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7"/>
  </p:notesMasterIdLst>
  <p:handoutMasterIdLst>
    <p:handoutMasterId r:id="rId518"/>
  </p:handoutMasterIdLst>
  <p:sldIdLst>
    <p:sldId id="423" r:id="rId3"/>
    <p:sldId id="460" r:id="rId4"/>
    <p:sldId id="418" r:id="rId5"/>
    <p:sldId id="256" r:id="rId6"/>
    <p:sldId id="257" r:id="rId7"/>
    <p:sldId id="261" r:id="rId8"/>
    <p:sldId id="817" r:id="rId9"/>
    <p:sldId id="818" r:id="rId10"/>
    <p:sldId id="297" r:id="rId11"/>
    <p:sldId id="258" r:id="rId12"/>
    <p:sldId id="419" r:id="rId13"/>
    <p:sldId id="430" r:id="rId14"/>
    <p:sldId id="803" r:id="rId15"/>
    <p:sldId id="816" r:id="rId16"/>
    <p:sldId id="832" r:id="rId17"/>
    <p:sldId id="804" r:id="rId18"/>
    <p:sldId id="805" r:id="rId19"/>
    <p:sldId id="792" r:id="rId20"/>
    <p:sldId id="793" r:id="rId21"/>
    <p:sldId id="794" r:id="rId22"/>
    <p:sldId id="795" r:id="rId23"/>
    <p:sldId id="298" r:id="rId24"/>
    <p:sldId id="333" r:id="rId25"/>
    <p:sldId id="424" r:id="rId26"/>
    <p:sldId id="324" r:id="rId27"/>
    <p:sldId id="429" r:id="rId28"/>
    <p:sldId id="296" r:id="rId29"/>
    <p:sldId id="790" r:id="rId30"/>
    <p:sldId id="791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9" r:id="rId39"/>
    <p:sldId id="815" r:id="rId40"/>
    <p:sldId id="812" r:id="rId41"/>
    <p:sldId id="813" r:id="rId42"/>
    <p:sldId id="814" r:id="rId43"/>
    <p:sldId id="811" r:id="rId44"/>
    <p:sldId id="821" r:id="rId45"/>
    <p:sldId id="822" r:id="rId46"/>
    <p:sldId id="823" r:id="rId47"/>
    <p:sldId id="824" r:id="rId48"/>
    <p:sldId id="810" r:id="rId49"/>
    <p:sldId id="299" r:id="rId50"/>
    <p:sldId id="555" r:id="rId51"/>
    <p:sldId id="566" r:id="rId52"/>
    <p:sldId id="567" r:id="rId53"/>
    <p:sldId id="558" r:id="rId54"/>
    <p:sldId id="559" r:id="rId55"/>
    <p:sldId id="560" r:id="rId56"/>
    <p:sldId id="561" r:id="rId57"/>
    <p:sldId id="303" r:id="rId58"/>
    <p:sldId id="259" r:id="rId59"/>
    <p:sldId id="426" r:id="rId60"/>
    <p:sldId id="427" r:id="rId61"/>
    <p:sldId id="428" r:id="rId62"/>
    <p:sldId id="501" r:id="rId63"/>
    <p:sldId id="504" r:id="rId64"/>
    <p:sldId id="503" r:id="rId65"/>
    <p:sldId id="502" r:id="rId66"/>
    <p:sldId id="319" r:id="rId67"/>
    <p:sldId id="320" r:id="rId68"/>
    <p:sldId id="321" r:id="rId69"/>
    <p:sldId id="322" r:id="rId70"/>
    <p:sldId id="314" r:id="rId71"/>
    <p:sldId id="312" r:id="rId72"/>
    <p:sldId id="335" r:id="rId73"/>
    <p:sldId id="334" r:id="rId74"/>
    <p:sldId id="344" r:id="rId75"/>
    <p:sldId id="345" r:id="rId76"/>
    <p:sldId id="453" r:id="rId77"/>
    <p:sldId id="454" r:id="rId78"/>
    <p:sldId id="455" r:id="rId79"/>
    <p:sldId id="348" r:id="rId80"/>
    <p:sldId id="349" r:id="rId81"/>
    <p:sldId id="351" r:id="rId82"/>
    <p:sldId id="350" r:id="rId83"/>
    <p:sldId id="310" r:id="rId84"/>
    <p:sldId id="518" r:id="rId85"/>
    <p:sldId id="519" r:id="rId86"/>
    <p:sldId id="520" r:id="rId87"/>
    <p:sldId id="521" r:id="rId88"/>
    <p:sldId id="524" r:id="rId89"/>
    <p:sldId id="523" r:id="rId90"/>
    <p:sldId id="325" r:id="rId91"/>
    <p:sldId id="327" r:id="rId92"/>
    <p:sldId id="326" r:id="rId93"/>
    <p:sldId id="328" r:id="rId94"/>
    <p:sldId id="332" r:id="rId95"/>
    <p:sldId id="329" r:id="rId96"/>
    <p:sldId id="331" r:id="rId97"/>
    <p:sldId id="323" r:id="rId98"/>
    <p:sldId id="330" r:id="rId99"/>
    <p:sldId id="317" r:id="rId100"/>
    <p:sldId id="431" r:id="rId101"/>
    <p:sldId id="434" r:id="rId102"/>
    <p:sldId id="432" r:id="rId103"/>
    <p:sldId id="311" r:id="rId104"/>
    <p:sldId id="346" r:id="rId105"/>
    <p:sldId id="445" r:id="rId106"/>
    <p:sldId id="450" r:id="rId107"/>
    <p:sldId id="457" r:id="rId108"/>
    <p:sldId id="448" r:id="rId109"/>
    <p:sldId id="522" r:id="rId110"/>
    <p:sldId id="393" r:id="rId111"/>
    <p:sldId id="356" r:id="rId112"/>
    <p:sldId id="354" r:id="rId113"/>
    <p:sldId id="516" r:id="rId114"/>
    <p:sldId id="415" r:id="rId115"/>
    <p:sldId id="396" r:id="rId116"/>
    <p:sldId id="512" r:id="rId117"/>
    <p:sldId id="513" r:id="rId118"/>
    <p:sldId id="412" r:id="rId119"/>
    <p:sldId id="394" r:id="rId120"/>
    <p:sldId id="416" r:id="rId121"/>
    <p:sldId id="402" r:id="rId122"/>
    <p:sldId id="411" r:id="rId123"/>
    <p:sldId id="401" r:id="rId124"/>
    <p:sldId id="413" r:id="rId125"/>
    <p:sldId id="410" r:id="rId126"/>
    <p:sldId id="405" r:id="rId127"/>
    <p:sldId id="417" r:id="rId128"/>
    <p:sldId id="439" r:id="rId129"/>
    <p:sldId id="406" r:id="rId130"/>
    <p:sldId id="407" r:id="rId131"/>
    <p:sldId id="403" r:id="rId132"/>
    <p:sldId id="433" r:id="rId133"/>
    <p:sldId id="404" r:id="rId134"/>
    <p:sldId id="515" r:id="rId135"/>
    <p:sldId id="399" r:id="rId136"/>
    <p:sldId id="397" r:id="rId137"/>
    <p:sldId id="400" r:id="rId138"/>
    <p:sldId id="440" r:id="rId139"/>
    <p:sldId id="395" r:id="rId140"/>
    <p:sldId id="547" r:id="rId141"/>
    <p:sldId id="371" r:id="rId142"/>
    <p:sldId id="581" r:id="rId143"/>
    <p:sldId id="582" r:id="rId144"/>
    <p:sldId id="583" r:id="rId145"/>
    <p:sldId id="517" r:id="rId146"/>
    <p:sldId id="540" r:id="rId147"/>
    <p:sldId id="470" r:id="rId148"/>
    <p:sldId id="472" r:id="rId149"/>
    <p:sldId id="485" r:id="rId150"/>
    <p:sldId id="489" r:id="rId151"/>
    <p:sldId id="486" r:id="rId152"/>
    <p:sldId id="578" r:id="rId153"/>
    <p:sldId id="488" r:id="rId154"/>
    <p:sldId id="487" r:id="rId155"/>
    <p:sldId id="498" r:id="rId156"/>
    <p:sldId id="579" r:id="rId157"/>
    <p:sldId id="580" r:id="rId158"/>
    <p:sldId id="597" r:id="rId159"/>
    <p:sldId id="594" r:id="rId160"/>
    <p:sldId id="592" r:id="rId161"/>
    <p:sldId id="595" r:id="rId162"/>
    <p:sldId id="596" r:id="rId163"/>
    <p:sldId id="499" r:id="rId164"/>
    <p:sldId id="497" r:id="rId165"/>
    <p:sldId id="490" r:id="rId166"/>
    <p:sldId id="468" r:id="rId167"/>
    <p:sldId id="575" r:id="rId168"/>
    <p:sldId id="576" r:id="rId169"/>
    <p:sldId id="577" r:id="rId170"/>
    <p:sldId id="491" r:id="rId171"/>
    <p:sldId id="480" r:id="rId172"/>
    <p:sldId id="492" r:id="rId173"/>
    <p:sldId id="481" r:id="rId174"/>
    <p:sldId id="837" r:id="rId175"/>
    <p:sldId id="482" r:id="rId176"/>
    <p:sldId id="494" r:id="rId177"/>
    <p:sldId id="574" r:id="rId178"/>
    <p:sldId id="484" r:id="rId179"/>
    <p:sldId id="496" r:id="rId180"/>
    <p:sldId id="495" r:id="rId181"/>
    <p:sldId id="820" r:id="rId182"/>
    <p:sldId id="493" r:id="rId183"/>
    <p:sldId id="483" r:id="rId184"/>
    <p:sldId id="473" r:id="rId185"/>
    <p:sldId id="465" r:id="rId186"/>
    <p:sldId id="474" r:id="rId187"/>
    <p:sldId id="754" r:id="rId188"/>
    <p:sldId id="755" r:id="rId189"/>
    <p:sldId id="466" r:id="rId190"/>
    <p:sldId id="756" r:id="rId191"/>
    <p:sldId id="467" r:id="rId192"/>
    <p:sldId id="476" r:id="rId193"/>
    <p:sldId id="765" r:id="rId194"/>
    <p:sldId id="766" r:id="rId195"/>
    <p:sldId id="767" r:id="rId196"/>
    <p:sldId id="647" r:id="rId197"/>
    <p:sldId id="648" r:id="rId198"/>
    <p:sldId id="835" r:id="rId199"/>
    <p:sldId id="836" r:id="rId200"/>
    <p:sldId id="833" r:id="rId201"/>
    <p:sldId id="834" r:id="rId202"/>
    <p:sldId id="477" r:id="rId203"/>
    <p:sldId id="479" r:id="rId204"/>
    <p:sldId id="469" r:id="rId205"/>
    <p:sldId id="463" r:id="rId206"/>
    <p:sldId id="381" r:id="rId207"/>
    <p:sldId id="588" r:id="rId208"/>
    <p:sldId id="589" r:id="rId209"/>
    <p:sldId id="287" r:id="rId210"/>
    <p:sldId id="289" r:id="rId211"/>
    <p:sldId id="288" r:id="rId212"/>
    <p:sldId id="300" r:id="rId213"/>
    <p:sldId id="302" r:id="rId214"/>
    <p:sldId id="375" r:id="rId215"/>
    <p:sldId id="377" r:id="rId216"/>
    <p:sldId id="376" r:id="rId217"/>
    <p:sldId id="309" r:id="rId218"/>
    <p:sldId id="382" r:id="rId219"/>
    <p:sldId id="384" r:id="rId220"/>
    <p:sldId id="291" r:id="rId221"/>
    <p:sldId id="584" r:id="rId222"/>
    <p:sldId id="585" r:id="rId223"/>
    <p:sldId id="586" r:id="rId224"/>
    <p:sldId id="587" r:id="rId225"/>
    <p:sldId id="383" r:id="rId226"/>
    <p:sldId id="386" r:id="rId227"/>
    <p:sldId id="389" r:id="rId228"/>
    <p:sldId id="387" r:id="rId229"/>
    <p:sldId id="843" r:id="rId230"/>
    <p:sldId id="844" r:id="rId231"/>
    <p:sldId id="385" r:id="rId232"/>
    <p:sldId id="838" r:id="rId233"/>
    <p:sldId id="390" r:id="rId234"/>
    <p:sldId id="304" r:id="rId235"/>
    <p:sldId id="380" r:id="rId236"/>
    <p:sldId id="307" r:id="rId237"/>
    <p:sldId id="541" r:id="rId238"/>
    <p:sldId id="615" r:id="rId239"/>
    <p:sldId id="598" r:id="rId240"/>
    <p:sldId id="599" r:id="rId241"/>
    <p:sldId id="714" r:id="rId242"/>
    <p:sldId id="715" r:id="rId243"/>
    <p:sldId id="600" r:id="rId244"/>
    <p:sldId id="601" r:id="rId245"/>
    <p:sldId id="602" r:id="rId246"/>
    <p:sldId id="603" r:id="rId247"/>
    <p:sldId id="604" r:id="rId248"/>
    <p:sldId id="542" r:id="rId249"/>
    <p:sldId id="605" r:id="rId250"/>
    <p:sldId id="606" r:id="rId251"/>
    <p:sldId id="607" r:id="rId252"/>
    <p:sldId id="608" r:id="rId253"/>
    <p:sldId id="609" r:id="rId254"/>
    <p:sldId id="610" r:id="rId255"/>
    <p:sldId id="611" r:id="rId256"/>
    <p:sldId id="613" r:id="rId257"/>
    <p:sldId id="612" r:id="rId258"/>
    <p:sldId id="614" r:id="rId259"/>
    <p:sldId id="546" r:id="rId260"/>
    <p:sldId id="543" r:id="rId261"/>
    <p:sldId id="616" r:id="rId262"/>
    <p:sldId id="617" r:id="rId263"/>
    <p:sldId id="618" r:id="rId264"/>
    <p:sldId id="619" r:id="rId265"/>
    <p:sldId id="620" r:id="rId266"/>
    <p:sldId id="621" r:id="rId267"/>
    <p:sldId id="623" r:id="rId268"/>
    <p:sldId id="627" r:id="rId269"/>
    <p:sldId id="624" r:id="rId270"/>
    <p:sldId id="625" r:id="rId271"/>
    <p:sldId id="626" r:id="rId272"/>
    <p:sldId id="628" r:id="rId273"/>
    <p:sldId id="629" r:id="rId274"/>
    <p:sldId id="630" r:id="rId275"/>
    <p:sldId id="631" r:id="rId276"/>
    <p:sldId id="632" r:id="rId277"/>
    <p:sldId id="649" r:id="rId278"/>
    <p:sldId id="544" r:id="rId279"/>
    <p:sldId id="293" r:id="rId280"/>
    <p:sldId id="656" r:id="rId281"/>
    <p:sldId id="357" r:id="rId282"/>
    <p:sldId id="306" r:id="rId283"/>
    <p:sldId id="260" r:id="rId284"/>
    <p:sldId id="532" r:id="rId285"/>
    <p:sldId id="533" r:id="rId286"/>
    <p:sldId id="526" r:id="rId287"/>
    <p:sldId id="527" r:id="rId288"/>
    <p:sldId id="528" r:id="rId289"/>
    <p:sldId id="529" r:id="rId290"/>
    <p:sldId id="305" r:id="rId291"/>
    <p:sldId id="308" r:id="rId292"/>
    <p:sldId id="530" r:id="rId293"/>
    <p:sldId id="531" r:id="rId294"/>
    <p:sldId id="534" r:id="rId295"/>
    <p:sldId id="535" r:id="rId296"/>
    <p:sldId id="570" r:id="rId297"/>
    <p:sldId id="536" r:id="rId298"/>
    <p:sldId id="537" r:id="rId299"/>
    <p:sldId id="538" r:id="rId300"/>
    <p:sldId id="539" r:id="rId301"/>
    <p:sldId id="571" r:id="rId302"/>
    <p:sldId id="572" r:id="rId303"/>
    <p:sldId id="573" r:id="rId304"/>
    <p:sldId id="646" r:id="rId305"/>
    <p:sldId id="658" r:id="rId306"/>
    <p:sldId id="659" r:id="rId307"/>
    <p:sldId id="709" r:id="rId308"/>
    <p:sldId id="661" r:id="rId309"/>
    <p:sldId id="711" r:id="rId310"/>
    <p:sldId id="712" r:id="rId311"/>
    <p:sldId id="710" r:id="rId312"/>
    <p:sldId id="713" r:id="rId313"/>
    <p:sldId id="663" r:id="rId314"/>
    <p:sldId id="664" r:id="rId315"/>
    <p:sldId id="717" r:id="rId316"/>
    <p:sldId id="718" r:id="rId317"/>
    <p:sldId id="719" r:id="rId318"/>
    <p:sldId id="720" r:id="rId319"/>
    <p:sldId id="721" r:id="rId320"/>
    <p:sldId id="667" r:id="rId321"/>
    <p:sldId id="716" r:id="rId322"/>
    <p:sldId id="665" r:id="rId323"/>
    <p:sldId id="722" r:id="rId324"/>
    <p:sldId id="723" r:id="rId325"/>
    <p:sldId id="724" r:id="rId326"/>
    <p:sldId id="666" r:id="rId327"/>
    <p:sldId id="669" r:id="rId328"/>
    <p:sldId id="670" r:id="rId329"/>
    <p:sldId id="725" r:id="rId330"/>
    <p:sldId id="672" r:id="rId331"/>
    <p:sldId id="673" r:id="rId332"/>
    <p:sldId id="671" r:id="rId333"/>
    <p:sldId id="768" r:id="rId334"/>
    <p:sldId id="727" r:id="rId335"/>
    <p:sldId id="726" r:id="rId336"/>
    <p:sldId id="770" r:id="rId337"/>
    <p:sldId id="728" r:id="rId338"/>
    <p:sldId id="769" r:id="rId339"/>
    <p:sldId id="729" r:id="rId340"/>
    <p:sldId id="771" r:id="rId341"/>
    <p:sldId id="525" r:id="rId342"/>
    <p:sldId id="292" r:id="rId343"/>
    <p:sldId id="358" r:id="rId344"/>
    <p:sldId id="294" r:id="rId345"/>
    <p:sldId id="568" r:id="rId346"/>
    <p:sldId id="569" r:id="rId347"/>
    <p:sldId id="378" r:id="rId348"/>
    <p:sldId id="379" r:id="rId349"/>
    <p:sldId id="352" r:id="rId350"/>
    <p:sldId id="290" r:id="rId351"/>
    <p:sldId id="262" r:id="rId352"/>
    <p:sldId id="263" r:id="rId353"/>
    <p:sldId id="459" r:id="rId354"/>
    <p:sldId id="551" r:id="rId355"/>
    <p:sldId id="270" r:id="rId356"/>
    <p:sldId id="514" r:id="rId357"/>
    <p:sldId id="271" r:id="rId358"/>
    <p:sldId id="279" r:id="rId359"/>
    <p:sldId id="280" r:id="rId360"/>
    <p:sldId id="283" r:id="rId361"/>
    <p:sldId id="340" r:id="rId362"/>
    <p:sldId id="338" r:id="rId363"/>
    <p:sldId id="339" r:id="rId364"/>
    <p:sldId id="341" r:id="rId365"/>
    <p:sldId id="337" r:id="rId366"/>
    <p:sldId id="342" r:id="rId367"/>
    <p:sldId id="281" r:id="rId368"/>
    <p:sldId id="272" r:id="rId369"/>
    <p:sldId id="274" r:id="rId370"/>
    <p:sldId id="276" r:id="rId371"/>
    <p:sldId id="277" r:id="rId372"/>
    <p:sldId id="275" r:id="rId373"/>
    <p:sldId id="278" r:id="rId374"/>
    <p:sldId id="282" r:id="rId375"/>
    <p:sldId id="359" r:id="rId376"/>
    <p:sldId id="360" r:id="rId377"/>
    <p:sldId id="391" r:id="rId378"/>
    <p:sldId id="361" r:id="rId379"/>
    <p:sldId id="265" r:id="rId380"/>
    <p:sldId id="267" r:id="rId381"/>
    <p:sldId id="273" r:id="rId382"/>
    <p:sldId id="285" r:id="rId383"/>
    <p:sldId id="286" r:id="rId384"/>
    <p:sldId id="435" r:id="rId385"/>
    <p:sldId id="436" r:id="rId386"/>
    <p:sldId id="557" r:id="rId387"/>
    <p:sldId id="635" r:id="rId388"/>
    <p:sldId id="763" r:id="rId389"/>
    <p:sldId id="636" r:id="rId390"/>
    <p:sldId id="639" r:id="rId391"/>
    <p:sldId id="730" r:id="rId392"/>
    <p:sldId id="731" r:id="rId393"/>
    <p:sldId id="732" r:id="rId394"/>
    <p:sldId id="733" r:id="rId395"/>
    <p:sldId id="734" r:id="rId396"/>
    <p:sldId id="758" r:id="rId397"/>
    <p:sldId id="759" r:id="rId398"/>
    <p:sldId id="760" r:id="rId399"/>
    <p:sldId id="761" r:id="rId400"/>
    <p:sldId id="678" r:id="rId401"/>
    <p:sldId id="679" r:id="rId402"/>
    <p:sldId id="682" r:id="rId403"/>
    <p:sldId id="764" r:id="rId404"/>
    <p:sldId id="684" r:id="rId405"/>
    <p:sldId id="686" r:id="rId406"/>
    <p:sldId id="689" r:id="rId407"/>
    <p:sldId id="690" r:id="rId408"/>
    <p:sldId id="691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84" r:id="rId419"/>
    <p:sldId id="706" r:id="rId420"/>
    <p:sldId id="637" r:id="rId421"/>
    <p:sldId id="707" r:id="rId422"/>
    <p:sldId id="762" r:id="rId423"/>
    <p:sldId id="736" r:id="rId424"/>
    <p:sldId id="780" r:id="rId425"/>
    <p:sldId id="753" r:id="rId426"/>
    <p:sldId id="781" r:id="rId427"/>
    <p:sldId id="783" r:id="rId428"/>
    <p:sldId id="737" r:id="rId429"/>
    <p:sldId id="738" r:id="rId430"/>
    <p:sldId id="739" r:id="rId431"/>
    <p:sldId id="740" r:id="rId432"/>
    <p:sldId id="782" r:id="rId433"/>
    <p:sldId id="741" r:id="rId434"/>
    <p:sldId id="743" r:id="rId435"/>
    <p:sldId id="638" r:id="rId436"/>
    <p:sldId id="748" r:id="rId437"/>
    <p:sldId id="750" r:id="rId438"/>
    <p:sldId id="749" r:id="rId439"/>
    <p:sldId id="751" r:id="rId440"/>
    <p:sldId id="752" r:id="rId441"/>
    <p:sldId id="677" r:id="rId442"/>
    <p:sldId id="643" r:id="rId443"/>
    <p:sldId id="645" r:id="rId444"/>
    <p:sldId id="641" r:id="rId445"/>
    <p:sldId id="644" r:id="rId446"/>
    <p:sldId id="642" r:id="rId447"/>
    <p:sldId id="772" r:id="rId448"/>
    <p:sldId id="556" r:id="rId449"/>
    <p:sldId id="562" r:id="rId450"/>
    <p:sldId id="757" r:id="rId451"/>
    <p:sldId id="563" r:id="rId452"/>
    <p:sldId id="564" r:id="rId453"/>
    <p:sldId id="565" r:id="rId454"/>
    <p:sldId id="437" r:id="rId455"/>
    <p:sldId id="425" r:id="rId456"/>
    <p:sldId id="446" r:id="rId457"/>
    <p:sldId id="462" r:id="rId458"/>
    <p:sldId id="500" r:id="rId459"/>
    <p:sldId id="421" r:id="rId460"/>
    <p:sldId id="422" r:id="rId461"/>
    <p:sldId id="353" r:id="rId462"/>
    <p:sldId id="438" r:id="rId463"/>
    <p:sldId id="295" r:id="rId464"/>
    <p:sldId id="284" r:id="rId465"/>
    <p:sldId id="372" r:id="rId466"/>
    <p:sldId id="264" r:id="rId467"/>
    <p:sldId id="367" r:id="rId468"/>
    <p:sldId id="363" r:id="rId469"/>
    <p:sldId id="370" r:id="rId470"/>
    <p:sldId id="552" r:id="rId471"/>
    <p:sldId id="553" r:id="rId472"/>
    <p:sldId id="554" r:id="rId473"/>
    <p:sldId id="633" r:id="rId474"/>
    <p:sldId id="634" r:id="rId475"/>
    <p:sldId id="651" r:id="rId476"/>
    <p:sldId id="652" r:id="rId477"/>
    <p:sldId id="789" r:id="rId478"/>
    <p:sldId id="654" r:id="rId479"/>
    <p:sldId id="773" r:id="rId480"/>
    <p:sldId id="788" r:id="rId481"/>
    <p:sldId id="653" r:id="rId482"/>
    <p:sldId id="774" r:id="rId483"/>
    <p:sldId id="655" r:id="rId484"/>
    <p:sldId id="775" r:id="rId485"/>
    <p:sldId id="776" r:id="rId486"/>
    <p:sldId id="777" r:id="rId487"/>
    <p:sldId id="778" r:id="rId488"/>
    <p:sldId id="779" r:id="rId489"/>
    <p:sldId id="364" r:id="rId490"/>
    <p:sldId id="839" r:id="rId491"/>
    <p:sldId id="785" r:id="rId492"/>
    <p:sldId id="840" r:id="rId493"/>
    <p:sldId id="786" r:id="rId494"/>
    <p:sldId id="841" r:id="rId495"/>
    <p:sldId id="842" r:id="rId496"/>
    <p:sldId id="787" r:id="rId497"/>
    <p:sldId id="318" r:id="rId498"/>
    <p:sldId id="505" r:id="rId499"/>
    <p:sldId id="549" r:id="rId500"/>
    <p:sldId id="548" r:id="rId501"/>
    <p:sldId id="550" r:id="rId502"/>
    <p:sldId id="590" r:id="rId503"/>
    <p:sldId id="591" r:id="rId504"/>
    <p:sldId id="806" r:id="rId505"/>
    <p:sldId id="807" r:id="rId506"/>
    <p:sldId id="808" r:id="rId507"/>
    <p:sldId id="819" r:id="rId508"/>
    <p:sldId id="825" r:id="rId509"/>
    <p:sldId id="827" r:id="rId510"/>
    <p:sldId id="828" r:id="rId511"/>
    <p:sldId id="829" r:id="rId512"/>
    <p:sldId id="830" r:id="rId513"/>
    <p:sldId id="831" r:id="rId514"/>
    <p:sldId id="845" r:id="rId515"/>
    <p:sldId id="846" r:id="rId5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Начало" id="{9CB005BA-A6A6-4767-BCFC-F3E716BA987E}">
          <p14:sldIdLst>
            <p14:sldId id="423"/>
            <p14:sldId id="460"/>
            <p14:sldId id="418"/>
          </p14:sldIdLst>
        </p14:section>
        <p14:section name="Введение" id="{C4AF5F2F-6A30-439B-A100-7D9B81F1FEDC}">
          <p14:sldIdLst>
            <p14:sldId id="256"/>
            <p14:sldId id="257"/>
            <p14:sldId id="261"/>
            <p14:sldId id="817"/>
            <p14:sldId id="818"/>
            <p14:sldId id="297"/>
            <p14:sldId id="258"/>
            <p14:sldId id="419"/>
            <p14:sldId id="430"/>
            <p14:sldId id="803"/>
            <p14:sldId id="816"/>
            <p14:sldId id="832"/>
            <p14:sldId id="804"/>
            <p14:sldId id="805"/>
            <p14:sldId id="792"/>
            <p14:sldId id="793"/>
            <p14:sldId id="794"/>
            <p14:sldId id="795"/>
            <p14:sldId id="298"/>
            <p14:sldId id="333"/>
            <p14:sldId id="424"/>
            <p14:sldId id="324"/>
            <p14:sldId id="429"/>
            <p14:sldId id="296"/>
            <p14:sldId id="790"/>
            <p14:sldId id="791"/>
            <p14:sldId id="796"/>
            <p14:sldId id="797"/>
            <p14:sldId id="798"/>
            <p14:sldId id="799"/>
            <p14:sldId id="800"/>
            <p14:sldId id="801"/>
            <p14:sldId id="802"/>
            <p14:sldId id="809"/>
            <p14:sldId id="815"/>
            <p14:sldId id="812"/>
            <p14:sldId id="813"/>
            <p14:sldId id="814"/>
            <p14:sldId id="811"/>
            <p14:sldId id="821"/>
            <p14:sldId id="822"/>
            <p14:sldId id="823"/>
            <p14:sldId id="824"/>
            <p14:sldId id="810"/>
            <p14:sldId id="299"/>
            <p14:sldId id="555"/>
            <p14:sldId id="566"/>
            <p14:sldId id="567"/>
            <p14:sldId id="558"/>
            <p14:sldId id="559"/>
            <p14:sldId id="560"/>
            <p14:sldId id="561"/>
            <p14:sldId id="303"/>
            <p14:sldId id="259"/>
            <p14:sldId id="426"/>
            <p14:sldId id="427"/>
            <p14:sldId id="428"/>
            <p14:sldId id="501"/>
          </p14:sldIdLst>
        </p14:section>
        <p14:section name="Справочники" id="{B6D8B0DD-0B1F-4B5E-AD09-9A55FC8CF617}">
          <p14:sldIdLst>
            <p14:sldId id="504"/>
            <p14:sldId id="503"/>
            <p14:sldId id="502"/>
            <p14:sldId id="319"/>
            <p14:sldId id="320"/>
            <p14:sldId id="321"/>
            <p14:sldId id="322"/>
            <p14:sldId id="314"/>
            <p14:sldId id="312"/>
            <p14:sldId id="335"/>
            <p14:sldId id="334"/>
            <p14:sldId id="344"/>
            <p14:sldId id="345"/>
            <p14:sldId id="453"/>
            <p14:sldId id="454"/>
            <p14:sldId id="455"/>
            <p14:sldId id="348"/>
            <p14:sldId id="349"/>
            <p14:sldId id="351"/>
            <p14:sldId id="350"/>
            <p14:sldId id="310"/>
            <p14:sldId id="518"/>
            <p14:sldId id="519"/>
            <p14:sldId id="520"/>
            <p14:sldId id="521"/>
            <p14:sldId id="524"/>
            <p14:sldId id="523"/>
          </p14:sldIdLst>
        </p14:section>
        <p14:section name="Командная строка" id="{64A3B192-A80A-42FB-8434-18459FF10888}">
          <p14:sldIdLst>
            <p14:sldId id="325"/>
            <p14:sldId id="327"/>
            <p14:sldId id="326"/>
            <p14:sldId id="328"/>
            <p14:sldId id="332"/>
            <p14:sldId id="329"/>
            <p14:sldId id="331"/>
            <p14:sldId id="323"/>
            <p14:sldId id="330"/>
            <p14:sldId id="317"/>
            <p14:sldId id="431"/>
            <p14:sldId id="434"/>
            <p14:sldId id="432"/>
            <p14:sldId id="311"/>
            <p14:sldId id="346"/>
            <p14:sldId id="445"/>
            <p14:sldId id="450"/>
            <p14:sldId id="457"/>
            <p14:sldId id="448"/>
          </p14:sldIdLst>
        </p14:section>
        <p14:section name="Командные файлы" id="{FC039318-F8DA-428D-A30E-6E374D945FE1}">
          <p14:sldIdLst>
            <p14:sldId id="522"/>
            <p14:sldId id="393"/>
            <p14:sldId id="356"/>
            <p14:sldId id="354"/>
            <p14:sldId id="516"/>
            <p14:sldId id="415"/>
            <p14:sldId id="396"/>
            <p14:sldId id="512"/>
            <p14:sldId id="513"/>
            <p14:sldId id="412"/>
            <p14:sldId id="394"/>
            <p14:sldId id="416"/>
            <p14:sldId id="402"/>
            <p14:sldId id="411"/>
            <p14:sldId id="401"/>
            <p14:sldId id="413"/>
            <p14:sldId id="410"/>
            <p14:sldId id="405"/>
            <p14:sldId id="417"/>
            <p14:sldId id="439"/>
            <p14:sldId id="406"/>
            <p14:sldId id="407"/>
            <p14:sldId id="403"/>
            <p14:sldId id="433"/>
            <p14:sldId id="404"/>
            <p14:sldId id="515"/>
            <p14:sldId id="399"/>
            <p14:sldId id="397"/>
            <p14:sldId id="400"/>
            <p14:sldId id="440"/>
            <p14:sldId id="395"/>
            <p14:sldId id="547"/>
            <p14:sldId id="371"/>
            <p14:sldId id="581"/>
            <p14:sldId id="582"/>
            <p14:sldId id="583"/>
          </p14:sldIdLst>
        </p14:section>
        <p14:section name="Модели для программирования" id="{A1DECE23-BDE9-4AC4-BFBD-487E9A1FDFBF}">
          <p14:sldIdLst>
            <p14:sldId id="517"/>
          </p14:sldIdLst>
        </p14:section>
        <p14:section name="ЛР" id="{E96D6ECA-38E2-4E0E-86F5-09BC82E38018}">
          <p14:sldIdLst>
            <p14:sldId id="540"/>
            <p14:sldId id="470"/>
            <p14:sldId id="472"/>
            <p14:sldId id="485"/>
            <p14:sldId id="489"/>
            <p14:sldId id="486"/>
            <p14:sldId id="578"/>
            <p14:sldId id="488"/>
            <p14:sldId id="487"/>
            <p14:sldId id="498"/>
            <p14:sldId id="579"/>
            <p14:sldId id="580"/>
            <p14:sldId id="597"/>
            <p14:sldId id="594"/>
            <p14:sldId id="592"/>
            <p14:sldId id="595"/>
            <p14:sldId id="596"/>
            <p14:sldId id="499"/>
            <p14:sldId id="497"/>
            <p14:sldId id="490"/>
            <p14:sldId id="468"/>
            <p14:sldId id="575"/>
            <p14:sldId id="576"/>
            <p14:sldId id="577"/>
            <p14:sldId id="491"/>
            <p14:sldId id="480"/>
            <p14:sldId id="492"/>
            <p14:sldId id="481"/>
            <p14:sldId id="837"/>
            <p14:sldId id="482"/>
            <p14:sldId id="494"/>
            <p14:sldId id="574"/>
            <p14:sldId id="484"/>
            <p14:sldId id="496"/>
            <p14:sldId id="495"/>
            <p14:sldId id="820"/>
            <p14:sldId id="493"/>
            <p14:sldId id="483"/>
            <p14:sldId id="473"/>
            <p14:sldId id="465"/>
            <p14:sldId id="474"/>
            <p14:sldId id="754"/>
            <p14:sldId id="755"/>
            <p14:sldId id="466"/>
            <p14:sldId id="756"/>
            <p14:sldId id="467"/>
            <p14:sldId id="476"/>
            <p14:sldId id="765"/>
            <p14:sldId id="766"/>
            <p14:sldId id="767"/>
            <p14:sldId id="647"/>
            <p14:sldId id="648"/>
            <p14:sldId id="835"/>
            <p14:sldId id="836"/>
            <p14:sldId id="833"/>
            <p14:sldId id="834"/>
            <p14:sldId id="477"/>
            <p14:sldId id="479"/>
            <p14:sldId id="469"/>
            <p14:sldId id="463"/>
          </p14:sldIdLst>
        </p14:section>
        <p14:section name="Физическая модель сочтавляющие" id="{52A5AB1F-E5B7-4BC7-BDB2-34C786BFF841}">
          <p14:sldIdLst>
            <p14:sldId id="381"/>
            <p14:sldId id="588"/>
            <p14:sldId id="589"/>
            <p14:sldId id="287"/>
            <p14:sldId id="289"/>
            <p14:sldId id="288"/>
            <p14:sldId id="300"/>
            <p14:sldId id="302"/>
            <p14:sldId id="375"/>
            <p14:sldId id="377"/>
            <p14:sldId id="376"/>
            <p14:sldId id="309"/>
            <p14:sldId id="382"/>
            <p14:sldId id="384"/>
            <p14:sldId id="291"/>
            <p14:sldId id="584"/>
            <p14:sldId id="585"/>
            <p14:sldId id="586"/>
            <p14:sldId id="587"/>
            <p14:sldId id="383"/>
            <p14:sldId id="386"/>
            <p14:sldId id="389"/>
            <p14:sldId id="387"/>
            <p14:sldId id="843"/>
            <p14:sldId id="844"/>
            <p14:sldId id="385"/>
            <p14:sldId id="838"/>
            <p14:sldId id="390"/>
            <p14:sldId id="304"/>
            <p14:sldId id="380"/>
            <p14:sldId id="307"/>
            <p14:sldId id="541"/>
            <p14:sldId id="615"/>
            <p14:sldId id="598"/>
            <p14:sldId id="599"/>
            <p14:sldId id="714"/>
            <p14:sldId id="715"/>
            <p14:sldId id="600"/>
            <p14:sldId id="601"/>
            <p14:sldId id="602"/>
            <p14:sldId id="603"/>
            <p14:sldId id="604"/>
            <p14:sldId id="542"/>
            <p14:sldId id="605"/>
            <p14:sldId id="606"/>
            <p14:sldId id="607"/>
            <p14:sldId id="608"/>
            <p14:sldId id="609"/>
            <p14:sldId id="610"/>
            <p14:sldId id="611"/>
            <p14:sldId id="613"/>
            <p14:sldId id="612"/>
            <p14:sldId id="614"/>
            <p14:sldId id="546"/>
            <p14:sldId id="543"/>
            <p14:sldId id="616"/>
            <p14:sldId id="617"/>
            <p14:sldId id="618"/>
            <p14:sldId id="619"/>
            <p14:sldId id="620"/>
            <p14:sldId id="621"/>
            <p14:sldId id="623"/>
            <p14:sldId id="627"/>
            <p14:sldId id="624"/>
            <p14:sldId id="625"/>
            <p14:sldId id="626"/>
            <p14:sldId id="628"/>
            <p14:sldId id="629"/>
            <p14:sldId id="630"/>
            <p14:sldId id="631"/>
            <p14:sldId id="632"/>
            <p14:sldId id="649"/>
            <p14:sldId id="544"/>
            <p14:sldId id="293"/>
            <p14:sldId id="656"/>
            <p14:sldId id="357"/>
            <p14:sldId id="306"/>
          </p14:sldIdLst>
        </p14:section>
        <p14:section name="Модели для программирования" id="{ACC11D86-03BF-45A8-BA5F-89BB26F4D9E8}">
          <p14:sldIdLst>
            <p14:sldId id="260"/>
            <p14:sldId id="532"/>
            <p14:sldId id="533"/>
            <p14:sldId id="526"/>
            <p14:sldId id="527"/>
            <p14:sldId id="528"/>
            <p14:sldId id="529"/>
            <p14:sldId id="305"/>
            <p14:sldId id="308"/>
            <p14:sldId id="530"/>
            <p14:sldId id="531"/>
            <p14:sldId id="534"/>
            <p14:sldId id="535"/>
            <p14:sldId id="570"/>
            <p14:sldId id="536"/>
            <p14:sldId id="537"/>
            <p14:sldId id="538"/>
            <p14:sldId id="539"/>
            <p14:sldId id="571"/>
            <p14:sldId id="572"/>
            <p14:sldId id="573"/>
          </p14:sldIdLst>
        </p14:section>
        <p14:section name="Ассемблер ПК" id="{F264C469-2546-4529-8CD0-9FB80A760FA2}">
          <p14:sldIdLst>
            <p14:sldId id="646"/>
            <p14:sldId id="658"/>
            <p14:sldId id="659"/>
            <p14:sldId id="709"/>
            <p14:sldId id="661"/>
            <p14:sldId id="711"/>
            <p14:sldId id="712"/>
            <p14:sldId id="710"/>
            <p14:sldId id="713"/>
            <p14:sldId id="663"/>
            <p14:sldId id="664"/>
            <p14:sldId id="717"/>
            <p14:sldId id="718"/>
            <p14:sldId id="719"/>
            <p14:sldId id="720"/>
            <p14:sldId id="721"/>
            <p14:sldId id="667"/>
            <p14:sldId id="716"/>
            <p14:sldId id="665"/>
            <p14:sldId id="722"/>
            <p14:sldId id="723"/>
            <p14:sldId id="724"/>
            <p14:sldId id="666"/>
            <p14:sldId id="669"/>
            <p14:sldId id="670"/>
            <p14:sldId id="725"/>
            <p14:sldId id="672"/>
            <p14:sldId id="673"/>
            <p14:sldId id="671"/>
            <p14:sldId id="768"/>
            <p14:sldId id="727"/>
            <p14:sldId id="726"/>
            <p14:sldId id="770"/>
            <p14:sldId id="728"/>
            <p14:sldId id="769"/>
            <p14:sldId id="729"/>
            <p14:sldId id="771"/>
            <p14:sldId id="525"/>
            <p14:sldId id="292"/>
            <p14:sldId id="358"/>
            <p14:sldId id="294"/>
            <p14:sldId id="568"/>
            <p14:sldId id="569"/>
            <p14:sldId id="378"/>
            <p14:sldId id="379"/>
            <p14:sldId id="352"/>
            <p14:sldId id="290"/>
            <p14:sldId id="262"/>
            <p14:sldId id="263"/>
            <p14:sldId id="459"/>
            <p14:sldId id="551"/>
            <p14:sldId id="270"/>
            <p14:sldId id="514"/>
            <p14:sldId id="271"/>
            <p14:sldId id="279"/>
            <p14:sldId id="280"/>
            <p14:sldId id="283"/>
            <p14:sldId id="340"/>
            <p14:sldId id="338"/>
            <p14:sldId id="339"/>
            <p14:sldId id="341"/>
            <p14:sldId id="337"/>
            <p14:sldId id="342"/>
            <p14:sldId id="281"/>
            <p14:sldId id="272"/>
            <p14:sldId id="274"/>
            <p14:sldId id="276"/>
            <p14:sldId id="277"/>
            <p14:sldId id="275"/>
            <p14:sldId id="278"/>
            <p14:sldId id="282"/>
            <p14:sldId id="359"/>
            <p14:sldId id="360"/>
            <p14:sldId id="391"/>
            <p14:sldId id="361"/>
            <p14:sldId id="265"/>
            <p14:sldId id="267"/>
            <p14:sldId id="273"/>
            <p14:sldId id="285"/>
            <p14:sldId id="286"/>
            <p14:sldId id="435"/>
            <p14:sldId id="436"/>
          </p14:sldIdLst>
        </p14:section>
        <p14:section name="КР СП" id="{9BFC21C0-5C5D-4AA9-9F9A-ED8DED3FBC24}">
          <p14:sldIdLst>
            <p14:sldId id="557"/>
            <p14:sldId id="635"/>
            <p14:sldId id="763"/>
            <p14:sldId id="636"/>
            <p14:sldId id="639"/>
            <p14:sldId id="730"/>
            <p14:sldId id="731"/>
            <p14:sldId id="732"/>
            <p14:sldId id="733"/>
            <p14:sldId id="734"/>
            <p14:sldId id="758"/>
            <p14:sldId id="759"/>
            <p14:sldId id="760"/>
            <p14:sldId id="761"/>
            <p14:sldId id="678"/>
            <p14:sldId id="679"/>
            <p14:sldId id="682"/>
            <p14:sldId id="764"/>
            <p14:sldId id="684"/>
            <p14:sldId id="686"/>
            <p14:sldId id="689"/>
            <p14:sldId id="690"/>
            <p14:sldId id="691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84"/>
            <p14:sldId id="706"/>
            <p14:sldId id="637"/>
            <p14:sldId id="707"/>
            <p14:sldId id="762"/>
            <p14:sldId id="736"/>
            <p14:sldId id="780"/>
            <p14:sldId id="753"/>
            <p14:sldId id="781"/>
            <p14:sldId id="783"/>
            <p14:sldId id="737"/>
            <p14:sldId id="738"/>
            <p14:sldId id="739"/>
            <p14:sldId id="740"/>
            <p14:sldId id="782"/>
            <p14:sldId id="741"/>
            <p14:sldId id="743"/>
            <p14:sldId id="638"/>
            <p14:sldId id="748"/>
            <p14:sldId id="750"/>
            <p14:sldId id="749"/>
            <p14:sldId id="751"/>
            <p14:sldId id="752"/>
            <p14:sldId id="677"/>
            <p14:sldId id="643"/>
            <p14:sldId id="645"/>
            <p14:sldId id="641"/>
            <p14:sldId id="644"/>
          </p14:sldIdLst>
        </p14:section>
        <p14:section name="Раздел без заголовка" id="{C4B623EA-B55F-4898-8838-A7B36E4EE682}">
          <p14:sldIdLst/>
        </p14:section>
        <p14:section name="Раздел без заголовка" id="{AD3AF0A2-2AA3-4B7C-9E9B-81F08BEDC646}">
          <p14:sldIdLst>
            <p14:sldId id="642"/>
            <p14:sldId id="772"/>
            <p14:sldId id="556"/>
            <p14:sldId id="562"/>
            <p14:sldId id="757"/>
            <p14:sldId id="563"/>
            <p14:sldId id="564"/>
            <p14:sldId id="565"/>
            <p14:sldId id="437"/>
          </p14:sldIdLst>
        </p14:section>
        <p14:section name="Архив_2017" id="{268DD8B8-4443-4107-8474-1F2748B34615}">
          <p14:sldIdLst>
            <p14:sldId id="425"/>
            <p14:sldId id="446"/>
            <p14:sldId id="462"/>
            <p14:sldId id="500"/>
            <p14:sldId id="421"/>
            <p14:sldId id="422"/>
            <p14:sldId id="353"/>
            <p14:sldId id="438"/>
            <p14:sldId id="295"/>
            <p14:sldId id="284"/>
            <p14:sldId id="372"/>
            <p14:sldId id="264"/>
            <p14:sldId id="367"/>
            <p14:sldId id="363"/>
            <p14:sldId id="370"/>
            <p14:sldId id="552"/>
            <p14:sldId id="553"/>
            <p14:sldId id="554"/>
            <p14:sldId id="633"/>
            <p14:sldId id="634"/>
          </p14:sldIdLst>
        </p14:section>
        <p14:section name="Рубежный Контроль по СП" id="{5F698F97-B696-4FF8-8C8B-825834A06F41}">
          <p14:sldIdLst>
            <p14:sldId id="651"/>
            <p14:sldId id="652"/>
            <p14:sldId id="789"/>
            <p14:sldId id="654"/>
            <p14:sldId id="773"/>
            <p14:sldId id="788"/>
            <p14:sldId id="653"/>
            <p14:sldId id="774"/>
            <p14:sldId id="655"/>
            <p14:sldId id="775"/>
            <p14:sldId id="776"/>
            <p14:sldId id="777"/>
            <p14:sldId id="778"/>
            <p14:sldId id="779"/>
            <p14:sldId id="364"/>
            <p14:sldId id="839"/>
            <p14:sldId id="785"/>
            <p14:sldId id="840"/>
            <p14:sldId id="786"/>
            <p14:sldId id="841"/>
            <p14:sldId id="842"/>
            <p14:sldId id="787"/>
          </p14:sldIdLst>
        </p14:section>
        <p14:section name="Физическая модель" id="{1C5D2606-4F16-4582-8EFB-DFD3C24F2DEC}">
          <p14:sldIdLst>
            <p14:sldId id="318"/>
            <p14:sldId id="505"/>
            <p14:sldId id="549"/>
            <p14:sldId id="548"/>
          </p14:sldIdLst>
        </p14:section>
        <p14:section name="Конец Общее" id="{11063DDC-1577-403F-AFD6-6170DB61C909}">
          <p14:sldIdLst>
            <p14:sldId id="550"/>
          </p14:sldIdLst>
        </p14:section>
        <p14:section name="ДУБЛИ" id="{9315E0BA-A7C9-45D6-823C-F5F0B64F15AB}">
          <p14:sldIdLst>
            <p14:sldId id="590"/>
            <p14:sldId id="591"/>
            <p14:sldId id="806"/>
            <p14:sldId id="807"/>
            <p14:sldId id="808"/>
            <p14:sldId id="819"/>
          </p14:sldIdLst>
        </p14:section>
        <p14:section name="Из ОП" id="{E75E1522-8D6E-4396-9C49-B539B7865417}">
          <p14:sldIdLst>
            <p14:sldId id="825"/>
            <p14:sldId id="827"/>
            <p14:sldId id="828"/>
            <p14:sldId id="829"/>
            <p14:sldId id="830"/>
            <p14:sldId id="831"/>
            <p14:sldId id="845"/>
            <p14:sldId id="8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6099" autoAdjust="0"/>
  </p:normalViewPr>
  <p:slideViewPr>
    <p:cSldViewPr>
      <p:cViewPr varScale="1">
        <p:scale>
          <a:sx n="86" d="100"/>
          <a:sy n="86" d="100"/>
        </p:scale>
        <p:origin x="150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497" Type="http://schemas.openxmlformats.org/officeDocument/2006/relationships/slide" Target="slides/slide495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22" Type="http://schemas.openxmlformats.org/officeDocument/2006/relationships/tableStyles" Target="tableStyles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503" Type="http://schemas.openxmlformats.org/officeDocument/2006/relationships/slide" Target="slides/slide50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26" Type="http://schemas.openxmlformats.org/officeDocument/2006/relationships/slide" Target="slides/slide424.xml"/><Relationship Id="rId447" Type="http://schemas.openxmlformats.org/officeDocument/2006/relationships/slide" Target="slides/slide445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468" Type="http://schemas.openxmlformats.org/officeDocument/2006/relationships/slide" Target="slides/slide466.xml"/><Relationship Id="rId489" Type="http://schemas.openxmlformats.org/officeDocument/2006/relationships/slide" Target="slides/slide48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58" Type="http://schemas.openxmlformats.org/officeDocument/2006/relationships/slide" Target="slides/slide456.xml"/><Relationship Id="rId479" Type="http://schemas.openxmlformats.org/officeDocument/2006/relationships/slide" Target="slides/slide4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27" Type="http://schemas.openxmlformats.org/officeDocument/2006/relationships/slide" Target="slides/slide425.xml"/><Relationship Id="rId448" Type="http://schemas.openxmlformats.org/officeDocument/2006/relationships/slide" Target="slides/slide446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17" Type="http://schemas.openxmlformats.org/officeDocument/2006/relationships/slide" Target="slides/slide415.xml"/><Relationship Id="rId438" Type="http://schemas.openxmlformats.org/officeDocument/2006/relationships/slide" Target="slides/slide436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28" Type="http://schemas.openxmlformats.org/officeDocument/2006/relationships/slide" Target="slides/slide426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1" Type="http://schemas.openxmlformats.org/officeDocument/2006/relationships/slide" Target="slides/slide479.xml"/><Relationship Id="rId516" Type="http://schemas.openxmlformats.org/officeDocument/2006/relationships/slide" Target="slides/slide51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slide" Target="slides/slide381.xml"/><Relationship Id="rId418" Type="http://schemas.openxmlformats.org/officeDocument/2006/relationships/slide" Target="slides/slide416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471" Type="http://schemas.openxmlformats.org/officeDocument/2006/relationships/slide" Target="slides/slide469.xml"/><Relationship Id="rId506" Type="http://schemas.openxmlformats.org/officeDocument/2006/relationships/slide" Target="slides/slide50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461" Type="http://schemas.openxmlformats.org/officeDocument/2006/relationships/slide" Target="slides/slide459.xml"/><Relationship Id="rId482" Type="http://schemas.openxmlformats.org/officeDocument/2006/relationships/slide" Target="slides/slide480.xml"/><Relationship Id="rId517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72" Type="http://schemas.openxmlformats.org/officeDocument/2006/relationships/slide" Target="slides/slide470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41" Type="http://schemas.openxmlformats.org/officeDocument/2006/relationships/slide" Target="slides/slide439.xml"/><Relationship Id="rId462" Type="http://schemas.openxmlformats.org/officeDocument/2006/relationships/slide" Target="slides/slide460.xml"/><Relationship Id="rId483" Type="http://schemas.openxmlformats.org/officeDocument/2006/relationships/slide" Target="slides/slide481.xml"/><Relationship Id="rId518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slide" Target="slides/slide429.xml"/><Relationship Id="rId452" Type="http://schemas.openxmlformats.org/officeDocument/2006/relationships/slide" Target="slides/slide450.xml"/><Relationship Id="rId473" Type="http://schemas.openxmlformats.org/officeDocument/2006/relationships/slide" Target="slides/slide471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442" Type="http://schemas.openxmlformats.org/officeDocument/2006/relationships/slide" Target="slides/slide440.xml"/><Relationship Id="rId463" Type="http://schemas.openxmlformats.org/officeDocument/2006/relationships/slide" Target="slides/slide461.xml"/><Relationship Id="rId484" Type="http://schemas.openxmlformats.org/officeDocument/2006/relationships/slide" Target="slides/slide482.xml"/><Relationship Id="rId519" Type="http://schemas.openxmlformats.org/officeDocument/2006/relationships/presProps" Target="pres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slide" Target="slides/slide430.xml"/><Relationship Id="rId453" Type="http://schemas.openxmlformats.org/officeDocument/2006/relationships/slide" Target="slides/slide451.xml"/><Relationship Id="rId474" Type="http://schemas.openxmlformats.org/officeDocument/2006/relationships/slide" Target="slides/slide472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520" Type="http://schemas.openxmlformats.org/officeDocument/2006/relationships/viewProps" Target="viewProp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slide" Target="slides/slide441.xml"/><Relationship Id="rId464" Type="http://schemas.openxmlformats.org/officeDocument/2006/relationships/slide" Target="slides/slide462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theme" Target="theme/theme1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512139107611561E-2"/>
          <c:y val="5.3085875984251962E-2"/>
          <c:w val="0.69715452755905516"/>
          <c:h val="0.70972145669291342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Реальная</c:v>
                </c:pt>
              </c:strCache>
            </c:strRef>
          </c:tx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67-49D5-A8EF-3EAF0B27475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Проект</c:v>
                </c:pt>
              </c:strCache>
            </c:strRef>
          </c:tx>
          <c:marker>
            <c:symbol val="none"/>
          </c:marker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2C67-49D5-A8EF-3EAF0B274751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67-49D5-A8EF-3EAF0B274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358784"/>
        <c:axId val="204360320"/>
      </c:lineChart>
      <c:catAx>
        <c:axId val="20435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360320"/>
        <c:crosses val="autoZero"/>
        <c:auto val="1"/>
        <c:lblAlgn val="ctr"/>
        <c:lblOffset val="100"/>
        <c:noMultiLvlLbl val="0"/>
      </c:catAx>
      <c:valAx>
        <c:axId val="20436032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4358784"/>
        <c:crosses val="autoZero"/>
        <c:crossBetween val="between"/>
      </c:valAx>
      <c:spPr>
        <a:noFill/>
        <a:ln>
          <a:solidFill>
            <a:schemeClr val="bg1"/>
          </a:solidFill>
        </a:ln>
      </c:spPr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30874-771B-4D64-A88E-5FC1EC65DC19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3768B-D4EA-4CC0-AC45-F36D108F85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035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B6AF72-3BC7-40B6-BB52-2D31AEF4C6B6}" type="datetimeFigureOut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dirty="0"/>
              <a:t>Образец текста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3FDC06-F348-4EB9-8F0D-A59869F1F5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243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4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ALT</a:t>
            </a:r>
            <a:r>
              <a:rPr lang="en-US" sz="1400" b="1" baseline="0" dirty="0">
                <a:solidFill>
                  <a:srgbClr val="FF0000"/>
                </a:solidFill>
              </a:rPr>
              <a:t> – </a:t>
            </a:r>
            <a:r>
              <a:rPr lang="ru-RU" sz="1400" b="1" baseline="0" dirty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6790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Показать в </a:t>
            </a:r>
            <a:r>
              <a:rPr lang="en-US" dirty="0"/>
              <a:t>QC </a:t>
            </a:r>
            <a:r>
              <a:rPr lang="ru-RU" dirty="0"/>
              <a:t>– работу цикла (</a:t>
            </a:r>
            <a:r>
              <a:rPr lang="en-US" dirty="0"/>
              <a:t>LOOP_PPT.ASM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pPr eaLnBrk="1" hangingPunct="1">
              <a:buNone/>
            </a:pPr>
            <a:r>
              <a:rPr lang="ru-RU" altLang="ru-RU" dirty="0"/>
              <a:t>…</a:t>
            </a:r>
            <a:endParaRPr lang="en-US" altLang="ru-RU" dirty="0"/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MOV AL, 5</a:t>
            </a:r>
          </a:p>
          <a:p>
            <a:pPr eaLnBrk="1" hangingPunct="1">
              <a:buNone/>
            </a:pPr>
            <a:r>
              <a:rPr lang="en-US" altLang="ru-RU" dirty="0"/>
              <a:t>MOV CX , 10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ru-RU" altLang="ru-RU" b="1" dirty="0">
                <a:solidFill>
                  <a:srgbClr val="00B050"/>
                </a:solidFill>
              </a:rPr>
              <a:t>в </a:t>
            </a:r>
            <a:r>
              <a:rPr lang="en-US" altLang="ru-RU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FF0000"/>
                </a:solidFill>
              </a:rPr>
              <a:t>Label</a:t>
            </a:r>
            <a:r>
              <a:rPr lang="en-US" altLang="ru-RU" dirty="0"/>
              <a:t>:</a:t>
            </a:r>
          </a:p>
          <a:p>
            <a:pPr eaLnBrk="1" hangingPunct="1">
              <a:buNone/>
            </a:pPr>
            <a:r>
              <a:rPr lang="en-US" altLang="ru-RU" dirty="0"/>
              <a:t>…       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Тело цикла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INC AL </a:t>
            </a:r>
            <a:endParaRPr lang="ru-RU" altLang="ru-RU" dirty="0"/>
          </a:p>
          <a:p>
            <a:pPr eaLnBrk="1" hangingPunct="1">
              <a:buNone/>
            </a:pPr>
            <a:r>
              <a:rPr lang="en-US" altLang="ru-RU" dirty="0"/>
              <a:t>LOOP </a:t>
            </a:r>
            <a:r>
              <a:rPr lang="en-US" altLang="ru-RU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 </a:t>
            </a:r>
            <a:r>
              <a:rPr lang="ru-RU" altLang="ru-RU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b="1" dirty="0">
                <a:solidFill>
                  <a:srgbClr val="00B050"/>
                </a:solidFill>
              </a:rPr>
              <a:t>AL = 15</a:t>
            </a:r>
            <a:endParaRPr lang="ru-RU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b="1" dirty="0"/>
              <a:t>…</a:t>
            </a:r>
            <a:endParaRPr lang="en-US" altLang="ru-RU" dirty="0"/>
          </a:p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939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7712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LOOP_PP2.ASM. </a:t>
            </a:r>
            <a:r>
              <a:rPr lang="ru-RU" dirty="0"/>
              <a:t>Вопросы по вложенным циклам: (вложенность, особенности)</a:t>
            </a:r>
          </a:p>
          <a:p>
            <a:r>
              <a:rPr lang="ru-RU" dirty="0"/>
              <a:t>; Начальные условия внешнего цикла</a:t>
            </a:r>
          </a:p>
          <a:p>
            <a:r>
              <a:rPr lang="en-US" dirty="0"/>
              <a:t>MOV AL, 0</a:t>
            </a:r>
          </a:p>
          <a:p>
            <a:r>
              <a:rPr lang="en-US" dirty="0"/>
              <a:t>MOV CX , 5; </a:t>
            </a:r>
            <a:r>
              <a:rPr lang="ru-RU" dirty="0"/>
              <a:t>Число циклов в </a:t>
            </a:r>
            <a:r>
              <a:rPr lang="en-US" dirty="0"/>
              <a:t>CX</a:t>
            </a:r>
            <a:r>
              <a:rPr lang="ru-RU" dirty="0"/>
              <a:t> = 5</a:t>
            </a:r>
            <a:endParaRPr lang="en-US" dirty="0"/>
          </a:p>
          <a:p>
            <a:r>
              <a:rPr lang="en-US" dirty="0"/>
              <a:t>Label2:</a:t>
            </a:r>
          </a:p>
          <a:p>
            <a:r>
              <a:rPr lang="en-US" dirty="0"/>
              <a:t>PUSH CX</a:t>
            </a:r>
            <a:endParaRPr lang="ru-RU" dirty="0"/>
          </a:p>
          <a:p>
            <a:r>
              <a:rPr lang="ru-RU" dirty="0"/>
              <a:t>; Начальные условия внутреннего цикла</a:t>
            </a:r>
          </a:p>
          <a:p>
            <a:r>
              <a:rPr lang="en-US" dirty="0"/>
              <a:t>MOV CX , 10 ; </a:t>
            </a:r>
            <a:r>
              <a:rPr lang="ru-RU" dirty="0"/>
              <a:t>Число циклов в </a:t>
            </a:r>
            <a:r>
              <a:rPr lang="en-US" dirty="0"/>
              <a:t>CX</a:t>
            </a:r>
            <a:r>
              <a:rPr lang="ru-RU" dirty="0"/>
              <a:t> = 10</a:t>
            </a:r>
            <a:endParaRPr lang="en-US" dirty="0"/>
          </a:p>
          <a:p>
            <a:r>
              <a:rPr lang="en-US" dirty="0"/>
              <a:t>Label1:</a:t>
            </a:r>
          </a:p>
          <a:p>
            <a:r>
              <a:rPr lang="en-US" dirty="0"/>
              <a:t>; </a:t>
            </a:r>
            <a:r>
              <a:rPr lang="ru-RU" dirty="0"/>
              <a:t>Тело цикла</a:t>
            </a:r>
          </a:p>
          <a:p>
            <a:r>
              <a:rPr lang="en-US" dirty="0"/>
              <a:t>INC AL</a:t>
            </a:r>
          </a:p>
          <a:p>
            <a:r>
              <a:rPr lang="en-US" dirty="0"/>
              <a:t>LOOP Label1</a:t>
            </a:r>
          </a:p>
          <a:p>
            <a:r>
              <a:rPr lang="en-US" dirty="0"/>
              <a:t>POP CX</a:t>
            </a:r>
          </a:p>
          <a:p>
            <a:r>
              <a:rPr lang="en-US" dirty="0"/>
              <a:t>LOOP Label2</a:t>
            </a:r>
          </a:p>
          <a:p>
            <a:r>
              <a:rPr lang="en-US" dirty="0"/>
              <a:t>;  </a:t>
            </a:r>
            <a:r>
              <a:rPr lang="ru-RU" dirty="0"/>
              <a:t>Результат:  </a:t>
            </a:r>
            <a:r>
              <a:rPr lang="en-US" dirty="0"/>
              <a:t>AL = </a:t>
            </a:r>
            <a:r>
              <a:rPr lang="ru-RU" dirty="0"/>
              <a:t>50</a:t>
            </a:r>
            <a:endParaRPr lang="en-US" dirty="0"/>
          </a:p>
          <a:p>
            <a:r>
              <a:rPr lang="en-US" dirty="0"/>
              <a:t>; AL = 10*5 = 50 (32H)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4236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78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8281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621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70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D49587-8BD6-4311-9657-A60FD7FBB143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4550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32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3B0FB-5197-4834-9C4C-293C792FDA6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Джордейн см. управление устройствами</a:t>
            </a:r>
            <a:r>
              <a:rPr lang="en-US" dirty="0"/>
              <a:t> (136 </a:t>
            </a:r>
            <a:r>
              <a:rPr lang="ru-RU" dirty="0"/>
              <a:t>стр.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Общие МУ (глава 18)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778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91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3045F-8613-47FE-9D56-312A536DB6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адресации: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/>
              <a:t>0 и 1</a:t>
            </a:r>
            <a:r>
              <a:rPr lang="ru-RU" altLang="ru-RU" sz="90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211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212</a:t>
            </a:fld>
            <a:endParaRPr lang="ru-RU" alt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Номер/Адрес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 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3</a:t>
                      </a:r>
                    </a:p>
                    <a:p>
                      <a:r>
                        <a:rPr lang="ru-RU" dirty="0"/>
                        <a:t>…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838825" cy="447675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b="1" u="sng" dirty="0"/>
              <a:t>Опрос на тему</a:t>
            </a:r>
            <a:r>
              <a:rPr lang="ru-RU" sz="1800" dirty="0"/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“</a:t>
            </a:r>
            <a:r>
              <a:rPr lang="ru-RU" sz="1800" u="sng" dirty="0"/>
              <a:t>Почему язык </a:t>
            </a:r>
            <a:r>
              <a:rPr lang="ru-RU" sz="1800" dirty="0"/>
              <a:t>СИ/СИ++ часто</a:t>
            </a:r>
            <a:r>
              <a:rPr lang="en-US" sz="1800" dirty="0"/>
              <a:t>/</a:t>
            </a:r>
            <a:r>
              <a:rPr lang="ru-RU" sz="1800" dirty="0"/>
              <a:t>иногда называют/называли языком системного программиста</a:t>
            </a:r>
            <a:r>
              <a:rPr lang="en-US" sz="1800" dirty="0"/>
              <a:t>?”</a:t>
            </a:r>
            <a:r>
              <a:rPr lang="ru-RU" sz="1800" dirty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</a:t>
            </a:r>
            <a:r>
              <a:rPr lang="ru-RU" sz="1800" u="sng" dirty="0"/>
              <a:t>адресами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</a:t>
            </a:r>
            <a:r>
              <a:rPr lang="ru-RU" sz="1800" u="sng" dirty="0"/>
              <a:t>битами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Команды</a:t>
            </a:r>
            <a:r>
              <a:rPr lang="ru-RU" sz="1800" u="sng" dirty="0"/>
              <a:t> сдвига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Использование команд Ассемблера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Разработка системных программ (компиляторов и т.д.)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Основа для других языков программирования (</a:t>
            </a:r>
            <a:r>
              <a:rPr lang="en-US" sz="1800" dirty="0"/>
              <a:t>JAVA, PHP, PowerShell</a:t>
            </a:r>
            <a:r>
              <a:rPr lang="ru-RU" sz="1800" dirty="0"/>
              <a:t>)</a:t>
            </a:r>
            <a:endParaRPr lang="en-US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Разработка драйверов на СИ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динамической памятью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u="sng" dirty="0"/>
              <a:t>Примечание</a:t>
            </a:r>
            <a:r>
              <a:rPr lang="ru-RU" sz="1800" dirty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NB</a:t>
            </a:r>
            <a:r>
              <a:rPr lang="ru-RU" sz="1800" dirty="0"/>
              <a:t>: компиляторы и интерпретаторы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</p:txBody>
      </p:sp>
      <p:sp>
        <p:nvSpPr>
          <p:cNvPr id="1781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3B544D-1A74-483B-8531-8963B799412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1б</a:t>
            </a:r>
            <a:r>
              <a:rPr lang="ru-RU" altLang="ru-RU" baseline="0" dirty="0"/>
              <a:t> – 0-256 (+127  ÷ -128)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2б – 0  - 65535  (+32767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/>
              <a:t>32768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4б – 0  - 1099511627775  (549755813887÷ 549755813888 )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242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92512F-5469-4B93-A459-E6C2EA9970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Детально см. Скэнлон</a:t>
            </a:r>
          </a:p>
        </p:txBody>
      </p:sp>
      <p:sp>
        <p:nvSpPr>
          <p:cNvPr id="2252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C4AA1F-8588-4282-AB76-157D5B7E3C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222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63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D07CE5-BB3D-48FB-8393-AA554B3F01C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73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29E552-07ED-4CD6-9449-02CCFB9D0D5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83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73B2F4-A4B5-495F-8940-78B181129CC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227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157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228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229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>
                <a:solidFill>
                  <a:srgbClr val="FF0000"/>
                </a:solidFill>
              </a:rPr>
              <a:t>?</a:t>
            </a:r>
            <a:r>
              <a:rPr lang="ru-RU" altLang="ru-RU" b="1" dirty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230</a:t>
            </a:fld>
            <a:endParaRPr lang="ru-RU" altLang="ru-RU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>
                <a:solidFill>
                  <a:srgbClr val="FF0000"/>
                </a:solidFill>
              </a:rPr>
              <a:t>?</a:t>
            </a:r>
            <a:r>
              <a:rPr lang="ru-RU" altLang="ru-RU" b="1" dirty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231</a:t>
            </a:fld>
            <a:endParaRPr lang="ru-RU" altLang="ru-RU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34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B3B6FD-2BB6-4063-A849-6B9E9DDD4A7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55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0404E5-E8D4-408C-AF02-CAA7696D051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65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201D5F-2345-41E7-9082-3FA7A09526D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75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A37E61-3498-4660-94E8-6542698B2E5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/>
              <a:t>LK2_SKAN.doc</a:t>
            </a:r>
            <a:r>
              <a:rPr lang="en-US" altLang="ru-RU" baseline="0"/>
              <a:t> d </a:t>
            </a: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0001110 = 1</a:t>
            </a:r>
            <a:r>
              <a:rPr lang="en-US" dirty="0"/>
              <a:t>EH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6053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 </a:t>
            </a:r>
            <a:r>
              <a:rPr lang="en-US" b="1" dirty="0">
                <a:solidFill>
                  <a:srgbClr val="FF0000"/>
                </a:solidFill>
              </a:rPr>
              <a:t>01</a:t>
            </a:r>
            <a:r>
              <a:rPr lang="en-US" dirty="0"/>
              <a:t> 110 =0Eh  *** 01 = CS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9225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ЛК2 СКАН</a:t>
            </a:r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" y="4283968"/>
            <a:ext cx="5841082" cy="41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37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4067944"/>
            <a:ext cx="7534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646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259</a:t>
            </a:fld>
            <a:endParaRPr lang="ru-RU" altLang="ru-RU"/>
          </a:p>
        </p:txBody>
      </p:sp>
      <p:pic>
        <p:nvPicPr>
          <p:cNvPr id="338946" name="Picture 2" descr="Лек_00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572000"/>
            <a:ext cx="5932487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COMMND.ASM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QC25/2017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140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1б</a:t>
            </a:r>
            <a:r>
              <a:rPr lang="ru-RU" altLang="ru-RU" baseline="0" dirty="0"/>
              <a:t> – 0-256 (+128  ÷ -127)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2б – 0  - 65535  (+32768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/>
              <a:t>32767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4б – 0  - 1099511627775  (549755813888÷ 549755813887 )</a:t>
            </a:r>
          </a:p>
        </p:txBody>
      </p:sp>
      <p:sp>
        <p:nvSpPr>
          <p:cNvPr id="2385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734F4D-D7CE-4725-A576-082B1623A8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285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286</a:t>
            </a:fld>
            <a:endParaRPr lang="ru-RU" alt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Номер/Адрес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 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3</a:t>
                      </a:r>
                    </a:p>
                    <a:p>
                      <a:r>
                        <a:rPr lang="ru-RU" dirty="0"/>
                        <a:t>…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адресации: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/>
              <a:t>0 и 1</a:t>
            </a:r>
            <a:r>
              <a:rPr lang="ru-RU" altLang="ru-RU" sz="90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I,d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I,x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/>
              <a:t>В </a:t>
            </a:r>
            <a:r>
              <a:rPr lang="en-US" altLang="ru-RU" sz="1600" b="1" dirty="0"/>
              <a:t>QC - WATCH</a:t>
            </a:r>
            <a:endParaRPr lang="ru-RU" altLang="ru-RU" b="1" dirty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ЛК4_СП_Ассемблер.</a:t>
            </a:r>
            <a:r>
              <a:rPr lang="en-US" dirty="0"/>
              <a:t>doc - SCAN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055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ЛК2_</a:t>
            </a:r>
            <a:r>
              <a:rPr lang="en-US" dirty="0"/>
              <a:t>SCAN</a:t>
            </a:r>
            <a:r>
              <a:rPr lang="ru-RU" dirty="0"/>
              <a:t> – сканированные материалы</a:t>
            </a:r>
            <a:endParaRPr lang="en-US" dirty="0"/>
          </a:p>
          <a:p>
            <a:r>
              <a:rPr lang="ru-RU" dirty="0"/>
              <a:t>ЛК</a:t>
            </a:r>
            <a:r>
              <a:rPr lang="en-US" dirty="0"/>
              <a:t>4</a:t>
            </a:r>
            <a:r>
              <a:rPr lang="ru-RU" dirty="0"/>
              <a:t>_</a:t>
            </a:r>
            <a:r>
              <a:rPr lang="en-US" dirty="0"/>
              <a:t>SCAN</a:t>
            </a:r>
            <a:r>
              <a:rPr lang="ru-RU" dirty="0"/>
              <a:t> </a:t>
            </a:r>
            <a:r>
              <a:rPr lang="en-US" dirty="0"/>
              <a:t> - </a:t>
            </a:r>
            <a:r>
              <a:rPr lang="ru-RU" dirty="0"/>
              <a:t>Ассемблер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2509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122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231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741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341</a:t>
            </a:fld>
            <a:endParaRPr lang="ru-RU" altLang="ru-RU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335066"/>
            <a:ext cx="5943600" cy="3219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08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46FFEF-062F-4286-BCB6-349C1E3FCE3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I,d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I,x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/>
              <a:t>В </a:t>
            </a:r>
            <a:r>
              <a:rPr lang="en-US" altLang="ru-RU" sz="1600" b="1" dirty="0"/>
              <a:t>QC - WATCH</a:t>
            </a:r>
            <a:endParaRPr lang="ru-RU" altLang="ru-RU" b="1" dirty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39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959152-B77E-4318-BCAE-F4BEF92246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01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6D99B8-9EFC-4786-BD85-A9B29FFE1E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11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C462C-1B9B-4335-BAAC-C2DC284F4E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49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9382F6-6105-4721-BB80-E4DE085792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60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2D7619-6C34-4287-9184-3B8DF401DE7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45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21FF6-AF5E-441D-ADFD-BA25FEB3FF2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21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05AEFA-0831-466D-B87B-2F735FA1B1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385</a:t>
            </a:fld>
            <a:endParaRPr lang="ru-RU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27222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2944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OLD_OBR:  MOV AL, 0   ; наш резидент не установлен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STI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JMP     CS:SAVEINT2D      ; Вызов старого обработчика   2FH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NEWINT2D  ENDP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Процедура печати строки для резидентной программы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21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(09H)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нельзя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DX -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NEAR (DS -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БАЗА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Конец строки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PROC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DI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AX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BX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DI,DX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Позиция курсора в начале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    AH,03H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MOV  CX , 70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цикл вывода и проверки символов строки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LOOP1:   MOV     AL,DS:[DI]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     AL,'$'      ; Конец строки для вывода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JE      FIN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     Печать символа на экран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DI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AH,0AH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PUSH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CX,0001H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Новая позиция курсора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NEXT4:   MOV     AH,02H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 DL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     LOOP1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Конец цикла вывода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BX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AX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 DI     ; Восстановление стека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ENDP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REZMSG1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 was unloaded (Ctrl+F1 - TSR part)!','$'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REZMSG2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'TSR: F1 - pushed!!!', 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Часть инициализации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INIT:    CLI                ; Запрет прерываний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Установка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CS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проверка параметров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 ,   CS:80H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CMP AL, 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JNE INIT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; Есть параметры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Проверка в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мамяти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INIT1:         PUSH CS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MOV AH, 0EEh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AL, 1   ; Проверка наличия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INT 2Dh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CMP  AL, 0FFh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JNE INIT2   ; переход если резидент не(!) в памяти (на загрузку)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Сообщение  о том, что уже загружен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MSG_INMEM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; Выход из программы   без установки резидента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EXITTSR: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 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AH, 4CH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Вызрузка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или справка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Есть параметры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      разборка параметров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SI ,  OFFSET ( PSP + 81H)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            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пробел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 AL , '/'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JNE     ERR_PAR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LODSB              ; символ параметра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   INIT_HELP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'h'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JMP  ERR_PAR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Выгрузка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резидента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INIT_UND1: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0EEH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AL,2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2Dh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CMP 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0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     Сообщение о том что нет выгрузки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MSG_NOUNLD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; Сообщение о выгрузке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INIT3: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MSG_UNLD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INIT_HELP: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3929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89924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6311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453</a:t>
            </a:fld>
            <a:endParaRPr lang="ru-RU" altLang="ru-RU" dirty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E0EA13-BF42-4FF7-82CF-E3920683497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0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 в отладчике работу со стеком (</a:t>
            </a:r>
            <a:r>
              <a:rPr lang="en-US" dirty="0"/>
              <a:t>stack.asm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4D76B8-C0B1-456F-A4ED-3A76C8B60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954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42749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0105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2208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52149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0868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256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67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08748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7552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2684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501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502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932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7389440" y="827584"/>
            <a:ext cx="5486400" cy="6840760"/>
          </a:xfrm>
          <a:solidFill>
            <a:schemeClr val="bg1"/>
          </a:solidFill>
        </p:spPr>
        <p:txBody>
          <a:bodyPr/>
          <a:lstStyle/>
          <a:p>
            <a:r>
              <a:rPr lang="ru-RU" sz="1400" u="sng" dirty="0"/>
              <a:t>Содержание ТЗ:</a:t>
            </a:r>
          </a:p>
          <a:p>
            <a:r>
              <a:rPr lang="ru-RU" sz="1400" u="sng" dirty="0">
                <a:hlinkClick r:id="" action="ppaction://hlinkfile"/>
              </a:rPr>
              <a:t>1. НАИМЕНОВАНИЕ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4. ИСПОЛНИТЕЛЬ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5.1. Требования к функциональным характеристикам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 СТАДИИ И ЭТАПЫ РАЗРАБОТКИ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8.1. Сроки выполнения отдельных этапов работ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 ПОРЯДОК КОНТРОЛЯ И ПРИЁМКИ ЗАДАНИЯ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30645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165304" y="-10918"/>
            <a:ext cx="8229600" cy="97562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b="1" dirty="0"/>
              <a:t>Требования к функциональным характеристикам</a:t>
            </a:r>
            <a:endParaRPr lang="ru-RU" sz="1600" b="1" i="1" dirty="0"/>
          </a:p>
          <a:p>
            <a:pPr fontAlgn="auto">
              <a:spcAft>
                <a:spcPts val="0"/>
              </a:spcAft>
            </a:pPr>
            <a:r>
              <a:rPr lang="ru-RU" sz="1600" dirty="0"/>
              <a:t>	Резидентная программы должна удовлетворять следующим основным требованиям: 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Резидентная программа должна выполнять совокупность </a:t>
            </a:r>
            <a:r>
              <a:rPr lang="ru-RU" sz="1600" b="1" dirty="0"/>
              <a:t>функций</a:t>
            </a:r>
            <a:r>
              <a:rPr lang="ru-RU" sz="1600" dirty="0"/>
              <a:t> заданных вариантом.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загрузку</a:t>
            </a:r>
            <a:r>
              <a:rPr lang="ru-RU" sz="1600" dirty="0"/>
              <a:t> в оперативную память (ОП) с фиксацией в виде резидента (</a:t>
            </a:r>
            <a:r>
              <a:rPr lang="en-US" sz="1600" dirty="0"/>
              <a:t>TSR</a:t>
            </a:r>
            <a:r>
              <a:rPr lang="ru-RU" sz="1600" dirty="0"/>
              <a:t> программы), для чего используются специальные функции и прерывания </a:t>
            </a:r>
            <a:r>
              <a:rPr lang="en-US" sz="1600" dirty="0"/>
              <a:t>DOS</a:t>
            </a:r>
            <a:r>
              <a:rPr lang="ru-RU" sz="1600" dirty="0"/>
              <a:t>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В случае нехватки оперативной памяти для загрузки резидента вывести уведомление об ошибке;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сохранение</a:t>
            </a:r>
            <a:r>
              <a:rPr lang="ru-RU" sz="1600" dirty="0"/>
              <a:t> и вызов старого драйвера (</a:t>
            </a:r>
            <a:r>
              <a:rPr lang="en-US" sz="1600" dirty="0"/>
              <a:t>TSR</a:t>
            </a:r>
            <a:r>
              <a:rPr lang="ru-RU" sz="16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выдавать </a:t>
            </a:r>
            <a:r>
              <a:rPr lang="ru-RU" sz="1600" b="1" dirty="0"/>
              <a:t>справку</a:t>
            </a:r>
            <a:r>
              <a:rPr lang="ru-RU" sz="16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выгрузку</a:t>
            </a:r>
            <a:r>
              <a:rPr lang="ru-RU" sz="16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600" dirty="0"/>
              <a:t>PSP</a:t>
            </a:r>
            <a:r>
              <a:rPr lang="ru-RU" sz="16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выгрузке программа должна корректно </a:t>
            </a:r>
            <a:r>
              <a:rPr lang="ru-RU" sz="1600" b="1" dirty="0"/>
              <a:t>восстанавливать</a:t>
            </a:r>
            <a:r>
              <a:rPr lang="ru-RU" sz="1600" dirty="0"/>
              <a:t> старый обработчик данного прерывания;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Должна быть выполнена проверка повторной загрузки резидента, если выгрузка резидента производится не по повторному запуску приложения;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выдавать </a:t>
            </a:r>
            <a:r>
              <a:rPr lang="ru-RU" sz="1600" b="1" dirty="0"/>
              <a:t>сообщение</a:t>
            </a:r>
            <a:r>
              <a:rPr lang="ru-RU" sz="1600" dirty="0"/>
              <a:t> о своем завершении, очистки ОП и восстановлении старых резидентных программ;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оформляется в формате </a:t>
            </a:r>
            <a:r>
              <a:rPr lang="ru-RU" sz="1600" b="1" dirty="0"/>
              <a:t>*.СОМ</a:t>
            </a:r>
            <a:r>
              <a:rPr lang="ru-RU" sz="1600" dirty="0"/>
              <a:t> – файла (исполнимого модуля).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В программе методике испытаний должны быть четко определены </a:t>
            </a:r>
            <a:r>
              <a:rPr lang="ru-RU" sz="1600" b="1" dirty="0"/>
              <a:t>условия</a:t>
            </a:r>
            <a:r>
              <a:rPr lang="ru-RU" sz="1600" dirty="0"/>
              <a:t> проведения </a:t>
            </a:r>
            <a:r>
              <a:rPr lang="ru-RU" sz="1600" b="1" dirty="0"/>
              <a:t>испытаний</a:t>
            </a:r>
            <a:r>
              <a:rPr lang="ru-RU" sz="1600" dirty="0"/>
              <a:t> программы на соответствие ТЗ.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Должна быть реализована возможность в зависимости от варианта выгружать резидент одним из следующих способов: по нажатию сочетания клавиш </a:t>
            </a:r>
            <a:r>
              <a:rPr lang="en-US" sz="1600" dirty="0"/>
              <a:t>Ctrl</a:t>
            </a:r>
            <a:r>
              <a:rPr lang="ru-RU" sz="1600" dirty="0"/>
              <a:t>+</a:t>
            </a:r>
            <a:r>
              <a:rPr lang="en-US" sz="1600" dirty="0"/>
              <a:t>U</a:t>
            </a:r>
            <a:r>
              <a:rPr lang="ru-RU" sz="1600" dirty="0"/>
              <a:t>, по вызову отдельной программы </a:t>
            </a:r>
            <a:r>
              <a:rPr lang="en-US" sz="1600" dirty="0"/>
              <a:t>UNLOADER</a:t>
            </a:r>
            <a:r>
              <a:rPr lang="ru-RU" sz="1600" dirty="0"/>
              <a:t>.</a:t>
            </a:r>
            <a:r>
              <a:rPr lang="en-US" sz="1600" dirty="0"/>
              <a:t>COM</a:t>
            </a:r>
            <a:r>
              <a:rPr lang="ru-RU" sz="1600" dirty="0"/>
              <a:t>, по заданию ключа /</a:t>
            </a:r>
            <a:r>
              <a:rPr lang="en-US" sz="1600" dirty="0"/>
              <a:t>u</a:t>
            </a:r>
            <a:r>
              <a:rPr lang="ru-RU" sz="1600" dirty="0"/>
              <a:t> при запуске основной программы, при повторном запуске резидентной программы.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F1</a:t>
            </a:r>
            <a:r>
              <a:rPr lang="ru-RU" sz="1600" dirty="0"/>
              <a:t>) вывести через заданное число секунд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в определенное место экрана, которое также указывается в тексте резидентной программы текстовое сообщение, содержащее: ФИО студента, индекс группы и номер варианта КР.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F2</a:t>
            </a:r>
            <a:r>
              <a:rPr lang="ru-RU" sz="1600" dirty="0"/>
              <a:t>) модифицировать изображение заданной русской буквы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из обычного шрифта в курсив и обратно в обычный шрифт при повторном нажатии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F3</a:t>
            </a:r>
            <a:r>
              <a:rPr lang="ru-RU" sz="1600" dirty="0"/>
              <a:t>) включить режим русификации клавиатуры для заданного множества русских букв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и выключить его при повторном нажатии функциональной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F4</a:t>
            </a:r>
            <a:r>
              <a:rPr lang="ru-RU" sz="1600" dirty="0"/>
              <a:t>) обеспечить замену множества букв на другое множество, либо запретить ввод множества букв. При повторном нажатии клавиши (</a:t>
            </a:r>
            <a:r>
              <a:rPr lang="ru-RU" sz="1600" b="1" dirty="0"/>
              <a:t>F4</a:t>
            </a:r>
            <a:r>
              <a:rPr lang="ru-RU" sz="1600" dirty="0"/>
              <a:t>) обычный режим ввода восстанавливается. 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Обеспечить индикацию нажатия функциональных клавиш.</a:t>
            </a:r>
          </a:p>
          <a:p>
            <a:pPr fontAlgn="auto">
              <a:spcAft>
                <a:spcPts val="0"/>
              </a:spcAft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7540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6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130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02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4DE243-A240-44C5-86F6-AD646D79134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70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ЗАПУСК :   </a:t>
            </a:r>
            <a:r>
              <a:rPr lang="en-US" altLang="ru-RU"/>
              <a:t>DOSBox-0.74\DOSBox.exe" -noconsole –userconf</a:t>
            </a: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C:\Users\User\AppData\Local\DOSBox</a:t>
            </a:r>
            <a:r>
              <a:rPr lang="ru-RU" altLang="ru-RU"/>
              <a:t>  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53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396F1D-406D-4A06-8449-931DBC598DA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25C714-007F-41ED-97A4-6C9271D7555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ru-RU" altLang="ru-RU"/>
          </a:p>
        </p:txBody>
      </p:sp>
      <p:sp>
        <p:nvSpPr>
          <p:cNvPr id="221188" name="Заметки 7"/>
          <p:cNvSpPr>
            <a:spLocks noGrp="1"/>
          </p:cNvSpPr>
          <p:nvPr>
            <p:ph type="body" sz="quarter" idx="11"/>
          </p:nvPr>
        </p:nvSpPr>
        <p:spPr bwMode="auto">
          <a:xfrm>
            <a:off x="685800" y="4343400"/>
            <a:ext cx="5407025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ru-RU" sz="1600" u="sng" dirty="0"/>
              <a:t>Запустить</a:t>
            </a:r>
            <a:r>
              <a:rPr lang="ru-RU" sz="1600" dirty="0"/>
              <a:t> </a:t>
            </a:r>
            <a:r>
              <a:rPr lang="en-US" sz="1600" dirty="0"/>
              <a:t>CMD.EXE </a:t>
            </a:r>
            <a:r>
              <a:rPr lang="ru-RU" sz="1600" dirty="0"/>
              <a:t>разными способами: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Иконка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ТС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Пуск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В расширенном режиме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A586BF-48E5-4A50-9B61-B796B6593A5A}" type="slidenum">
              <a:rPr lang="ru-RU" smtClean="0"/>
              <a:pPr>
                <a:defRPr/>
              </a:pPr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/>
              <a:t>Set-ExecutionPolicy Unrestricted -Scope Process</a:t>
            </a:r>
            <a:r>
              <a:rPr lang="ru-RU" altLang="ru-RU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Get-ExecutionPolicy -Scope Process</a:t>
            </a:r>
            <a:endParaRPr lang="ru-RU" altLang="ru-RU"/>
          </a:p>
        </p:txBody>
      </p:sp>
      <p:sp>
        <p:nvSpPr>
          <p:cNvPr id="1822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4FE33C-A241-4D12-B5AA-B58000DB04B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7173416" y="827584"/>
            <a:ext cx="6264696" cy="7704856"/>
          </a:xfrm>
          <a:solidFill>
            <a:schemeClr val="bg1"/>
          </a:solidFill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# </a:t>
            </a:r>
            <a:r>
              <a:rPr lang="ru-RU" altLang="ru-RU" sz="1500" b="1" dirty="0"/>
              <a:t>№–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Get-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-Scope Process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u="sng" dirty="0">
                <a:solidFill>
                  <a:srgbClr val="FF0000"/>
                </a:solidFill>
              </a:rPr>
              <a:t>ПРИМЕР</a:t>
            </a:r>
            <a:r>
              <a:rPr lang="ru-RU" altLang="ru-RU" sz="1500" b="1" dirty="0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echo</a:t>
            </a:r>
            <a:r>
              <a:rPr lang="en-US" altLang="ru-RU" sz="1500" b="1" dirty="0"/>
              <a:t> "</a:t>
            </a:r>
            <a:r>
              <a:rPr lang="ru-RU" altLang="ru-RU" sz="1500" b="1" dirty="0"/>
              <a:t>Пример сценария на </a:t>
            </a:r>
            <a:r>
              <a:rPr lang="en-US" altLang="ru-RU" sz="1500" b="1" dirty="0"/>
              <a:t>PS </a:t>
            </a:r>
            <a:r>
              <a:rPr lang="ru-RU" altLang="ru-RU" sz="1500" b="1" dirty="0"/>
              <a:t>для ЛР №8 по ОС"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Цикл вывода и обработки позиций меню</a:t>
            </a:r>
            <a:r>
              <a:rPr lang="en-US" altLang="ru-RU" sz="1500" b="1" dirty="0"/>
              <a:t> men=0 </a:t>
            </a:r>
            <a:r>
              <a:rPr lang="ru-RU" altLang="ru-RU" sz="1500" b="1" dirty="0"/>
              <a:t> для цикла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men=0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while</a:t>
            </a:r>
            <a:r>
              <a:rPr lang="en-US" altLang="ru-RU" sz="1500" b="1" dirty="0"/>
              <a:t> ( $men -</a:t>
            </a:r>
            <a:r>
              <a:rPr lang="en-US" altLang="ru-RU" sz="1500" b="1" dirty="0" err="1"/>
              <a:t>eq</a:t>
            </a:r>
            <a:r>
              <a:rPr lang="en-US" altLang="ru-RU" sz="1500" b="1" dirty="0"/>
              <a:t> 0 )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 err="1"/>
              <a:t>cls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"1. </a:t>
            </a:r>
            <a:r>
              <a:rPr lang="ru-RU" altLang="ru-RU" sz="1500" b="1" dirty="0"/>
              <a:t>Фамилия студента.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"2. </a:t>
            </a:r>
            <a:r>
              <a:rPr lang="ru-RU" altLang="ru-RU" sz="1500" b="1" dirty="0"/>
              <a:t>Содержание каталога:"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"3. </a:t>
            </a:r>
            <a:r>
              <a:rPr lang="ru-RU" altLang="ru-RU" sz="1500" b="1" dirty="0"/>
              <a:t>Вывод даты"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"4. </a:t>
            </a:r>
            <a:r>
              <a:rPr lang="ru-RU" altLang="ru-RU" sz="1500" b="1" dirty="0"/>
              <a:t>Завершение работы"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</a:t>
            </a:r>
            <a:r>
              <a:rPr lang="ru-RU" altLang="ru-RU" sz="1500" b="1" dirty="0"/>
              <a:t>Выберете пункт меню[1,2,3,4 ]:"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>
                <a:solidFill>
                  <a:srgbClr val="FF0000"/>
                </a:solidFill>
              </a:rPr>
              <a:t>$</a:t>
            </a:r>
            <a:r>
              <a:rPr lang="en-US" altLang="ru-RU" sz="1500" b="1" dirty="0">
                <a:solidFill>
                  <a:srgbClr val="FF0000"/>
                </a:solidFill>
              </a:rPr>
              <a:t>d</a:t>
            </a:r>
            <a:r>
              <a:rPr lang="en-US" altLang="ru-RU" sz="1500" b="1" dirty="0"/>
              <a:t>= Read-Host "</a:t>
            </a:r>
            <a:r>
              <a:rPr lang="ru-RU" altLang="ru-RU" sz="1500" b="1" dirty="0"/>
              <a:t>Выберете пункт меню[1,2,3 ,4]:"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switch</a:t>
            </a:r>
            <a:r>
              <a:rPr lang="en-US" altLang="ru-RU" sz="1500" b="1" dirty="0"/>
              <a:t> </a:t>
            </a:r>
            <a:r>
              <a:rPr lang="en-US" altLang="ru-RU" sz="1500" b="1" dirty="0">
                <a:solidFill>
                  <a:srgbClr val="FF0000"/>
                </a:solidFill>
              </a:rPr>
              <a:t>($d</a:t>
            </a:r>
            <a:r>
              <a:rPr lang="en-US" altLang="ru-RU" sz="1500" b="1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1 { echo "</a:t>
            </a:r>
            <a:r>
              <a:rPr lang="ru-RU" altLang="ru-RU" sz="1500" b="1" dirty="0"/>
              <a:t>Студент  - Большаков С.А. - гр. ИУ5-00"; } # фамилия студента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2 { </a:t>
            </a:r>
            <a:r>
              <a:rPr lang="en-US" altLang="ru-RU" sz="1500" b="1" dirty="0"/>
              <a:t>Get-</a:t>
            </a:r>
            <a:r>
              <a:rPr lang="en-US" altLang="ru-RU" sz="1500" b="1" dirty="0" err="1"/>
              <a:t>ChildItem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распечатка содержимого текущего каталога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3 { </a:t>
            </a:r>
            <a:r>
              <a:rPr lang="en-US" altLang="ru-RU" sz="1500" b="1" dirty="0"/>
              <a:t>Get-Date   ; } # </a:t>
            </a:r>
            <a:r>
              <a:rPr lang="ru-RU" altLang="ru-RU" sz="1500" b="1" dirty="0"/>
              <a:t>распечатка текущей даты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4 { </a:t>
            </a:r>
            <a:r>
              <a:rPr lang="en-US" altLang="ru-RU" sz="1500" b="1" dirty="0"/>
              <a:t>echo "</a:t>
            </a:r>
            <a:r>
              <a:rPr lang="ru-RU" altLang="ru-RU" sz="1500" b="1" dirty="0"/>
              <a:t>Конец работы скрипта!" </a:t>
            </a:r>
            <a:r>
              <a:rPr lang="ru-RU" altLang="ru-RU" sz="1500" b="1" dirty="0">
                <a:solidFill>
                  <a:srgbClr val="FF0000"/>
                </a:solidFill>
              </a:rPr>
              <a:t>; $</a:t>
            </a:r>
            <a:r>
              <a:rPr lang="en-US" altLang="ru-RU" sz="1500" b="1" dirty="0">
                <a:solidFill>
                  <a:srgbClr val="FF0000"/>
                </a:solidFill>
              </a:rPr>
              <a:t>men=1; </a:t>
            </a:r>
            <a:r>
              <a:rPr lang="ru-RU" altLang="ru-RU" sz="1500" b="1" dirty="0"/>
              <a:t># Для </a:t>
            </a:r>
            <a:r>
              <a:rPr lang="ru-RU" altLang="ru-RU" sz="1500" b="1" u="sng" dirty="0">
                <a:solidFill>
                  <a:srgbClr val="FF0000"/>
                </a:solidFill>
              </a:rPr>
              <a:t>конца</a:t>
            </a:r>
            <a:r>
              <a:rPr lang="ru-RU" altLang="ru-RU" sz="1500" b="1" dirty="0">
                <a:solidFill>
                  <a:srgbClr val="FF0000"/>
                </a:solidFill>
              </a:rPr>
              <a:t> </a:t>
            </a:r>
            <a:r>
              <a:rPr lang="ru-RU" altLang="ru-RU" sz="1500" b="1" dirty="0"/>
              <a:t>цикла</a:t>
            </a:r>
            <a:endParaRPr lang="en-US" altLang="ru-RU" sz="15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  $p=Read-Host "</a:t>
            </a:r>
            <a:r>
              <a:rPr lang="ru-RU" altLang="ru-RU" sz="1500" b="1" dirty="0"/>
              <a:t>Нажмите любую клавишу ..." ; </a:t>
            </a:r>
            <a:r>
              <a:rPr lang="en-US" altLang="ru-RU" sz="1500" b="1" dirty="0" err="1"/>
              <a:t>cls</a:t>
            </a:r>
            <a:r>
              <a:rPr lang="en-US" altLang="ru-RU" sz="1500" b="1" dirty="0"/>
              <a:t> ; </a:t>
            </a: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Выход из скрипта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Если позиция меню выбрана неправильно 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</a:t>
            </a:r>
            <a:r>
              <a:rPr lang="en-US" altLang="ru-RU" sz="1500" b="1" dirty="0"/>
              <a:t>Default { echo "ERROR: </a:t>
            </a:r>
            <a:r>
              <a:rPr lang="ru-RU" altLang="ru-RU" sz="1500" b="1" dirty="0"/>
              <a:t>Неверно введен номер пункта меню!!!!"; }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}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p=Read-Host "</a:t>
            </a:r>
            <a:r>
              <a:rPr lang="ru-RU" altLang="ru-RU" sz="1500" b="1" dirty="0"/>
              <a:t>Нажмите любую клавишу ..."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}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</a:t>
            </a:r>
          </a:p>
          <a:p>
            <a:pPr eaLnBrk="1" hangingPunct="1">
              <a:spcBef>
                <a:spcPct val="0"/>
              </a:spcBef>
            </a:pPr>
            <a:endParaRPr lang="ru-RU" altLang="ru-RU" sz="1500" b="1" dirty="0"/>
          </a:p>
        </p:txBody>
      </p:sp>
      <p:sp>
        <p:nvSpPr>
          <p:cNvPr id="1833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D81336-0DF9-49CF-9572-749D8693553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ru-RU" altLang="ru-RU"/>
          </a:p>
        </p:txBody>
      </p:sp>
      <p:sp>
        <p:nvSpPr>
          <p:cNvPr id="2" name="Стрелка вправо с вырезом 1"/>
          <p:cNvSpPr/>
          <p:nvPr/>
        </p:nvSpPr>
        <p:spPr>
          <a:xfrm>
            <a:off x="2165236" y="5508104"/>
            <a:ext cx="4104456" cy="46805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196752" y="4258524"/>
            <a:ext cx="5072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Пример скрипта на </a:t>
            </a:r>
            <a:r>
              <a:rPr lang="en-US" sz="2400" dirty="0">
                <a:solidFill>
                  <a:srgbClr val="FF0000"/>
                </a:solidFill>
              </a:rPr>
              <a:t>PS (LR8_PS.PS1)</a:t>
            </a:r>
          </a:p>
          <a:p>
            <a:r>
              <a:rPr lang="ru-RU" sz="2400" dirty="0"/>
              <a:t>Запустить через </a:t>
            </a:r>
            <a:r>
              <a:rPr lang="ru-RU" sz="2400" b="1" dirty="0"/>
              <a:t>ПУСК</a:t>
            </a:r>
            <a:r>
              <a:rPr lang="en-US" sz="2400" dirty="0"/>
              <a:t> </a:t>
            </a:r>
            <a:r>
              <a:rPr lang="ru-RU" sz="2400" dirty="0"/>
              <a:t> - </a:t>
            </a:r>
            <a:r>
              <a:rPr lang="en-US" sz="2400" dirty="0"/>
              <a:t>test51.PS1</a:t>
            </a:r>
            <a:endParaRPr lang="ru-RU" sz="24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/>
              <a:t>Предложить решить вариант вывода с помощью КФ</a:t>
            </a:r>
            <a:r>
              <a:rPr lang="en-US" altLang="ru-RU" sz="1600"/>
              <a:t> (</a:t>
            </a:r>
            <a:r>
              <a:rPr lang="ru-RU" altLang="ru-RU" sz="1600"/>
              <a:t>игровой вариант</a:t>
            </a:r>
            <a:r>
              <a:rPr lang="en-US" altLang="ru-RU" sz="1600"/>
              <a:t>)</a:t>
            </a:r>
            <a:r>
              <a:rPr lang="ru-RU" altLang="ru-RU" sz="1600"/>
              <a:t> </a:t>
            </a:r>
            <a:r>
              <a:rPr lang="ru-RU" altLang="ru-RU" sz="2000" u="sng"/>
              <a:t>(</a:t>
            </a:r>
            <a:r>
              <a:rPr lang="en-US" altLang="ru-RU" sz="2000" u="sng"/>
              <a:t>My.bat</a:t>
            </a:r>
            <a:r>
              <a:rPr lang="ru-RU" altLang="ru-RU" sz="2000" u="sng"/>
              <a:t>):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Dir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exit</a:t>
            </a:r>
            <a:r>
              <a:rPr lang="ru-RU" altLang="ru-RU" sz="2000" b="1"/>
              <a:t> </a:t>
            </a:r>
          </a:p>
          <a:p>
            <a:pPr eaLnBrk="1" hangingPunct="1">
              <a:spcBef>
                <a:spcPct val="0"/>
              </a:spcBef>
            </a:pPr>
            <a:endParaRPr lang="ru-RU" altLang="ru-RU" sz="2000" b="1"/>
          </a:p>
        </p:txBody>
      </p:sp>
      <p:sp>
        <p:nvSpPr>
          <p:cNvPr id="1843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7BE881-834E-4087-B689-AF20103E413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CA92-5D19-4B94-9CCB-B356EF8B9542}" type="slidenum">
              <a:rPr lang="ru-RU" smtClean="0"/>
              <a:pPr>
                <a:defRPr/>
              </a:pPr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1800" b="1">
                <a:solidFill>
                  <a:srgbClr val="FF0000"/>
                </a:solidFill>
              </a:rPr>
              <a:t>Почему нельзя использовать  два драйвера одновременно Вы компетентно ответите в конце семестра!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51E8AB-4D3D-4234-8D05-171A07CD0CDE}" type="slidenum">
              <a:rPr lang="ru-RU" smtClean="0"/>
              <a:pPr>
                <a:defRPr/>
              </a:pPr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/>
          </a:p>
          <a:p>
            <a:pPr eaLnBrk="1" hangingPunct="1">
              <a:spcBef>
                <a:spcPct val="0"/>
              </a:spcBef>
            </a:pPr>
            <a:endParaRPr lang="ru-RU" altLang="ru-RU" sz="1800" b="1" dirty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1D47D3-F0B5-449E-AD8E-5AA2C421770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71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792C1B-84BF-4675-8557-D382DAD60F1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3011E4-0F1C-4168-B140-2430EFE040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0924AB-72E7-42F5-A72C-3AA58D6135D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84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73C0FC-4909-4502-A6DF-8B4EC5EC03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14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E8801-E203-46FB-9035-BBADF90881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25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1BA85-28A5-4508-B2B0-2630CFCF0FA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35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9ACBB-934A-49A2-A384-930A2D2FBDB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76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1E460B-26D4-4D53-8FDB-167AFDBD053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12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928F29-D01E-4249-8E62-20403133FF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260350" y="4211638"/>
            <a:ext cx="6408738" cy="4681537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Данная простая программа КФ</a:t>
            </a:r>
            <a:r>
              <a:rPr lang="en-US" sz="1600" dirty="0"/>
              <a:t> </a:t>
            </a:r>
            <a:r>
              <a:rPr lang="ru-RU" sz="1600" u="sng" dirty="0"/>
              <a:t>выполняет следующее</a:t>
            </a:r>
            <a:r>
              <a:rPr lang="ru-RU" sz="1600" dirty="0"/>
              <a:t>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на экран слово </a:t>
            </a:r>
            <a:r>
              <a:rPr lang="en-US" sz="1600" dirty="0"/>
              <a:t>“</a:t>
            </a:r>
            <a:r>
              <a:rPr lang="ru-RU" sz="1600" dirty="0">
                <a:solidFill>
                  <a:srgbClr val="FF0000"/>
                </a:solidFill>
              </a:rPr>
              <a:t>Привет</a:t>
            </a:r>
            <a:r>
              <a:rPr lang="en-US" sz="1600" dirty="0"/>
              <a:t>!!!”</a:t>
            </a:r>
            <a:r>
              <a:rPr lang="ru-RU" sz="1600" dirty="0"/>
              <a:t> с командой</a:t>
            </a: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Привет!!!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на экран текст </a:t>
            </a:r>
            <a:r>
              <a:rPr lang="en-US" sz="1600" dirty="0"/>
              <a:t>“</a:t>
            </a:r>
            <a:r>
              <a:rPr lang="ru-RU" sz="1600" dirty="0"/>
              <a:t>Без вывода команды в КС</a:t>
            </a:r>
            <a:r>
              <a:rPr lang="en-US" sz="1600" dirty="0"/>
              <a:t>” </a:t>
            </a:r>
            <a:r>
              <a:rPr lang="ru-RU" sz="1600" dirty="0"/>
              <a:t>без вывода команды на экран</a:t>
            </a:r>
            <a:endParaRPr lang="en-US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rgbClr val="FF0000"/>
                </a:solidFill>
              </a:rPr>
              <a:t>@</a:t>
            </a:r>
            <a:r>
              <a:rPr lang="fr-FR" sz="1600" dirty="0"/>
              <a:t>ECHO </a:t>
            </a:r>
            <a:r>
              <a:rPr lang="ru-RU" sz="1600" dirty="0"/>
              <a:t>Без вывода команды в КС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Выключает</a:t>
            </a:r>
            <a:r>
              <a:rPr lang="ru-RU" sz="1600" dirty="0"/>
              <a:t> режим 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/>
              <a:t>          </a:t>
            </a: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fr-FR" sz="1600" b="1" dirty="0">
                <a:solidFill>
                  <a:srgbClr val="00B0F0"/>
                </a:solidFill>
              </a:rPr>
              <a:t>OFF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Использует</a:t>
            </a:r>
            <a:r>
              <a:rPr lang="ru-RU" sz="1600" dirty="0"/>
              <a:t> комментарий:</a:t>
            </a:r>
            <a:endParaRPr lang="fr-FR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REM</a:t>
            </a:r>
            <a:r>
              <a:rPr lang="fr-FR" sz="1600" dirty="0"/>
              <a:t> </a:t>
            </a:r>
            <a:r>
              <a:rPr lang="ru-RU" sz="1600" dirty="0"/>
              <a:t>Большаков С.А.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текст: </a:t>
            </a:r>
            <a:r>
              <a:rPr lang="en-US" sz="1600" dirty="0"/>
              <a:t>“</a:t>
            </a:r>
            <a:r>
              <a:rPr lang="ru-RU" sz="1600" dirty="0"/>
              <a:t>Первый КФ ЛР #2</a:t>
            </a:r>
            <a:r>
              <a:rPr lang="en-US" sz="1600" dirty="0"/>
              <a:t>”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Включает</a:t>
            </a:r>
            <a:r>
              <a:rPr lang="ru-RU" sz="1600" u="sng" dirty="0"/>
              <a:t> </a:t>
            </a:r>
            <a:r>
              <a:rPr lang="ru-RU" sz="1600" dirty="0"/>
              <a:t>режим 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ECHO </a:t>
            </a:r>
            <a:r>
              <a:rPr lang="fr-FR" sz="1600" b="1" dirty="0">
                <a:solidFill>
                  <a:srgbClr val="00B0F0"/>
                </a:solidFill>
              </a:rPr>
              <a:t>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ВЫВОД ВКЛЮЧЕН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Запрашивает</a:t>
            </a:r>
            <a:r>
              <a:rPr lang="ru-RU" sz="1600" u="sng" dirty="0"/>
              <a:t> паузу</a:t>
            </a:r>
            <a:r>
              <a:rPr lang="ru-RU" sz="1600" dirty="0"/>
              <a:t> в работе КФ : </a:t>
            </a:r>
            <a:r>
              <a:rPr lang="fr-FR" sz="1600" b="1" dirty="0">
                <a:solidFill>
                  <a:srgbClr val="FF0000"/>
                </a:solidFill>
              </a:rPr>
              <a:t>PAUSE 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Завершает</a:t>
            </a:r>
            <a:r>
              <a:rPr lang="ru-RU" sz="1600" u="sng" dirty="0"/>
              <a:t> КФ:  </a:t>
            </a:r>
            <a:r>
              <a:rPr lang="fr-FR" sz="1600" b="1" dirty="0">
                <a:solidFill>
                  <a:srgbClr val="FF0000"/>
                </a:solidFill>
              </a:rPr>
              <a:t>EXIT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NB </a:t>
            </a:r>
            <a:r>
              <a:rPr lang="ru-RU" sz="2000" b="1" dirty="0">
                <a:solidFill>
                  <a:srgbClr val="FF0000"/>
                </a:solidFill>
              </a:rPr>
              <a:t>КОНСОЛЬ</a:t>
            </a:r>
            <a:r>
              <a:rPr lang="ru-RU" sz="2000" dirty="0"/>
              <a:t> –</a:t>
            </a:r>
            <a:r>
              <a:rPr lang="en-US" sz="2000" dirty="0"/>
              <a:t>&gt;</a:t>
            </a:r>
            <a:r>
              <a:rPr lang="ru-RU" sz="2000" dirty="0"/>
              <a:t> ЭКРАН + КЛАВИАТУРА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</p:txBody>
      </p:sp>
      <p:sp>
        <p:nvSpPr>
          <p:cNvPr id="1945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4904BC-92A3-4701-8987-4CD5FA12624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55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D87DE-D15B-4EBF-B564-A6A1BE6EF71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66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1C62-8FC7-41C2-8316-BB36B33AA6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86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05645-8198-44B5-8A96-F565213A308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96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BB04B-736D-43DC-97DF-6925DED8162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07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6CB5EA-B8DD-431C-B00B-F625B24A3F0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17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4870E-A813-4EA7-9F55-6A614B7EA2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icrosoft Windows [Version 6.1.7601]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c) Корпорация Майкрософт (Microsoft Corp.), 2009. Все права защищены.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:\Users\User&gt;set /?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ывод, задание и удаление переменных среды cmd.exe.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ET [переменная=[строка]]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переменная  Имя переменной среды.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строка      Строка символов, присваиваемая указанной переменной.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ведите SET без параметров для вывода текущих переменных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зменение команды SET при включении расширенной обработки команд: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при вызове указать только имя переменной без знака равенства и значения,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выведет значения всех переменных, имя которых начинается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указанной строки.  Например: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P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та команда выведет значения всех переменных, имена которых начинаются с 'P'.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имя переменной не найдено в текущей среде, при возврате команда SET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становит значение ошибки ERRORLEVEL 1.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не допускает использование знака равенства в имени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еременной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поддерживает два дополнительных ключа: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/A выражение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/P variable=[promptString]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люч /A указывает, что строка справа от знака равенства является числовым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ыражением, значение которого вычисляется.  Обработчик выражений очень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рост и поддерживает следующие операции, перечисленные в порядке убывания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риоритета: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()                  - группировка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! ~ -               - унарные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* / %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+ -   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&lt;&lt; &gt;&gt;               - двоичный сдвиг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&amp;                   - двоичное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^                   - двоичное исключающее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|                   - двоичное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= *= /= %= += -=    - присвоение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&amp;= ^= |= &lt;&lt;= &gt;&gt;=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,                   - разделитель операторов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 использовании любых логических или двоичных операторов необходимо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аключить строку выражения в кавычки.  Любые нечисловые строки в выражении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ассматриваются как имена переменных среды, значения которых преобразуются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числовой вид перед использованием.  Если переменная с указанным именем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 определена в системе, вместо нее подставляется нулевое значение.  Это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озволяет выполнять арифметические операции со значениями переменных среды,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ричем не нужно вводить знаки % для получения значений.  Если команда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ET /A вызывается из командной строки, а не из пакетного файла, она выводит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кончательное значение выражения.  Слева от любого оператора присваивания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олжно стоять имя переменной среды.  Числовые значения рассматриваются как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есятичные, если перед ними не стоит префикс 0x для шестнадцатеричных чисел,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0 для восьмеричных чисел.  Например, числа 0x12,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022 обозначают десятичное число 18.  Обратите внимание на запись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осьмеричных числе: 08 и 09 не являются допустимыми числами, так как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осьмеричной системе исчисления цифры 8 и 9 не используются.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люч /P позволяет установить значение переменной для входной строки, введенной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ользователем.  Показывает указанное приглашение promptString перед чтением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веденной строки.  Приглашение promptString может быть пустым.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одстановка переменной среды может быть расширена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%PATH:str1=str2%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асширит действие переменной среды PATH, заменяя каждое вхождение "str1"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асширенном результате на "str2".  "str2" может быть пустой строкой для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ффективного удаления вхождений "str1" из расширенного вывода. "str1" может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ачинаться со звездочки, и в этом случае это будет соответствовать любому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ачалу расширенного вывода до первого вхождения оставшейся части "str1".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ожно также использовать строки расширения.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%PATH:~10,5%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асширит действие переменной среды PATH, затем использует только 5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имволов, которые начинаются с 11-го символа (пропустив 10) расширенного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езультата.  Если длина не указана, по умолчанию используется оставшееся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начение переменной.  Если оба значения (длина и число пропускаемых символов)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трицательны, следующим используемым значением будет длина значения переменной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реды, добавленной к указанному значению пропуска или указанной длины.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%PATH:~-10%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звлечет последние 10 символов переменной PATH.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%PATH:~0,-2%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звлечет все символы переменной PATH, за исключением 2-х последних.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аконец, добавлена поддержка связывания времени выполнения для переменных среды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кружения. По умолчанию эта поддержка отключена. Ключ /V командной строки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MD.EXE позволяет включать и выключать ее. Для вызова справки, наберите CMD /?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вязывание времени выполнения для переменных среды окружения полезно при обходе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граничений раннего связывания, которое происходит при первом чтении текстовой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троки, а не при ее выполнении. Следующий пример демонстрирует возникающую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роблему при использовании раннего связывания переменных: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if "%VAR%"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анное сообщение не будет выводиться, т.к. %VAR% в ОБОИХ выражениях IF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одставляется в момент первого использования в первом IF, в том числе и в тело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ервого ветвления IF, которое является составным выражением. В IF внутри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оставного выражения в действительности сравниваются значения "before"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after", что заведомо ложно. Следующий пример демонстрирует подобную ошибку: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LIST=%LIST%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данном случае список файлов текущей папки никогда не будет построен. Вместо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того, значением переменной LIST будет имя последнего найденного файла.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вновь, это случилось потому, что %LIST% подставляется всего один раз -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момент обработки выражения FOR, когда список еще пуст.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актически, приведенный фрагмент эквивалентен следующему примеру: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 %i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котором имя последнего найденного файла сохраняется в переменной LIST.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вязывание времени выполнения для переменных среды окружения происходит при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спользовании специального символа (восклицательного знака), обозначающего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роведение сопоставления во время выполнения. Если включена поддержка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вязывания времени выполнения, то для достижения ожидаемых результатов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риведенные выше фрагменты должны быть изменены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if "!VAR!"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LIST=!LIST!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 включенной расширенной обработке команд доступны несколько переменных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реды, которые расширяются, но не отображаются в списке при вызове команды SET.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начения этих переменных вычисляются динамически каждый раз при их извлечении.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пользователь явно задает переменные с одним из этих имен,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 это определение переопределяет соответствующее динамическое определение,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писанное ниже: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CD% - заменяется строкой текущего каталога.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DATE% - заменяется текущей датой с форматом команды DATE.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TIME% - заменяется текущей датой с форматом команды TIME.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RANDOM% - заменяется случайным десятичным числом в диапазоне от 0 до 32767.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ERRORLEVEL% - заменяется текущим значением ERRORLEVEL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CMDEXTVERSION% - заменяется текущим значением версии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            расширенной обработки команд.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CMDCMDLINE% - заменяется исходной командной строкой, которая вызвала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омандный процессор.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HIGHESTNUMANODENUMBER% - заменяется максимальным номером узла NUMA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на этом компьютере.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:\Users\User&gt;</a:t>
            </a:r>
          </a:p>
        </p:txBody>
      </p:sp>
      <p:sp>
        <p:nvSpPr>
          <p:cNvPr id="2027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F5A1AD-C2CF-4C7A-9601-18A432FB200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Показать примеры в </a:t>
            </a:r>
            <a:r>
              <a:rPr lang="en-US" altLang="ru-RU"/>
              <a:t>CMD.EXE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37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97CA7D-5189-4FE9-A321-DC8AC7AB9E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/>
              <a:t>Программа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Program Name  - %0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First Parameter - %1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Second Parameter - %2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Third Parameter - %3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PAUSE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 sz="1600" b="1"/>
              <a:t>Вызов программы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C:\SP_2017\WORK_SP&gt;three.bat </a:t>
            </a:r>
            <a:r>
              <a:rPr lang="en-US" altLang="ru-RU" sz="1600" b="1">
                <a:solidFill>
                  <a:srgbClr val="FF0000"/>
                </a:solidFill>
              </a:rPr>
              <a:t>A1 A2 A3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C:\SP_2017\WORK_SP&gt;ECHO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Program Name  - </a:t>
            </a:r>
            <a:r>
              <a:rPr lang="en-US" altLang="ru-RU" sz="1600" b="1">
                <a:solidFill>
                  <a:srgbClr val="FF0000"/>
                </a:solidFill>
              </a:rPr>
              <a:t>three.bat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First Parameter - </a:t>
            </a:r>
            <a:r>
              <a:rPr lang="en-US" altLang="ru-RU" sz="1600" b="1">
                <a:solidFill>
                  <a:srgbClr val="FF0000"/>
                </a:solidFill>
              </a:rPr>
              <a:t>A1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Second Parameter - A2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Third Parameter - A3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endParaRPr lang="ru-RU" altLang="ru-RU" sz="1600"/>
          </a:p>
          <a:p>
            <a:pPr eaLnBrk="1" hangingPunct="1">
              <a:spcBef>
                <a:spcPct val="0"/>
              </a:spcBef>
            </a:pPr>
            <a:r>
              <a:rPr lang="ru-RU" altLang="ru-RU" sz="1600"/>
              <a:t>63 - </a:t>
            </a:r>
            <a:r>
              <a:rPr lang="en-US" altLang="ru-RU" sz="1600"/>
              <a:t>? 128 – PSP?</a:t>
            </a:r>
            <a:endParaRPr lang="ru-RU" altLang="ru-RU" sz="1600"/>
          </a:p>
        </p:txBody>
      </p:sp>
      <p:sp>
        <p:nvSpPr>
          <p:cNvPr id="2048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04F29E-B102-48AF-8714-BD783EED8D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61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B69CE9-E388-45FF-9D66-D958424834B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FA1536-5C81-4298-ABBB-EC0A26F38C8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405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ВЫЗОВ С ВОЗВРАТОМ</a:t>
            </a:r>
            <a:r>
              <a:rPr lang="en-US" altLang="ru-RU" sz="1600" b="1">
                <a:solidFill>
                  <a:srgbClr val="00B0F0"/>
                </a:solidFill>
              </a:rPr>
              <a:t> (</a:t>
            </a:r>
            <a:r>
              <a:rPr lang="en-US" altLang="ru-RU" sz="1600" b="1">
                <a:solidFill>
                  <a:srgbClr val="FF0000"/>
                </a:solidFill>
              </a:rPr>
              <a:t>five.bat</a:t>
            </a:r>
            <a:r>
              <a:rPr lang="en-US" altLang="ru-RU" sz="1600" b="1">
                <a:solidFill>
                  <a:srgbClr val="00B0F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%ERRORLEVEL%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ВОЗВРАТ (</a:t>
            </a:r>
            <a:r>
              <a:rPr lang="en-US" altLang="ru-RU" sz="1600" b="1">
                <a:solidFill>
                  <a:srgbClr val="FF0000"/>
                </a:solidFill>
              </a:rPr>
              <a:t>help_sp.bat</a:t>
            </a:r>
            <a:r>
              <a:rPr lang="ru-RU" altLang="ru-RU" sz="1600" b="1">
                <a:solidFill>
                  <a:srgbClr val="00B0F0"/>
                </a:solidFill>
              </a:rPr>
              <a:t>)</a:t>
            </a:r>
            <a:endParaRPr lang="ru-RU" altLang="ru-RU" b="1">
              <a:solidFill>
                <a:srgbClr val="00B0F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>
                <a:solidFill>
                  <a:srgbClr val="FF0000"/>
                </a:solidFill>
              </a:rPr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Результат</a:t>
            </a:r>
            <a:r>
              <a:rPr lang="ru-RU" altLang="ru-RU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c:\SP_2017\WORK_SP&gt;five.bat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33</a:t>
            </a:r>
            <a:endParaRPr lang="ru-RU" altLang="ru-RU"/>
          </a:p>
        </p:txBody>
      </p:sp>
      <p:sp>
        <p:nvSpPr>
          <p:cNvPr id="2058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39D0C-16FA-447E-9C6D-E4CB64BA9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68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E78886-A398-4B54-9028-222C167423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78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91BF64-1923-4055-85D2-03CC94F0B4E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86D4EB-5D8B-48AD-BC9B-A288CBAFD2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89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9D113B-E33A-456D-8481-94F8A034589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/>
          </a:p>
          <a:p>
            <a:pPr eaLnBrk="1" hangingPunct="1">
              <a:spcBef>
                <a:spcPct val="0"/>
              </a:spcBef>
            </a:pPr>
            <a:endParaRPr lang="ru-RU" altLang="ru-RU" sz="1800" b="1" dirty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29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E0B58-39CD-4C83-AA8D-057E58DD911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09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8D088B-DFA6-4536-9095-14524699B44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1DB0B3-4FD4-41B8-A0ED-1914B5218D7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927B63-05D9-4959-BB97-D925589C2C8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CBD044-8013-4C29-B9E3-90367064B21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60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C8E5D1-1819-4CC3-9443-C95F219D7FC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8067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-7012160" y="-180528"/>
            <a:ext cx="6840760" cy="8208912"/>
          </a:xfrm>
          <a:solidFill>
            <a:schemeClr val="bg1"/>
          </a:solidFill>
        </p:spPr>
        <p:txBody>
          <a:bodyPr/>
          <a:lstStyle/>
          <a:p>
            <a:r>
              <a:rPr lang="en-US" sz="1400" dirty="0"/>
              <a:t>;</a:t>
            </a:r>
            <a:r>
              <a:rPr lang="ru-RU" sz="1400" dirty="0"/>
              <a:t>Текст программы </a:t>
            </a:r>
            <a:r>
              <a:rPr lang="en-US" sz="1400" dirty="0"/>
              <a:t>(lab3_L.asm – </a:t>
            </a:r>
            <a:r>
              <a:rPr lang="ru-RU" sz="1400" dirty="0"/>
              <a:t>ЧАСТЬ 2</a:t>
            </a:r>
            <a:r>
              <a:rPr lang="en-US" sz="1400" dirty="0"/>
              <a:t>):</a:t>
            </a:r>
            <a:endParaRPr lang="ru-RU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; </a:t>
            </a:r>
            <a:r>
              <a:rPr lang="ru-RU" sz="1400" b="1" dirty="0">
                <a:solidFill>
                  <a:srgbClr val="FF0000"/>
                </a:solidFill>
              </a:rPr>
              <a:t>ПРОЦЕДУРЫ </a:t>
            </a:r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CALL </a:t>
            </a:r>
            <a:r>
              <a:rPr lang="en-US" sz="1400" dirty="0" err="1"/>
              <a:t>kbin</a:t>
            </a:r>
            <a:endParaRPr lang="en-US" sz="1400" dirty="0"/>
          </a:p>
          <a:p>
            <a:r>
              <a:rPr lang="en-US" sz="1400" dirty="0"/>
              <a:t> ;</a:t>
            </a:r>
            <a:r>
              <a:rPr lang="ru-RU" sz="1400" dirty="0"/>
              <a:t>выход из п</a:t>
            </a:r>
            <a:r>
              <a:rPr lang="en-US" sz="1400" dirty="0"/>
              <a:t>p</a:t>
            </a:r>
            <a:r>
              <a:rPr lang="ru-RU" sz="1400" dirty="0" err="1"/>
              <a:t>ограммы</a:t>
            </a:r>
            <a:r>
              <a:rPr lang="ru-RU" sz="1400" dirty="0"/>
              <a:t> с возвращением </a:t>
            </a:r>
            <a:r>
              <a:rPr lang="en-US" sz="1400" dirty="0" err="1"/>
              <a:t>errorlevel</a:t>
            </a:r>
            <a:r>
              <a:rPr lang="en-US" sz="1400" dirty="0"/>
              <a:t> 0</a:t>
            </a:r>
          </a:p>
          <a:p>
            <a:r>
              <a:rPr lang="en-US" sz="1400" dirty="0"/>
              <a:t> mov al, 0</a:t>
            </a:r>
          </a:p>
          <a:p>
            <a:r>
              <a:rPr lang="en-US" sz="1400" dirty="0"/>
              <a:t> mov ah, 4ch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оцедура</a:t>
            </a:r>
            <a:r>
              <a:rPr lang="ru-RU" sz="1400" dirty="0"/>
              <a:t> вывода символа на эк</a:t>
            </a:r>
            <a:r>
              <a:rPr lang="en-US" sz="1400" dirty="0"/>
              <a:t>p</a:t>
            </a:r>
            <a:r>
              <a:rPr lang="ru-RU" sz="1400" dirty="0"/>
              <a:t>ан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2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; </a:t>
            </a:r>
            <a:r>
              <a:rPr lang="ru-RU" sz="1400" dirty="0"/>
              <a:t>Процедура Ожидания ввода</a:t>
            </a:r>
          </a:p>
          <a:p>
            <a:r>
              <a:rPr lang="ru-RU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</a:t>
            </a:r>
            <a:r>
              <a:rPr lang="en-US" sz="1400" dirty="0"/>
              <a:t>p</a:t>
            </a:r>
            <a:r>
              <a:rPr lang="ru-RU" sz="1400" dirty="0"/>
              <a:t>а ожидания ввода и выхода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08h        ; </a:t>
            </a:r>
            <a:r>
              <a:rPr lang="ru-RU" sz="1400" dirty="0"/>
              <a:t>ожидание ввода (</a:t>
            </a:r>
            <a:r>
              <a:rPr lang="en-US" sz="1400" dirty="0" err="1"/>
              <a:t>noecho</a:t>
            </a:r>
            <a:r>
              <a:rPr lang="en-US" sz="1400" dirty="0"/>
              <a:t> input)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;;;;;;;;;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 err="1"/>
              <a:t>процеду</a:t>
            </a:r>
            <a:r>
              <a:rPr lang="en-US" sz="1400" dirty="0"/>
              <a:t>p</a:t>
            </a:r>
            <a:r>
              <a:rPr lang="ru-RU" sz="1400" dirty="0"/>
              <a:t>а перевода ку</a:t>
            </a:r>
            <a:r>
              <a:rPr lang="en-US" sz="1400" dirty="0"/>
              <a:t>p</a:t>
            </a:r>
            <a:r>
              <a:rPr lang="ru-RU" sz="1400" dirty="0"/>
              <a:t>со</a:t>
            </a:r>
            <a:r>
              <a:rPr lang="en-US" sz="1400" dirty="0"/>
              <a:t>p</a:t>
            </a:r>
            <a:r>
              <a:rPr lang="ru-RU" sz="1400" dirty="0"/>
              <a:t>а на новую строку</a:t>
            </a:r>
          </a:p>
          <a:p>
            <a:r>
              <a:rPr lang="ru-RU" sz="1400" dirty="0"/>
              <a:t> </a:t>
            </a:r>
            <a:r>
              <a:rPr lang="en-US" sz="1400" dirty="0"/>
              <a:t>mov dl, 0Ah        ; 0a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mov dl, 0Dh        ; 0d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146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80528"/>
            <a:ext cx="6696743" cy="104411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;</a:t>
            </a:r>
            <a:r>
              <a:rPr lang="ru-RU" sz="1600" dirty="0"/>
              <a:t>Текст программы </a:t>
            </a:r>
            <a:r>
              <a:rPr lang="en-US" sz="1600" dirty="0"/>
              <a:t>(lab3_L.asm – </a:t>
            </a:r>
            <a:r>
              <a:rPr lang="ru-RU" sz="1600" dirty="0"/>
              <a:t>ЧАСТЬ 1</a:t>
            </a:r>
            <a:r>
              <a:rPr lang="en-US" sz="1600" dirty="0"/>
              <a:t>):</a:t>
            </a:r>
          </a:p>
          <a:p>
            <a:r>
              <a:rPr lang="en-US" sz="1600" dirty="0"/>
              <a:t>DTSEG SEGMENT</a:t>
            </a:r>
            <a:endParaRPr lang="ru-RU" sz="1600" dirty="0"/>
          </a:p>
          <a:p>
            <a:r>
              <a:rPr lang="en-US" sz="1600" dirty="0"/>
              <a:t>LET DB 'A‘</a:t>
            </a:r>
            <a:r>
              <a:rPr lang="ru-RU" sz="1600" dirty="0"/>
              <a:t>  </a:t>
            </a:r>
            <a:r>
              <a:rPr lang="en-US" sz="1600" dirty="0"/>
              <a:t>; </a:t>
            </a:r>
            <a:r>
              <a:rPr lang="en-US" sz="1600" b="1" dirty="0">
                <a:solidFill>
                  <a:srgbClr val="00B0F0"/>
                </a:solidFill>
              </a:rPr>
              <a:t>c </a:t>
            </a:r>
            <a:r>
              <a:rPr lang="ru-RU" sz="1600" b="1" dirty="0">
                <a:solidFill>
                  <a:srgbClr val="00B0F0"/>
                </a:solidFill>
              </a:rPr>
              <a:t>сегментом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/>
              <a:t>DTSEG ENDS</a:t>
            </a:r>
          </a:p>
          <a:p>
            <a:r>
              <a:rPr lang="en-US" sz="1600" dirty="0" err="1"/>
              <a:t>mycode</a:t>
            </a:r>
            <a:r>
              <a:rPr lang="en-US" sz="1600" dirty="0"/>
              <a:t> SEGMENT 'code'</a:t>
            </a:r>
          </a:p>
          <a:p>
            <a:r>
              <a:rPr lang="en-US" sz="1600" dirty="0"/>
              <a:t> assume </a:t>
            </a:r>
            <a:r>
              <a:rPr lang="en-US" sz="1600" dirty="0" err="1"/>
              <a:t>cs:mycode</a:t>
            </a:r>
            <a:r>
              <a:rPr lang="en-US" sz="1600" dirty="0"/>
              <a:t> , DS:DTSEG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main</a:t>
            </a:r>
            <a:r>
              <a:rPr lang="en-US" sz="1600" dirty="0"/>
              <a:t>:</a:t>
            </a:r>
          </a:p>
          <a:p>
            <a:r>
              <a:rPr lang="en-US" sz="1600" dirty="0"/>
              <a:t>; </a:t>
            </a:r>
            <a:r>
              <a:rPr lang="ru-RU" sz="1600" dirty="0"/>
              <a:t>Задание </a:t>
            </a:r>
            <a:r>
              <a:rPr lang="en-US" sz="1600" dirty="0"/>
              <a:t>DS</a:t>
            </a:r>
          </a:p>
          <a:p>
            <a:r>
              <a:rPr lang="en-US" sz="1600" dirty="0"/>
              <a:t>MOV AX, DTSEG</a:t>
            </a:r>
          </a:p>
          <a:p>
            <a:r>
              <a:rPr lang="en-US" sz="1600" dirty="0"/>
              <a:t>MOV DS , AX</a:t>
            </a:r>
          </a:p>
          <a:p>
            <a:r>
              <a:rPr lang="en-US" sz="1600" dirty="0"/>
              <a:t>;; </a:t>
            </a:r>
            <a:r>
              <a:rPr lang="ru-RU" sz="1600" dirty="0"/>
              <a:t>Вывод трех  символов с процедурами</a:t>
            </a:r>
          </a:p>
          <a:p>
            <a:r>
              <a:rPr lang="ru-RU" sz="1600" dirty="0"/>
              <a:t> </a:t>
            </a:r>
            <a:r>
              <a:rPr lang="en-US" sz="1600" dirty="0"/>
              <a:t>mov dl, 'A'</a:t>
            </a:r>
            <a:r>
              <a:rPr lang="ru-RU" sz="1600" dirty="0"/>
              <a:t>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00B0F0"/>
                </a:solidFill>
              </a:rPr>
              <a:t>без 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ru-RU" sz="1600" b="1" dirty="0">
                <a:solidFill>
                  <a:srgbClr val="00B0F0"/>
                </a:solidFill>
              </a:rPr>
              <a:t>сегмента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en-US" sz="1600" dirty="0"/>
          </a:p>
          <a:p>
            <a:r>
              <a:rPr lang="en-US" sz="1600" dirty="0"/>
              <a:t> mov dl, '</a:t>
            </a:r>
            <a:r>
              <a:rPr lang="ru-RU" sz="1600" dirty="0"/>
              <a:t>Б'</a:t>
            </a:r>
          </a:p>
          <a:p>
            <a:r>
              <a:rPr lang="ru-RU" sz="1600" dirty="0"/>
              <a:t> </a:t>
            </a:r>
            <a:r>
              <a:rPr lang="en-US" sz="1600" dirty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en-US" sz="1600" dirty="0"/>
          </a:p>
          <a:p>
            <a:r>
              <a:rPr lang="en-US" sz="1600" dirty="0"/>
              <a:t> mov dl, '</a:t>
            </a:r>
            <a:r>
              <a:rPr lang="ru-RU" sz="1600" dirty="0"/>
              <a:t>С'</a:t>
            </a:r>
          </a:p>
          <a:p>
            <a:r>
              <a:rPr lang="ru-RU" sz="1600" dirty="0"/>
              <a:t> </a:t>
            </a:r>
            <a:r>
              <a:rPr lang="en-US" sz="1600" dirty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ru-RU" sz="1600" dirty="0"/>
          </a:p>
          <a:p>
            <a:r>
              <a:rPr lang="en-US" sz="1600" dirty="0"/>
              <a:t>CALL </a:t>
            </a:r>
            <a:r>
              <a:rPr lang="en-US" sz="1600" dirty="0" err="1"/>
              <a:t>kbin</a:t>
            </a:r>
            <a:endParaRPr lang="en-US" sz="1600" dirty="0"/>
          </a:p>
          <a:p>
            <a:r>
              <a:rPr lang="en-US" sz="1600" dirty="0"/>
              <a:t> ;</a:t>
            </a:r>
            <a:r>
              <a:rPr lang="ru-RU" sz="1600" dirty="0"/>
              <a:t>выход из программы с возвращением </a:t>
            </a:r>
            <a:r>
              <a:rPr lang="en-US" sz="1600" dirty="0" err="1"/>
              <a:t>errorlevel</a:t>
            </a:r>
            <a:r>
              <a:rPr lang="en-US" sz="1600" dirty="0"/>
              <a:t> 0</a:t>
            </a:r>
          </a:p>
          <a:p>
            <a:r>
              <a:rPr lang="en-US" sz="1600" dirty="0"/>
              <a:t> mov al, 0</a:t>
            </a:r>
          </a:p>
          <a:p>
            <a:r>
              <a:rPr lang="en-US" sz="1600" dirty="0"/>
              <a:t> mov ah, 4ch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21h</a:t>
            </a:r>
          </a:p>
          <a:p>
            <a:r>
              <a:rPr lang="en-US" sz="1600" dirty="0" err="1"/>
              <a:t>mycode</a:t>
            </a:r>
            <a:r>
              <a:rPr lang="en-US" sz="1600" dirty="0"/>
              <a:t> ends</a:t>
            </a:r>
          </a:p>
          <a:p>
            <a:r>
              <a:rPr lang="en-US" sz="1600" dirty="0"/>
              <a:t> end </a:t>
            </a:r>
            <a:r>
              <a:rPr lang="en-US" sz="1600" b="1" dirty="0">
                <a:solidFill>
                  <a:srgbClr val="FF0000"/>
                </a:solidFill>
              </a:rPr>
              <a:t>main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440388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Продемонстрировать выполнение примера МУ:</a:t>
            </a:r>
          </a:p>
          <a:p>
            <a:r>
              <a:rPr lang="ru-RU" sz="1600" dirty="0"/>
              <a:t>В </a:t>
            </a:r>
            <a:r>
              <a:rPr lang="en-US" sz="1600" dirty="0"/>
              <a:t>TASM</a:t>
            </a:r>
            <a:r>
              <a:rPr lang="ru-RU" sz="1600" dirty="0"/>
              <a:t>3/</a:t>
            </a:r>
            <a:r>
              <a:rPr lang="en-US" sz="1600" dirty="0"/>
              <a:t>DASBOX  </a:t>
            </a:r>
            <a:r>
              <a:rPr lang="ru-RU" sz="1600" dirty="0"/>
              <a:t>И </a:t>
            </a:r>
            <a:r>
              <a:rPr lang="en-US" sz="1600" dirty="0"/>
              <a:t> QC25</a:t>
            </a:r>
            <a:r>
              <a:rPr lang="ru-RU" sz="16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800"/>
              <a:t>Обсудить в воде «ВОПРОС - ОТВЕТ»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/>
              <a:t>Зачем изучать предмет СП и языки СП (Ассемблер) </a:t>
            </a:r>
            <a:r>
              <a:rPr lang="en-US" altLang="ru-RU" sz="1800"/>
              <a:t>?</a:t>
            </a:r>
            <a:endParaRPr lang="ru-RU" altLang="ru-RU" sz="1800"/>
          </a:p>
        </p:txBody>
      </p:sp>
      <p:sp>
        <p:nvSpPr>
          <p:cNvPr id="1792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119A9D-95F1-44E1-9EFC-97364F2036A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оцедура</a:t>
            </a:r>
            <a:r>
              <a:rPr lang="ru-RU" b="1" u="sng" dirty="0">
                <a:solidFill>
                  <a:srgbClr val="FF0000"/>
                </a:solidFill>
              </a:rPr>
              <a:t> 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ограммы</a:t>
            </a:r>
            <a:r>
              <a:rPr lang="ru-RU" b="1" u="sng" dirty="0">
                <a:solidFill>
                  <a:srgbClr val="FF0000"/>
                </a:solidFill>
              </a:rPr>
              <a:t> с 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ока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0ah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0dh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оцедура</a:t>
            </a:r>
            <a:r>
              <a:rPr lang="ru-RU" b="1" u="sng" dirty="0">
                <a:solidFill>
                  <a:srgbClr val="FF0000"/>
                </a:solidFill>
              </a:rPr>
              <a:t> 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ограммы</a:t>
            </a:r>
            <a:r>
              <a:rPr lang="ru-RU" b="1" u="sng" dirty="0">
                <a:solidFill>
                  <a:srgbClr val="FF0000"/>
                </a:solidFill>
              </a:rPr>
              <a:t> с 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оку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0ah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0dh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7910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20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 в отладчике работу со стеком (</a:t>
            </a:r>
            <a:r>
              <a:rPr lang="en-US" dirty="0"/>
              <a:t>stack.asm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155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endParaRPr lang="ru-RU" altLang="ru-RU" dirty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157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159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160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161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/>
              <a:t>Показать пример в </a:t>
            </a:r>
            <a:r>
              <a:rPr lang="en-US" sz="1800" b="1" dirty="0"/>
              <a:t>QC !  (FIRSTDDS.ASM)</a:t>
            </a:r>
            <a:endParaRPr lang="ru-RU" sz="1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034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Продемонстрировать выполнение примера МУ (</a:t>
            </a:r>
            <a:r>
              <a:rPr lang="en-US" sz="1600" b="1" dirty="0"/>
              <a:t>LAB4_L0.ASM</a:t>
            </a:r>
            <a:r>
              <a:rPr lang="ru-RU" sz="1600" dirty="0"/>
              <a:t>):</a:t>
            </a:r>
          </a:p>
          <a:p>
            <a:r>
              <a:rPr lang="ru-RU" sz="1600" dirty="0"/>
              <a:t>В </a:t>
            </a:r>
            <a:r>
              <a:rPr lang="en-US" sz="1600" dirty="0"/>
              <a:t>TASM</a:t>
            </a:r>
            <a:r>
              <a:rPr lang="ru-RU" sz="1600" dirty="0"/>
              <a:t>3/</a:t>
            </a:r>
            <a:r>
              <a:rPr lang="en-US" sz="1600" dirty="0"/>
              <a:t>DASBOX  </a:t>
            </a:r>
            <a:r>
              <a:rPr lang="ru-RU" sz="1600" dirty="0"/>
              <a:t>И </a:t>
            </a:r>
            <a:r>
              <a:rPr lang="en-US" sz="1600" dirty="0"/>
              <a:t> QC25</a:t>
            </a:r>
            <a:r>
              <a:rPr lang="ru-RU" sz="16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2388840"/>
          </a:xfrm>
        </p:spPr>
        <p:txBody>
          <a:bodyPr/>
          <a:lstStyle/>
          <a:p>
            <a:r>
              <a:rPr lang="ru-RU" sz="2400" b="1" dirty="0"/>
              <a:t>Демонстрация в </a:t>
            </a:r>
            <a:r>
              <a:rPr lang="en-US" sz="2400" b="1" dirty="0"/>
              <a:t>QC </a:t>
            </a:r>
            <a:r>
              <a:rPr lang="en-US" sz="2400" b="1" dirty="0">
                <a:solidFill>
                  <a:srgbClr val="00B050"/>
                </a:solidFill>
              </a:rPr>
              <a:t>FIR_XLAT.ASM</a:t>
            </a:r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/>
              <a:t>…</a:t>
            </a:r>
            <a:endParaRPr lang="en-US" sz="1800" b="1" dirty="0"/>
          </a:p>
          <a:p>
            <a:r>
              <a:rPr lang="en-US" sz="1800" b="1" dirty="0"/>
              <a:t>;; XLAT</a:t>
            </a:r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/>
              <a:t>…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3829000"/>
          </a:xfrm>
        </p:spPr>
        <p:txBody>
          <a:bodyPr/>
          <a:lstStyle/>
          <a:p>
            <a:r>
              <a:rPr lang="ru-RU" sz="2400" b="1" dirty="0"/>
              <a:t>Демонстрация в </a:t>
            </a:r>
            <a:r>
              <a:rPr lang="en-US" sz="2400" b="1" dirty="0"/>
              <a:t>QC </a:t>
            </a:r>
            <a:r>
              <a:rPr lang="en-US" sz="2400" b="1" dirty="0">
                <a:solidFill>
                  <a:srgbClr val="00B050"/>
                </a:solidFill>
              </a:rPr>
              <a:t>FIR_XLAT.ASM</a:t>
            </a:r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/>
              <a:t>…</a:t>
            </a:r>
            <a:endParaRPr lang="en-US" sz="1800" b="1" dirty="0"/>
          </a:p>
          <a:p>
            <a:r>
              <a:rPr lang="en-US" sz="1800" b="1" dirty="0"/>
              <a:t>;; XLAT</a:t>
            </a:r>
            <a:endParaRPr lang="ru-RU" sz="1800" b="1" dirty="0"/>
          </a:p>
          <a:p>
            <a:endParaRPr lang="en-US" sz="1800" b="1" dirty="0"/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/>
              <a:t>…</a:t>
            </a:r>
            <a:endParaRPr lang="ru-RU" sz="2400" dirty="0"/>
          </a:p>
          <a:p>
            <a:r>
              <a:rPr lang="en-US" sz="1800" b="1" dirty="0" err="1"/>
              <a:t>hextable</a:t>
            </a:r>
            <a:r>
              <a:rPr lang="en-US" sz="1800" b="1" dirty="0"/>
              <a:t> DB '0123456789ABCDEF'</a:t>
            </a:r>
            <a:endParaRPr lang="ru-RU" sz="1800" b="1" dirty="0"/>
          </a:p>
          <a:p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7173416" y="251520"/>
            <a:ext cx="6696744" cy="7488832"/>
          </a:xfrm>
          <a:solidFill>
            <a:schemeClr val="bg1"/>
          </a:solidFill>
        </p:spPr>
        <p:txBody>
          <a:bodyPr/>
          <a:lstStyle/>
          <a:p>
            <a:r>
              <a:rPr lang="en-US" sz="1400" b="1" dirty="0"/>
              <a:t>MOV BX, OFFSET </a:t>
            </a:r>
            <a:r>
              <a:rPr lang="en-US" sz="1400" b="1" dirty="0" err="1"/>
              <a:t>hextable</a:t>
            </a:r>
            <a:endParaRPr lang="en-US" sz="1400" b="1" dirty="0"/>
          </a:p>
          <a:p>
            <a:r>
              <a:rPr lang="en-US" sz="1400" b="1" dirty="0"/>
              <a:t> mov SIMB, ' '</a:t>
            </a:r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11110000b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для получения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вого</a:t>
            </a:r>
            <a:r>
              <a:rPr lang="ru-RU" sz="1400" b="1" dirty="0"/>
              <a:t> символа кода т</a:t>
            </a:r>
            <a:r>
              <a:rPr lang="en-US" sz="1400" b="1" dirty="0"/>
              <a:t>p</a:t>
            </a:r>
            <a:r>
              <a:rPr lang="ru-RU" sz="1400" b="1" dirty="0" err="1"/>
              <a:t>ебуется</a:t>
            </a:r>
            <a:endParaRPr lang="ru-RU" sz="1400" b="1" dirty="0"/>
          </a:p>
          <a:p>
            <a:r>
              <a:rPr lang="ru-RU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сдвинуть код </a:t>
            </a:r>
            <a:r>
              <a:rPr lang="ru-RU" sz="1400" b="1" dirty="0" err="1"/>
              <a:t>вп</a:t>
            </a:r>
            <a:r>
              <a:rPr lang="en-US" sz="1400" b="1" dirty="0"/>
              <a:t>p</a:t>
            </a:r>
            <a:r>
              <a:rPr lang="ru-RU" sz="1400" b="1" dirty="0" err="1"/>
              <a:t>ано</a:t>
            </a:r>
            <a:r>
              <a:rPr lang="ru-RU" sz="1400" b="1" dirty="0"/>
              <a:t> на 4 позиции, т.е. для 41</a:t>
            </a:r>
            <a:r>
              <a:rPr lang="en-US" sz="1400" b="1" dirty="0"/>
              <a:t>h=65d :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01000001b -&gt; 00100000b -&gt; 00010000b -&gt; 00001000b -&gt; 00000100b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/>
              <a:t>вызов функции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 err="1"/>
              <a:t>овки</a:t>
            </a:r>
            <a:r>
              <a:rPr lang="ru-RU" sz="1400" b="1" dirty="0"/>
              <a:t>, т.е. нахождения индекса в таблице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00001111b   ; </a:t>
            </a:r>
            <a:r>
              <a:rPr lang="ru-RU" sz="1400" b="1" dirty="0"/>
              <a:t>маски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</a:t>
            </a:r>
            <a:r>
              <a:rPr lang="en-US" sz="1400" b="1" dirty="0" err="1"/>
              <a:t>displ</a:t>
            </a:r>
            <a:r>
              <a:rPr lang="en-US" sz="1400" b="1" dirty="0"/>
              <a:t> proc          ;</a:t>
            </a:r>
            <a:r>
              <a:rPr lang="ru-RU" sz="1400" b="1" dirty="0"/>
              <a:t>п</a:t>
            </a:r>
            <a:r>
              <a:rPr lang="en-US" sz="1400" b="1" dirty="0"/>
              <a:t>p</a:t>
            </a:r>
            <a:r>
              <a:rPr lang="ru-RU" sz="1400" b="1" dirty="0" err="1"/>
              <a:t>оцеду</a:t>
            </a:r>
            <a:r>
              <a:rPr lang="en-US" sz="1400" b="1" dirty="0"/>
              <a:t>p</a:t>
            </a:r>
            <a:r>
              <a:rPr lang="ru-RU" sz="1400" b="1" dirty="0"/>
              <a:t>а вывода символа на эк</a:t>
            </a:r>
            <a:r>
              <a:rPr lang="en-US" sz="1400" b="1" dirty="0"/>
              <a:t>p</a:t>
            </a:r>
            <a:r>
              <a:rPr lang="ru-RU" sz="1400" b="1" dirty="0"/>
              <a:t>ан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ah, 2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int</a:t>
            </a:r>
            <a:r>
              <a:rPr lang="en-US" sz="1400" b="1" dirty="0"/>
              <a:t> 21h</a:t>
            </a:r>
          </a:p>
          <a:p>
            <a:r>
              <a:rPr lang="en-US" sz="1400" b="1" dirty="0"/>
              <a:t> ret</a:t>
            </a:r>
          </a:p>
          <a:p>
            <a:r>
              <a:rPr lang="en-US" sz="1400" b="1" dirty="0" err="1"/>
              <a:t>displ</a:t>
            </a:r>
            <a:r>
              <a:rPr lang="en-US" sz="1400" b="1" dirty="0"/>
              <a:t> </a:t>
            </a:r>
            <a:r>
              <a:rPr lang="en-US" sz="1400" b="1" dirty="0" err="1"/>
              <a:t>endp</a:t>
            </a:r>
            <a:endParaRPr lang="en-US" sz="1400" b="1" dirty="0"/>
          </a:p>
          <a:p>
            <a:r>
              <a:rPr lang="en-US" sz="1400" b="1" dirty="0"/>
              <a:t>SIMB  DB ?</a:t>
            </a:r>
          </a:p>
          <a:p>
            <a:r>
              <a:rPr lang="en-US" sz="1400" b="1" dirty="0" err="1"/>
              <a:t>hextable</a:t>
            </a:r>
            <a:r>
              <a:rPr lang="en-US" sz="1400" b="1" dirty="0"/>
              <a:t> DB '0123456789ABCDEF'</a:t>
            </a:r>
            <a:endParaRPr lang="ru-RU" sz="1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062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ALT</a:t>
            </a:r>
            <a:r>
              <a:rPr lang="en-US" sz="1400" b="1" baseline="0" dirty="0">
                <a:solidFill>
                  <a:srgbClr val="FF0000"/>
                </a:solidFill>
              </a:rPr>
              <a:t> – </a:t>
            </a:r>
            <a:r>
              <a:rPr lang="ru-RU" sz="1400" b="1" baseline="0" dirty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9241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1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69325" y="115888"/>
            <a:ext cx="5746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4CDA3D6-DBA2-4469-89F2-95ECD853C7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17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7809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DE22A-4C86-4953-BB7B-D64A0D670B1B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69350" y="115888"/>
            <a:ext cx="55517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486173A-D0AA-4A2D-9B75-7A6B4FE660A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89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AEAB0-2765-4682-BB05-750A54F6B00E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554CCA8-123B-4A77-A107-0691D8D4E80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7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80AE-DD2B-46E1-A979-60FF737AFA66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EB39A-390B-46C9-8426-DB82D62B3BC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44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F209C-37A2-4F36-A5B3-FDB72EA53D8B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C300D-8E2E-4B70-9BC3-5D67A1DC7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53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2B756-55AC-4552-ACE7-FB7282BF5E70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DE03-60E7-4FD6-9A1C-A8FE7C4D4F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74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E1D68-59F0-4BD9-A956-D902CD824536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5E904-33E9-400A-908A-B0EEA5476F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977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6CE88-14CA-4107-A624-230D6CCF7832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494F7-75ED-46E0-9E6B-2BE86DE078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831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B9AF-CD85-446B-8019-2154CBC0D7B4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726E7-1B7D-4EC2-9C17-97B6C95D42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4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3670A-8804-429A-B525-C87A2E75C0C2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0DA51-B0E0-4D08-9BF0-165CDE041B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188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EB3BB-216A-4895-9C11-EB4D914BD156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FF5CB-BAD5-4883-9AA1-6450241BAF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488882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8422333" y="186829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228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F044A-3442-4F2B-946F-18264D3833FA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B8EF2-6AF4-49DD-82F3-D7E71F5E92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41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6247C-33D0-4D4C-B5E4-4FAB9DE71ABE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96227-FD32-4347-A1BB-412B614D515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666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6D64E-8DFA-45F7-AB3E-93356191F5C9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52FC0-D7A1-4D89-A95D-EE8E69D248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89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39CD9-8B7E-4BAD-A1B6-F76F10615A12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682C9371-484F-46FC-A48D-456CBB7EBD7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F7B1E-6757-45D7-A782-1D9E0436AE9C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92004C72-FF29-4D8C-B042-F935E0A7048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43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3783E-6937-4355-AF95-ECDFCE63ED53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4A8503F-2558-433A-B8C0-9B7F1FF9AD4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1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0609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001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6BD2A-9767-4C6F-AB91-D6D534BA71F2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84888" y="6308725"/>
            <a:ext cx="129542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88350" y="188913"/>
            <a:ext cx="8641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541CC14-B1BC-418B-8790-C8DD87B23BE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B122-5335-44A9-8A98-A1B21B6E458E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3769CE-1CA6-4CC4-A33A-CCB8B4A4B6B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3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211A2-2E80-48CE-9746-430F8C4A6D77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04250" y="188913"/>
            <a:ext cx="6482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8A7F055-2157-46A6-B542-24D6D3576FA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3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METOD_SP_2021.pdf" TargetMode="External"/><Relationship Id="rId18" Type="http://schemas.openxmlformats.org/officeDocument/2006/relationships/hyperlink" Target="file:///C:\Program%20Files%20(x86)\DOSBox-0.74-3\DOSBox.exe" TargetMode="External"/><Relationship Id="rId26" Type="http://schemas.openxmlformats.org/officeDocument/2006/relationships/slide" Target="../slides/slide15.xml"/><Relationship Id="rId3" Type="http://schemas.openxmlformats.org/officeDocument/2006/relationships/slideLayout" Target="../slideLayouts/slideLayout3.xml"/><Relationship Id="rId21" Type="http://schemas.openxmlformats.org/officeDocument/2006/relationships/hyperlink" Target="METOD_SP_2021.docx" TargetMode="Externa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hyperlink" Target="file:///C:\SP_2017\DB\DOSBox.exe%20%20%20-noconsole%20-userconf" TargetMode="External"/><Relationship Id="rId25" Type="http://schemas.openxmlformats.org/officeDocument/2006/relationships/slide" Target="../slides/slide510.xml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259.xml"/><Relationship Id="rId20" Type="http://schemas.openxmlformats.org/officeDocument/2006/relationships/slide" Target="../slides/slide500.xml"/><Relationship Id="rId29" Type="http://schemas.openxmlformats.org/officeDocument/2006/relationships/slide" Target="../slides/slide5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" Target="../slides/slide303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13.xml"/><Relationship Id="rId23" Type="http://schemas.openxmlformats.org/officeDocument/2006/relationships/slide" Target="../slides/slide14.xml"/><Relationship Id="rId28" Type="http://schemas.openxmlformats.org/officeDocument/2006/relationships/slide" Target="../slides/slide114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www.sergebolshakov.ru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METOD_SP_2022.pdf" TargetMode="External"/><Relationship Id="rId22" Type="http://schemas.openxmlformats.org/officeDocument/2006/relationships/hyperlink" Target="METOD_SP_2022.docx" TargetMode="External"/><Relationship Id="rId27" Type="http://schemas.openxmlformats.org/officeDocument/2006/relationships/hyperlink" Target="cmd.exe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971550" y="274638"/>
            <a:ext cx="7715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dirty="0"/>
              <a:t>Образец текста</a:t>
            </a:r>
          </a:p>
          <a:p>
            <a:pPr lvl="1"/>
            <a:r>
              <a:rPr lang="ru-RU" altLang="ru-RU" dirty="0"/>
              <a:t>Второй уровень</a:t>
            </a:r>
          </a:p>
          <a:p>
            <a:pPr lvl="2"/>
            <a:r>
              <a:rPr lang="ru-RU" altLang="ru-RU" dirty="0"/>
              <a:t>Третий уровень</a:t>
            </a:r>
          </a:p>
          <a:p>
            <a:pPr lvl="3"/>
            <a:r>
              <a:rPr lang="ru-RU" altLang="ru-RU" dirty="0"/>
              <a:t>Четвертый уровень</a:t>
            </a:r>
          </a:p>
          <a:p>
            <a:pPr lvl="4"/>
            <a:r>
              <a:rPr lang="ru-RU" alt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5688" y="34925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ru-RU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Стрелка влево 6">
            <a:hlinkClick r:id="" action="ppaction://hlinkshowjump?jump=lastslideviewed"/>
          </p:cNvPr>
          <p:cNvSpPr/>
          <p:nvPr/>
        </p:nvSpPr>
        <p:spPr>
          <a:xfrm>
            <a:off x="8014924" y="0"/>
            <a:ext cx="617107" cy="288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Стрелка влево 7">
            <a:hlinkClick r:id="" action="ppaction://hlinkshowjump?jump=endshow"/>
          </p:cNvPr>
          <p:cNvSpPr/>
          <p:nvPr/>
        </p:nvSpPr>
        <p:spPr>
          <a:xfrm>
            <a:off x="0" y="6308725"/>
            <a:ext cx="720725" cy="2873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Стрелка влево 8">
            <a:hlinkClick r:id="" action="ppaction://hlinkshowjump?jump=firstslide"/>
          </p:cNvPr>
          <p:cNvSpPr/>
          <p:nvPr/>
        </p:nvSpPr>
        <p:spPr>
          <a:xfrm>
            <a:off x="34925" y="44450"/>
            <a:ext cx="720725" cy="28892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34" name="TextBox 10">
            <a:hlinkClick r:id="rId13" action="ppaction://hlinkfile"/>
          </p:cNvPr>
          <p:cNvSpPr txBox="1">
            <a:spLocks noChangeArrowheads="1"/>
          </p:cNvSpPr>
          <p:nvPr/>
        </p:nvSpPr>
        <p:spPr bwMode="auto">
          <a:xfrm>
            <a:off x="2627313" y="6227763"/>
            <a:ext cx="3313112" cy="461962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 dirty="0">
                <a:solidFill>
                  <a:srgbClr val="FF0000"/>
                </a:solidFill>
                <a:hlinkClick r:id="rId1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Общие МУ по курсу СП</a:t>
            </a:r>
            <a:endParaRPr lang="ru-RU" altLang="ru-RU" sz="2400" u="sng" dirty="0">
              <a:solidFill>
                <a:srgbClr val="FF0000"/>
              </a:solidFill>
            </a:endParaRPr>
          </a:p>
        </p:txBody>
      </p:sp>
      <p:sp>
        <p:nvSpPr>
          <p:cNvPr id="12" name="Стрелка влево 11">
            <a:hlinkClick r:id="" action="ppaction://hlinkshowjump?jump=previousslide"/>
          </p:cNvPr>
          <p:cNvSpPr/>
          <p:nvPr/>
        </p:nvSpPr>
        <p:spPr>
          <a:xfrm>
            <a:off x="8460432" y="6400800"/>
            <a:ext cx="683568" cy="288925"/>
          </a:xfrm>
          <a:prstGeom prst="lef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Прямоугольник 1">
            <a:hlinkClick r:id="rId15" action="ppaction://hlinksldjump"/>
          </p:cNvPr>
          <p:cNvSpPr/>
          <p:nvPr/>
        </p:nvSpPr>
        <p:spPr>
          <a:xfrm>
            <a:off x="7721621" y="6314429"/>
            <a:ext cx="3706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</a:p>
        </p:txBody>
      </p:sp>
      <p:sp>
        <p:nvSpPr>
          <p:cNvPr id="13" name="Прямоугольник 12">
            <a:hlinkClick r:id="rId16" action="ppaction://hlinksldjump"/>
          </p:cNvPr>
          <p:cNvSpPr/>
          <p:nvPr/>
        </p:nvSpPr>
        <p:spPr>
          <a:xfrm>
            <a:off x="1706262" y="6108677"/>
            <a:ext cx="3577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</a:t>
            </a:r>
          </a:p>
        </p:txBody>
      </p:sp>
      <p:sp>
        <p:nvSpPr>
          <p:cNvPr id="15" name="Прямоугольник 14">
            <a:hlinkClick r:id="rId17" action="ppaction://program"/>
          </p:cNvPr>
          <p:cNvSpPr/>
          <p:nvPr/>
        </p:nvSpPr>
        <p:spPr>
          <a:xfrm>
            <a:off x="2220292" y="6423719"/>
            <a:ext cx="36004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hlinkClick r:id="rId18" action="ppaction://program"/>
              </a:rPr>
              <a:t>D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Прямоугольник 15">
            <a:hlinkClick r:id="rId19"/>
          </p:cNvPr>
          <p:cNvSpPr/>
          <p:nvPr/>
        </p:nvSpPr>
        <p:spPr>
          <a:xfrm>
            <a:off x="7097792" y="6303065"/>
            <a:ext cx="2664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err="1">
                <a:ln w="0"/>
                <a:solidFill>
                  <a:srgbClr val="C00000"/>
                </a:solidFill>
                <a:effectLst>
                  <a:reflection blurRad="12700" stA="50000" endPos="50000" dist="5000" dir="5400000" sy="-100000" rotWithShape="0"/>
                </a:effectLst>
              </a:rPr>
              <a:t>i</a:t>
            </a:r>
            <a:endParaRPr lang="ru-RU" sz="2400" b="1" cap="all" spc="0" dirty="0">
              <a:ln w="0"/>
              <a:solidFill>
                <a:srgbClr val="C0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Прямоугольник 16">
            <a:hlinkClick r:id="rId20" action="ppaction://hlinksldjump"/>
          </p:cNvPr>
          <p:cNvSpPr/>
          <p:nvPr/>
        </p:nvSpPr>
        <p:spPr>
          <a:xfrm>
            <a:off x="7390185" y="6303065"/>
            <a:ext cx="378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</a:p>
        </p:txBody>
      </p:sp>
      <p:sp>
        <p:nvSpPr>
          <p:cNvPr id="18" name="TextBox 10">
            <a:hlinkClick r:id="rId21" action="ppaction://hlinkfile"/>
          </p:cNvPr>
          <p:cNvSpPr txBox="1">
            <a:spLocks noChangeArrowheads="1"/>
          </p:cNvSpPr>
          <p:nvPr/>
        </p:nvSpPr>
        <p:spPr bwMode="auto">
          <a:xfrm>
            <a:off x="5940425" y="6207695"/>
            <a:ext cx="765398" cy="46166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2400" u="sng" dirty="0">
                <a:solidFill>
                  <a:srgbClr val="FF0000"/>
                </a:solidFill>
                <a:hlinkClick r:id="rId2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ru-RU" altLang="ru-RU" sz="2400" u="sng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hlinkClick r:id="rId23" action="ppaction://hlinksldjump"/>
          </p:cNvPr>
          <p:cNvSpPr/>
          <p:nvPr/>
        </p:nvSpPr>
        <p:spPr>
          <a:xfrm>
            <a:off x="7976417" y="6309970"/>
            <a:ext cx="4840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  <a:r>
              <a:rPr lang="ru-RU" sz="2400" b="1" cap="none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</a:p>
        </p:txBody>
      </p:sp>
      <p:sp>
        <p:nvSpPr>
          <p:cNvPr id="20" name="Прямоугольник 19">
            <a:hlinkClick r:id="rId24" action="ppaction://hlinksldjump"/>
          </p:cNvPr>
          <p:cNvSpPr/>
          <p:nvPr/>
        </p:nvSpPr>
        <p:spPr>
          <a:xfrm>
            <a:off x="2055190" y="6112119"/>
            <a:ext cx="5725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ЯА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21" name="Прямоугольник 20">
            <a:hlinkClick r:id="rId25" action="ppaction://hlinksldjump"/>
          </p:cNvPr>
          <p:cNvSpPr/>
          <p:nvPr/>
        </p:nvSpPr>
        <p:spPr>
          <a:xfrm>
            <a:off x="827584" y="6453782"/>
            <a:ext cx="30261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</a:p>
        </p:txBody>
      </p:sp>
      <p:sp>
        <p:nvSpPr>
          <p:cNvPr id="22" name="Прямоугольник 21">
            <a:hlinkClick r:id="rId26" action="ppaction://hlinksldjump"/>
          </p:cNvPr>
          <p:cNvSpPr/>
          <p:nvPr/>
        </p:nvSpPr>
        <p:spPr>
          <a:xfrm>
            <a:off x="1154754" y="6450146"/>
            <a:ext cx="4894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</a:p>
        </p:txBody>
      </p:sp>
      <p:sp>
        <p:nvSpPr>
          <p:cNvPr id="23" name="Прямоугольник 22">
            <a:hlinkClick r:id="rId17" action="ppaction://program"/>
          </p:cNvPr>
          <p:cNvSpPr/>
          <p:nvPr userDrawn="1"/>
        </p:nvSpPr>
        <p:spPr>
          <a:xfrm>
            <a:off x="755651" y="6134398"/>
            <a:ext cx="57599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hlinkClick r:id="rId27" action="ppaction://program"/>
              </a:rPr>
              <a:t>КС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Прямоугольник 23">
            <a:hlinkClick r:id="rId28" action="ppaction://hlinksldjump"/>
          </p:cNvPr>
          <p:cNvSpPr/>
          <p:nvPr userDrawn="1"/>
        </p:nvSpPr>
        <p:spPr>
          <a:xfrm>
            <a:off x="1267142" y="6135687"/>
            <a:ext cx="56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КФ</a:t>
            </a:r>
          </a:p>
        </p:txBody>
      </p:sp>
      <p:sp>
        <p:nvSpPr>
          <p:cNvPr id="25" name="Прямоугольник 24">
            <a:hlinkClick r:id="rId29" action="ppaction://hlinksldjump"/>
          </p:cNvPr>
          <p:cNvSpPr/>
          <p:nvPr userDrawn="1"/>
        </p:nvSpPr>
        <p:spPr>
          <a:xfrm>
            <a:off x="1562245" y="6453336"/>
            <a:ext cx="5018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B753000-59C1-4881-A462-D540D0244A90}" type="datetime1">
              <a:rPr lang="ru-RU"/>
              <a:pPr>
                <a:defRPr/>
              </a:pPr>
              <a:t>26.01.2024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04250" y="115888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2F30AE-546B-44F8-A9C5-C97225BF027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05.xml"/><Relationship Id="rId7" Type="http://schemas.openxmlformats.org/officeDocument/2006/relationships/slide" Target="slide9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107.xml"/><Relationship Id="rId4" Type="http://schemas.openxmlformats.org/officeDocument/2006/relationships/slide" Target="slide10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6;/LAB2_SP_2017%20PDF.pdf" TargetMode="External"/><Relationship Id="rId5" Type="http://schemas.openxmlformats.org/officeDocument/2006/relationships/slide" Target="slide114.xml"/><Relationship Id="rId4" Type="http://schemas.openxmlformats.org/officeDocument/2006/relationships/slide" Target="slide1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3" Type="http://schemas.openxmlformats.org/officeDocument/2006/relationships/hyperlink" Target="&#1051;&#1056;/LAB2_SP_2017%20PDF.pdf" TargetMode="External"/><Relationship Id="rId7" Type="http://schemas.openxmlformats.org/officeDocument/2006/relationships/slide" Target="slide11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1.xml"/><Relationship Id="rId11" Type="http://schemas.openxmlformats.org/officeDocument/2006/relationships/slide" Target="slide131.xml"/><Relationship Id="rId5" Type="http://schemas.openxmlformats.org/officeDocument/2006/relationships/slide" Target="slide99.xml"/><Relationship Id="rId10" Type="http://schemas.openxmlformats.org/officeDocument/2006/relationships/slide" Target="slide114.xml"/><Relationship Id="rId4" Type="http://schemas.openxmlformats.org/officeDocument/2006/relationships/slide" Target="slide108.xml"/><Relationship Id="rId9" Type="http://schemas.openxmlformats.org/officeDocument/2006/relationships/slide" Target="slide118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13" Type="http://schemas.openxmlformats.org/officeDocument/2006/relationships/slide" Target="slide135.xml"/><Relationship Id="rId18" Type="http://schemas.openxmlformats.org/officeDocument/2006/relationships/slide" Target="slide115.xml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29.xml"/><Relationship Id="rId17" Type="http://schemas.openxmlformats.org/officeDocument/2006/relationships/slide" Target="slide132.xml"/><Relationship Id="rId2" Type="http://schemas.openxmlformats.org/officeDocument/2006/relationships/notesSlide" Target="../notesSlides/notesSlide48.xml"/><Relationship Id="rId16" Type="http://schemas.openxmlformats.org/officeDocument/2006/relationships/slide" Target="slide13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2.xml"/><Relationship Id="rId11" Type="http://schemas.openxmlformats.org/officeDocument/2006/relationships/slide" Target="slide128.xml"/><Relationship Id="rId5" Type="http://schemas.openxmlformats.org/officeDocument/2006/relationships/slide" Target="slide120.xml"/><Relationship Id="rId15" Type="http://schemas.openxmlformats.org/officeDocument/2006/relationships/slide" Target="slide138.xml"/><Relationship Id="rId10" Type="http://schemas.openxmlformats.org/officeDocument/2006/relationships/slide" Target="slide136.xml"/><Relationship Id="rId19" Type="http://schemas.openxmlformats.org/officeDocument/2006/relationships/slide" Target="slide116.xml"/><Relationship Id="rId4" Type="http://schemas.openxmlformats.org/officeDocument/2006/relationships/slide" Target="slide119.xml"/><Relationship Id="rId9" Type="http://schemas.openxmlformats.org/officeDocument/2006/relationships/slide" Target="slide126.xml"/><Relationship Id="rId14" Type="http://schemas.openxmlformats.org/officeDocument/2006/relationships/slide" Target="slide13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03.xml"/><Relationship Id="rId13" Type="http://schemas.openxmlformats.org/officeDocument/2006/relationships/slide" Target="slide154.xml"/><Relationship Id="rId18" Type="http://schemas.openxmlformats.org/officeDocument/2006/relationships/slide" Target="slide205.xml"/><Relationship Id="rId26" Type="http://schemas.openxmlformats.org/officeDocument/2006/relationships/slide" Target="slide500.xml"/><Relationship Id="rId3" Type="http://schemas.openxmlformats.org/officeDocument/2006/relationships/slide" Target="slide5.xml"/><Relationship Id="rId21" Type="http://schemas.openxmlformats.org/officeDocument/2006/relationships/slide" Target="slide52.xml"/><Relationship Id="rId7" Type="http://schemas.openxmlformats.org/officeDocument/2006/relationships/slide" Target="slide196.xml"/><Relationship Id="rId12" Type="http://schemas.openxmlformats.org/officeDocument/2006/relationships/slide" Target="slide225.xml"/><Relationship Id="rId17" Type="http://schemas.openxmlformats.org/officeDocument/2006/relationships/slide" Target="slide208.xml"/><Relationship Id="rId25" Type="http://schemas.openxmlformats.org/officeDocument/2006/relationships/slide" Target="slide27.xml"/><Relationship Id="rId2" Type="http://schemas.openxmlformats.org/officeDocument/2006/relationships/slide" Target="slide6.xml"/><Relationship Id="rId16" Type="http://schemas.openxmlformats.org/officeDocument/2006/relationships/slide" Target="slide221.xml"/><Relationship Id="rId20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5.xml"/><Relationship Id="rId11" Type="http://schemas.openxmlformats.org/officeDocument/2006/relationships/slide" Target="slide372.xml"/><Relationship Id="rId24" Type="http://schemas.openxmlformats.org/officeDocument/2006/relationships/slide" Target="slide386.xml"/><Relationship Id="rId5" Type="http://schemas.openxmlformats.org/officeDocument/2006/relationships/slide" Target="slide259.xml"/><Relationship Id="rId15" Type="http://schemas.openxmlformats.org/officeDocument/2006/relationships/slide" Target="slide218.xml"/><Relationship Id="rId23" Type="http://schemas.openxmlformats.org/officeDocument/2006/relationships/slide" Target="slide257.xml"/><Relationship Id="rId10" Type="http://schemas.openxmlformats.org/officeDocument/2006/relationships/slide" Target="slide294.xml"/><Relationship Id="rId19" Type="http://schemas.openxmlformats.org/officeDocument/2006/relationships/slide" Target="slide282.xml"/><Relationship Id="rId4" Type="http://schemas.openxmlformats.org/officeDocument/2006/relationships/slide" Target="slide11.xml"/><Relationship Id="rId9" Type="http://schemas.openxmlformats.org/officeDocument/2006/relationships/slide" Target="slide233.xml"/><Relationship Id="rId14" Type="http://schemas.openxmlformats.org/officeDocument/2006/relationships/slide" Target="slide219.xml"/><Relationship Id="rId22" Type="http://schemas.openxmlformats.org/officeDocument/2006/relationships/slide" Target="slide47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24.xml"/><Relationship Id="rId18" Type="http://schemas.openxmlformats.org/officeDocument/2006/relationships/slide" Target="slide386.xml"/><Relationship Id="rId26" Type="http://schemas.openxmlformats.org/officeDocument/2006/relationships/slide" Target="slide114.xml"/><Relationship Id="rId39" Type="http://schemas.openxmlformats.org/officeDocument/2006/relationships/slide" Target="slide95.xml"/><Relationship Id="rId3" Type="http://schemas.openxmlformats.org/officeDocument/2006/relationships/slide" Target="slide57.xml"/><Relationship Id="rId21" Type="http://schemas.openxmlformats.org/officeDocument/2006/relationships/slide" Target="slide16.xml"/><Relationship Id="rId34" Type="http://schemas.openxmlformats.org/officeDocument/2006/relationships/slide" Target="slide506.xml"/><Relationship Id="rId7" Type="http://schemas.openxmlformats.org/officeDocument/2006/relationships/slide" Target="slide25.xml"/><Relationship Id="rId12" Type="http://schemas.openxmlformats.org/officeDocument/2006/relationships/slide" Target="slide23.xml"/><Relationship Id="rId17" Type="http://schemas.openxmlformats.org/officeDocument/2006/relationships/slide" Target="slide48.xml"/><Relationship Id="rId25" Type="http://schemas.openxmlformats.org/officeDocument/2006/relationships/slide" Target="slide119.xml"/><Relationship Id="rId33" Type="http://schemas.openxmlformats.org/officeDocument/2006/relationships/slide" Target="slide104.xml"/><Relationship Id="rId38" Type="http://schemas.openxmlformats.org/officeDocument/2006/relationships/slide" Target="slide94.xml"/><Relationship Id="rId2" Type="http://schemas.openxmlformats.org/officeDocument/2006/relationships/slide" Target="slide6.xml"/><Relationship Id="rId16" Type="http://schemas.openxmlformats.org/officeDocument/2006/relationships/slide" Target="slide508.xml"/><Relationship Id="rId20" Type="http://schemas.openxmlformats.org/officeDocument/2006/relationships/slide" Target="slide380.xml"/><Relationship Id="rId29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52.xml"/><Relationship Id="rId24" Type="http://schemas.openxmlformats.org/officeDocument/2006/relationships/slide" Target="slide61.xml"/><Relationship Id="rId32" Type="http://schemas.openxmlformats.org/officeDocument/2006/relationships/slide" Target="slide351.xml"/><Relationship Id="rId37" Type="http://schemas.openxmlformats.org/officeDocument/2006/relationships/slide" Target="slide107.xml"/><Relationship Id="rId5" Type="http://schemas.openxmlformats.org/officeDocument/2006/relationships/slide" Target="slide11.xml"/><Relationship Id="rId15" Type="http://schemas.openxmlformats.org/officeDocument/2006/relationships/slide" Target="slide507.xml"/><Relationship Id="rId23" Type="http://schemas.openxmlformats.org/officeDocument/2006/relationships/slide" Target="slide63.xml"/><Relationship Id="rId28" Type="http://schemas.openxmlformats.org/officeDocument/2006/relationships/slide" Target="slide371.xml"/><Relationship Id="rId36" Type="http://schemas.openxmlformats.org/officeDocument/2006/relationships/slide" Target="slide106.xml"/><Relationship Id="rId10" Type="http://schemas.openxmlformats.org/officeDocument/2006/relationships/slide" Target="slide49.xml"/><Relationship Id="rId19" Type="http://schemas.openxmlformats.org/officeDocument/2006/relationships/slide" Target="slide474.xml"/><Relationship Id="rId31" Type="http://schemas.openxmlformats.org/officeDocument/2006/relationships/slide" Target="slide354.xml"/><Relationship Id="rId4" Type="http://schemas.openxmlformats.org/officeDocument/2006/relationships/slide" Target="slide5.xml"/><Relationship Id="rId9" Type="http://schemas.openxmlformats.org/officeDocument/2006/relationships/slide" Target="slide22.xml"/><Relationship Id="rId14" Type="http://schemas.openxmlformats.org/officeDocument/2006/relationships/slide" Target="slide10.xml"/><Relationship Id="rId22" Type="http://schemas.openxmlformats.org/officeDocument/2006/relationships/slide" Target="slide62.xml"/><Relationship Id="rId27" Type="http://schemas.openxmlformats.org/officeDocument/2006/relationships/slide" Target="slide100.xml"/><Relationship Id="rId30" Type="http://schemas.openxmlformats.org/officeDocument/2006/relationships/slide" Target="slide299.xml"/><Relationship Id="rId35" Type="http://schemas.openxmlformats.org/officeDocument/2006/relationships/slide" Target="slide10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3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10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9.xml"/><Relationship Id="rId13" Type="http://schemas.openxmlformats.org/officeDocument/2006/relationships/slide" Target="slide196.xml"/><Relationship Id="rId18" Type="http://schemas.openxmlformats.org/officeDocument/2006/relationships/slide" Target="slide218.xml"/><Relationship Id="rId26" Type="http://schemas.openxmlformats.org/officeDocument/2006/relationships/slide" Target="slide52.xml"/><Relationship Id="rId3" Type="http://schemas.openxmlformats.org/officeDocument/2006/relationships/slide" Target="slide57.xml"/><Relationship Id="rId21" Type="http://schemas.openxmlformats.org/officeDocument/2006/relationships/slide" Target="slide303.xml"/><Relationship Id="rId7" Type="http://schemas.openxmlformats.org/officeDocument/2006/relationships/slide" Target="slide210.xml"/><Relationship Id="rId12" Type="http://schemas.openxmlformats.org/officeDocument/2006/relationships/slide" Target="slide511.xml"/><Relationship Id="rId17" Type="http://schemas.openxmlformats.org/officeDocument/2006/relationships/slide" Target="slide219.xml"/><Relationship Id="rId25" Type="http://schemas.openxmlformats.org/officeDocument/2006/relationships/slide" Target="slide49.xml"/><Relationship Id="rId2" Type="http://schemas.openxmlformats.org/officeDocument/2006/relationships/slide" Target="slide6.xml"/><Relationship Id="rId16" Type="http://schemas.openxmlformats.org/officeDocument/2006/relationships/slide" Target="slide154.xml"/><Relationship Id="rId20" Type="http://schemas.openxmlformats.org/officeDocument/2006/relationships/slide" Target="slide3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512.xml"/><Relationship Id="rId24" Type="http://schemas.openxmlformats.org/officeDocument/2006/relationships/slide" Target="slide205.xml"/><Relationship Id="rId5" Type="http://schemas.openxmlformats.org/officeDocument/2006/relationships/slide" Target="slide11.xml"/><Relationship Id="rId15" Type="http://schemas.openxmlformats.org/officeDocument/2006/relationships/slide" Target="slide225.xml"/><Relationship Id="rId23" Type="http://schemas.openxmlformats.org/officeDocument/2006/relationships/slide" Target="slide212.xml"/><Relationship Id="rId10" Type="http://schemas.openxmlformats.org/officeDocument/2006/relationships/slide" Target="slide508.xml"/><Relationship Id="rId19" Type="http://schemas.openxmlformats.org/officeDocument/2006/relationships/slide" Target="slide221.xml"/><Relationship Id="rId4" Type="http://schemas.openxmlformats.org/officeDocument/2006/relationships/slide" Target="slide5.xml"/><Relationship Id="rId9" Type="http://schemas.openxmlformats.org/officeDocument/2006/relationships/slide" Target="slide507.xml"/><Relationship Id="rId14" Type="http://schemas.openxmlformats.org/officeDocument/2006/relationships/slide" Target="slide144.xml"/><Relationship Id="rId22" Type="http://schemas.openxmlformats.org/officeDocument/2006/relationships/slide" Target="slide25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226.xml"/><Relationship Id="rId13" Type="http://schemas.openxmlformats.org/officeDocument/2006/relationships/slide" Target="slide212.xml"/><Relationship Id="rId18" Type="http://schemas.openxmlformats.org/officeDocument/2006/relationships/slide" Target="slide367.xml"/><Relationship Id="rId3" Type="http://schemas.openxmlformats.org/officeDocument/2006/relationships/slide" Target="slide208.xml"/><Relationship Id="rId7" Type="http://schemas.openxmlformats.org/officeDocument/2006/relationships/slide" Target="slide219.xml"/><Relationship Id="rId12" Type="http://schemas.openxmlformats.org/officeDocument/2006/relationships/slide" Target="slide505.xml"/><Relationship Id="rId17" Type="http://schemas.openxmlformats.org/officeDocument/2006/relationships/slide" Target="slide233.xml"/><Relationship Id="rId2" Type="http://schemas.openxmlformats.org/officeDocument/2006/relationships/notesSlide" Target="../notesSlides/notesSlide76.xml"/><Relationship Id="rId16" Type="http://schemas.openxmlformats.org/officeDocument/2006/relationships/slide" Target="slide235.xml"/><Relationship Id="rId20" Type="http://schemas.openxmlformats.org/officeDocument/2006/relationships/slide" Target="slide5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7.xml"/><Relationship Id="rId11" Type="http://schemas.openxmlformats.org/officeDocument/2006/relationships/slide" Target="slide211.xml"/><Relationship Id="rId5" Type="http://schemas.openxmlformats.org/officeDocument/2006/relationships/slide" Target="slide209.xml"/><Relationship Id="rId15" Type="http://schemas.openxmlformats.org/officeDocument/2006/relationships/slide" Target="slide351.xml"/><Relationship Id="rId10" Type="http://schemas.openxmlformats.org/officeDocument/2006/relationships/slide" Target="slide218.xml"/><Relationship Id="rId19" Type="http://schemas.openxmlformats.org/officeDocument/2006/relationships/slide" Target="slide281.xml"/><Relationship Id="rId4" Type="http://schemas.openxmlformats.org/officeDocument/2006/relationships/slide" Target="slide205.xml"/><Relationship Id="rId9" Type="http://schemas.openxmlformats.org/officeDocument/2006/relationships/slide" Target="slide221.xml"/><Relationship Id="rId14" Type="http://schemas.openxmlformats.org/officeDocument/2006/relationships/slide" Target="slide28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13" Type="http://schemas.openxmlformats.org/officeDocument/2006/relationships/slide" Target="slide188.xml"/><Relationship Id="rId3" Type="http://schemas.openxmlformats.org/officeDocument/2006/relationships/slide" Target="slide375.xml"/><Relationship Id="rId7" Type="http://schemas.openxmlformats.org/officeDocument/2006/relationships/hyperlink" Target="&#1051;&#1056;/LAB2_SP_2017%20PDF.pdf" TargetMode="External"/><Relationship Id="rId12" Type="http://schemas.openxmlformats.org/officeDocument/2006/relationships/slide" Target="slide184.xml"/><Relationship Id="rId17" Type="http://schemas.openxmlformats.org/officeDocument/2006/relationships/slide" Target="slide203.xml"/><Relationship Id="rId2" Type="http://schemas.openxmlformats.org/officeDocument/2006/relationships/notesSlide" Target="../notesSlides/notesSlide77.xml"/><Relationship Id="rId16" Type="http://schemas.openxmlformats.org/officeDocument/2006/relationships/hyperlink" Target="&#1051;&#1056;/LAB_9_SP_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165.xml"/><Relationship Id="rId5" Type="http://schemas.openxmlformats.org/officeDocument/2006/relationships/slide" Target="slide68.xml"/><Relationship Id="rId15" Type="http://schemas.openxmlformats.org/officeDocument/2006/relationships/slide" Target="slide201.xml"/><Relationship Id="rId10" Type="http://schemas.openxmlformats.org/officeDocument/2006/relationships/slide" Target="slide146.xml"/><Relationship Id="rId4" Type="http://schemas.openxmlformats.org/officeDocument/2006/relationships/hyperlink" Target="&#1051;&#1056;/LAB1_SP_2017_PDF.pdf" TargetMode="External"/><Relationship Id="rId9" Type="http://schemas.openxmlformats.org/officeDocument/2006/relationships/hyperlink" Target="&#1051;&#1056;/LAB3_8_SP_2016.pdf" TargetMode="External"/><Relationship Id="rId14" Type="http://schemas.openxmlformats.org/officeDocument/2006/relationships/slide" Target="slide19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351.xml"/><Relationship Id="rId7" Type="http://schemas.openxmlformats.org/officeDocument/2006/relationships/hyperlink" Target="file:///D:\2017_2018\Kaf\&#1057;&#1055;_2018\PPT\LAB3_8_SP_2018.docx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hyperlink" Target="LAB3_8_SP_2018.pdf" TargetMode="External"/><Relationship Id="rId11" Type="http://schemas.openxmlformats.org/officeDocument/2006/relationships/slide" Target="slide166.xml"/><Relationship Id="rId5" Type="http://schemas.openxmlformats.org/officeDocument/2006/relationships/slide" Target="slide147.xml"/><Relationship Id="rId10" Type="http://schemas.openxmlformats.org/officeDocument/2006/relationships/slide" Target="slide175.xml"/><Relationship Id="rId4" Type="http://schemas.openxmlformats.org/officeDocument/2006/relationships/slide" Target="slide151.xml"/><Relationship Id="rId9" Type="http://schemas.openxmlformats.org/officeDocument/2006/relationships/slide" Target="slide15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99.xml"/><Relationship Id="rId18" Type="http://schemas.openxmlformats.org/officeDocument/2006/relationships/slide" Target="slide162.xml"/><Relationship Id="rId3" Type="http://schemas.openxmlformats.org/officeDocument/2006/relationships/slide" Target="slide351.xml"/><Relationship Id="rId7" Type="http://schemas.openxmlformats.org/officeDocument/2006/relationships/slide" Target="slide148.xml"/><Relationship Id="rId12" Type="http://schemas.openxmlformats.org/officeDocument/2006/relationships/slide" Target="slide152.xml"/><Relationship Id="rId17" Type="http://schemas.openxmlformats.org/officeDocument/2006/relationships/slide" Target="slide378.xml"/><Relationship Id="rId2" Type="http://schemas.openxmlformats.org/officeDocument/2006/relationships/notesSlide" Target="../notesSlides/notesSlide79.xml"/><Relationship Id="rId16" Type="http://schemas.openxmlformats.org/officeDocument/2006/relationships/slide" Target="slide19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2.xml"/><Relationship Id="rId11" Type="http://schemas.openxmlformats.org/officeDocument/2006/relationships/slide" Target="slide330.xml"/><Relationship Id="rId5" Type="http://schemas.openxmlformats.org/officeDocument/2006/relationships/hyperlink" Target="file:///D:\2017_2018\Kaf\&#1057;&#1055;_2018\PPT\LAB3_8_SP_2018.docx" TargetMode="External"/><Relationship Id="rId15" Type="http://schemas.openxmlformats.org/officeDocument/2006/relationships/slide" Target="slide197.xml"/><Relationship Id="rId10" Type="http://schemas.openxmlformats.org/officeDocument/2006/relationships/slide" Target="slide153.xml"/><Relationship Id="rId19" Type="http://schemas.openxmlformats.org/officeDocument/2006/relationships/slide" Target="slide151.xml"/><Relationship Id="rId4" Type="http://schemas.openxmlformats.org/officeDocument/2006/relationships/hyperlink" Target="LAB3_8_SP_2018.pdf" TargetMode="External"/><Relationship Id="rId9" Type="http://schemas.openxmlformats.org/officeDocument/2006/relationships/slide" Target="slide150.xml"/><Relationship Id="rId14" Type="http://schemas.openxmlformats.org/officeDocument/2006/relationships/slide" Target="slide19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7" Type="http://schemas.openxmlformats.org/officeDocument/2006/relationships/slide" Target="slide52.xml"/><Relationship Id="rId2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8.xml"/><Relationship Id="rId5" Type="http://schemas.openxmlformats.org/officeDocument/2006/relationships/slide" Target="slide385.xml"/><Relationship Id="rId4" Type="http://schemas.openxmlformats.org/officeDocument/2006/relationships/slide" Target="slide4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57.xml"/><Relationship Id="rId13" Type="http://schemas.openxmlformats.org/officeDocument/2006/relationships/slide" Target="slide161.xml"/><Relationship Id="rId3" Type="http://schemas.openxmlformats.org/officeDocument/2006/relationships/slide" Target="slide225.xml"/><Relationship Id="rId7" Type="http://schemas.openxmlformats.org/officeDocument/2006/relationships/slide" Target="slide156.xml"/><Relationship Id="rId12" Type="http://schemas.openxmlformats.org/officeDocument/2006/relationships/slide" Target="slide158.xml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11" Type="http://schemas.openxmlformats.org/officeDocument/2006/relationships/slide" Target="slide160.xml"/><Relationship Id="rId5" Type="http://schemas.openxmlformats.org/officeDocument/2006/relationships/slide" Target="slide155.xml"/><Relationship Id="rId15" Type="http://schemas.openxmlformats.org/officeDocument/2006/relationships/oleObject" Target="../embeddings/oleObject9.bin"/><Relationship Id="rId10" Type="http://schemas.openxmlformats.org/officeDocument/2006/relationships/slide" Target="slide159.xml"/><Relationship Id="rId4" Type="http://schemas.openxmlformats.org/officeDocument/2006/relationships/slide" Target="slide217.xml"/><Relationship Id="rId9" Type="http://schemas.openxmlformats.org/officeDocument/2006/relationships/slide" Target="slide154.xml"/><Relationship Id="rId14" Type="http://schemas.openxmlformats.org/officeDocument/2006/relationships/slide" Target="slide19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6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15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179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Relationship Id="rId5" Type="http://schemas.openxmlformats.org/officeDocument/2006/relationships/hyperlink" Target="METOD_SP_2019.pdf" TargetMode="External"/><Relationship Id="rId4" Type="http://schemas.openxmlformats.org/officeDocument/2006/relationships/slide" Target="slide18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67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slide" Target="slide170.xml"/><Relationship Id="rId13" Type="http://schemas.openxmlformats.org/officeDocument/2006/relationships/slide" Target="slide172.xml"/><Relationship Id="rId3" Type="http://schemas.openxmlformats.org/officeDocument/2006/relationships/slide" Target="slide167.xml"/><Relationship Id="rId7" Type="http://schemas.openxmlformats.org/officeDocument/2006/relationships/slide" Target="slide148.xml"/><Relationship Id="rId12" Type="http://schemas.openxmlformats.org/officeDocument/2006/relationships/slide" Target="slide297.xml"/><Relationship Id="rId2" Type="http://schemas.openxmlformats.org/officeDocument/2006/relationships/notesSlide" Target="../notesSlides/notesSlide92.xml"/><Relationship Id="rId16" Type="http://schemas.openxmlformats.org/officeDocument/2006/relationships/slide" Target="slide168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D:\2017_2018\Kaf\&#1057;&#1055;_2018\PPT\LAB3_8_SP_2018.docx" TargetMode="External"/><Relationship Id="rId11" Type="http://schemas.openxmlformats.org/officeDocument/2006/relationships/slide" Target="slide154.xml"/><Relationship Id="rId5" Type="http://schemas.openxmlformats.org/officeDocument/2006/relationships/hyperlink" Target="LAB3_8_SP_2018.pdf" TargetMode="External"/><Relationship Id="rId15" Type="http://schemas.openxmlformats.org/officeDocument/2006/relationships/slide" Target="slide175.xml"/><Relationship Id="rId10" Type="http://schemas.openxmlformats.org/officeDocument/2006/relationships/slide" Target="slide150.xml"/><Relationship Id="rId4" Type="http://schemas.openxmlformats.org/officeDocument/2006/relationships/slide" Target="slide169.xml"/><Relationship Id="rId9" Type="http://schemas.openxmlformats.org/officeDocument/2006/relationships/slide" Target="slide178.xml"/><Relationship Id="rId14" Type="http://schemas.openxmlformats.org/officeDocument/2006/relationships/slide" Target="slide16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3" Type="http://schemas.openxmlformats.org/officeDocument/2006/relationships/slide" Target="slide351.xml"/><Relationship Id="rId7" Type="http://schemas.openxmlformats.org/officeDocument/2006/relationships/slide" Target="slide17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0.xml"/><Relationship Id="rId5" Type="http://schemas.openxmlformats.org/officeDocument/2006/relationships/slide" Target="slide177.xml"/><Relationship Id="rId10" Type="http://schemas.openxmlformats.org/officeDocument/2006/relationships/slide" Target="slide176.xml"/><Relationship Id="rId4" Type="http://schemas.openxmlformats.org/officeDocument/2006/relationships/hyperlink" Target="&#1051;&#1056;/LAB3_8_SP_2016.pdf" TargetMode="External"/><Relationship Id="rId9" Type="http://schemas.openxmlformats.org/officeDocument/2006/relationships/slide" Target="slide1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" Target="slide17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0.xml"/><Relationship Id="rId4" Type="http://schemas.openxmlformats.org/officeDocument/2006/relationships/slide" Target="slide17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78.xml"/><Relationship Id="rId7" Type="http://schemas.openxmlformats.org/officeDocument/2006/relationships/slide" Target="slide180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ETOD_SP_2018.pdf" TargetMode="External"/><Relationship Id="rId5" Type="http://schemas.openxmlformats.org/officeDocument/2006/relationships/slide" Target="slide181.xml"/><Relationship Id="rId4" Type="http://schemas.openxmlformats.org/officeDocument/2006/relationships/slide" Target="slide17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9.emf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85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329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slide" Target="slide265.xml"/><Relationship Id="rId13" Type="http://schemas.openxmlformats.org/officeDocument/2006/relationships/slide" Target="slide196.xml"/><Relationship Id="rId3" Type="http://schemas.openxmlformats.org/officeDocument/2006/relationships/slide" Target="slide313.xml"/><Relationship Id="rId7" Type="http://schemas.openxmlformats.org/officeDocument/2006/relationships/slide" Target="slide166.xml"/><Relationship Id="rId12" Type="http://schemas.openxmlformats.org/officeDocument/2006/relationships/slide" Target="slide232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2.xml"/><Relationship Id="rId11" Type="http://schemas.openxmlformats.org/officeDocument/2006/relationships/slide" Target="slide225.xml"/><Relationship Id="rId5" Type="http://schemas.openxmlformats.org/officeDocument/2006/relationships/slide" Target="slide187.xml"/><Relationship Id="rId10" Type="http://schemas.openxmlformats.org/officeDocument/2006/relationships/slide" Target="slide247.xml"/><Relationship Id="rId4" Type="http://schemas.openxmlformats.org/officeDocument/2006/relationships/slide" Target="slide186.xml"/><Relationship Id="rId9" Type="http://schemas.openxmlformats.org/officeDocument/2006/relationships/slide" Target="slide18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18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2" Type="http://schemas.openxmlformats.org/officeDocument/2006/relationships/slide" Target="slide19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1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" Target="slide191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slide" Target="slide1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198.xml"/><Relationship Id="rId2" Type="http://schemas.openxmlformats.org/officeDocument/2006/relationships/slide" Target="slide19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5.xml"/><Relationship Id="rId5" Type="http://schemas.openxmlformats.org/officeDocument/2006/relationships/slide" Target="slide199.xml"/><Relationship Id="rId4" Type="http://schemas.openxmlformats.org/officeDocument/2006/relationships/slide" Target="slide19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rgebolshakov.ru/" TargetMode="External"/><Relationship Id="rId13" Type="http://schemas.openxmlformats.org/officeDocument/2006/relationships/slide" Target="slide5.xml"/><Relationship Id="rId3" Type="http://schemas.openxmlformats.org/officeDocument/2006/relationships/slide" Target="slide27.xml"/><Relationship Id="rId7" Type="http://schemas.openxmlformats.org/officeDocument/2006/relationships/slide" Target="slide25.xml"/><Relationship Id="rId12" Type="http://schemas.openxmlformats.org/officeDocument/2006/relationships/slide" Target="slide5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4.xml"/><Relationship Id="rId11" Type="http://schemas.openxmlformats.org/officeDocument/2006/relationships/slide" Target="slide500.xml"/><Relationship Id="rId5" Type="http://schemas.openxmlformats.org/officeDocument/2006/relationships/slide" Target="slide48.xml"/><Relationship Id="rId10" Type="http://schemas.openxmlformats.org/officeDocument/2006/relationships/slide" Target="slide58.xml"/><Relationship Id="rId4" Type="http://schemas.openxmlformats.org/officeDocument/2006/relationships/slide" Target="slide22.xml"/><Relationship Id="rId9" Type="http://schemas.openxmlformats.org/officeDocument/2006/relationships/slide" Target="slide38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500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6.xml"/><Relationship Id="rId14" Type="http://schemas.openxmlformats.org/officeDocument/2006/relationships/slide" Target="slide4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slide" Target="slide224.xml"/><Relationship Id="rId13" Type="http://schemas.openxmlformats.org/officeDocument/2006/relationships/slide" Target="slide228.xml"/><Relationship Id="rId18" Type="http://schemas.openxmlformats.org/officeDocument/2006/relationships/slide" Target="slide207.xml"/><Relationship Id="rId3" Type="http://schemas.openxmlformats.org/officeDocument/2006/relationships/slide" Target="slide217.xml"/><Relationship Id="rId21" Type="http://schemas.openxmlformats.org/officeDocument/2006/relationships/slide" Target="slide158.xml"/><Relationship Id="rId7" Type="http://schemas.openxmlformats.org/officeDocument/2006/relationships/slide" Target="slide219.xml"/><Relationship Id="rId12" Type="http://schemas.openxmlformats.org/officeDocument/2006/relationships/slide" Target="slide229.xml"/><Relationship Id="rId17" Type="http://schemas.openxmlformats.org/officeDocument/2006/relationships/slide" Target="slide209.xml"/><Relationship Id="rId2" Type="http://schemas.openxmlformats.org/officeDocument/2006/relationships/notesSlide" Target="../notesSlides/notesSlide111.xml"/><Relationship Id="rId16" Type="http://schemas.openxmlformats.org/officeDocument/2006/relationships/slide" Target="slide154.xml"/><Relationship Id="rId20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8.xml"/><Relationship Id="rId11" Type="http://schemas.openxmlformats.org/officeDocument/2006/relationships/slide" Target="slide225.xml"/><Relationship Id="rId24" Type="http://schemas.openxmlformats.org/officeDocument/2006/relationships/slide" Target="slide278.xml"/><Relationship Id="rId5" Type="http://schemas.openxmlformats.org/officeDocument/2006/relationships/slide" Target="slide210.xml"/><Relationship Id="rId15" Type="http://schemas.openxmlformats.org/officeDocument/2006/relationships/slide" Target="slide222.xml"/><Relationship Id="rId23" Type="http://schemas.openxmlformats.org/officeDocument/2006/relationships/slide" Target="slide350.xml"/><Relationship Id="rId10" Type="http://schemas.openxmlformats.org/officeDocument/2006/relationships/slide" Target="slide230.xml"/><Relationship Id="rId19" Type="http://schemas.openxmlformats.org/officeDocument/2006/relationships/slide" Target="slide206.xml"/><Relationship Id="rId4" Type="http://schemas.openxmlformats.org/officeDocument/2006/relationships/slide" Target="slide208.xml"/><Relationship Id="rId9" Type="http://schemas.openxmlformats.org/officeDocument/2006/relationships/slide" Target="slide220.xml"/><Relationship Id="rId14" Type="http://schemas.openxmlformats.org/officeDocument/2006/relationships/slide" Target="slide221.xml"/><Relationship Id="rId22" Type="http://schemas.openxmlformats.org/officeDocument/2006/relationships/slide" Target="slide23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6.xml"/><Relationship Id="rId4" Type="http://schemas.openxmlformats.org/officeDocument/2006/relationships/slide" Target="slide20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" Target="slide206.xml"/><Relationship Id="rId2" Type="http://schemas.openxmlformats.org/officeDocument/2006/relationships/slide" Target="slide209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217.xml"/><Relationship Id="rId4" Type="http://schemas.openxmlformats.org/officeDocument/2006/relationships/slide" Target="slide20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07.xml"/><Relationship Id="rId4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500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slide" Target="slide217.xml"/><Relationship Id="rId3" Type="http://schemas.openxmlformats.org/officeDocument/2006/relationships/slide" Target="slide209.xml"/><Relationship Id="rId7" Type="http://schemas.openxmlformats.org/officeDocument/2006/relationships/slide" Target="slide206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3.xml"/><Relationship Id="rId5" Type="http://schemas.openxmlformats.org/officeDocument/2006/relationships/image" Target="../media/image51.png"/><Relationship Id="rId4" Type="http://schemas.openxmlformats.org/officeDocument/2006/relationships/slide" Target="slide34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" Target="slide289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0.bin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3" Type="http://schemas.openxmlformats.org/officeDocument/2006/relationships/slide" Target="slide392.xml"/><Relationship Id="rId7" Type="http://schemas.openxmlformats.org/officeDocument/2006/relationships/slide" Target="slide209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9.xml"/><Relationship Id="rId5" Type="http://schemas.openxmlformats.org/officeDocument/2006/relationships/slide" Target="slide79.xml"/><Relationship Id="rId4" Type="http://schemas.openxmlformats.org/officeDocument/2006/relationships/slide" Target="slide39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27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19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5" Type="http://schemas.openxmlformats.org/officeDocument/2006/relationships/slide" Target="slide217.xml"/><Relationship Id="rId4" Type="http://schemas.openxmlformats.org/officeDocument/2006/relationships/slide" Target="slide2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2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00.xml"/><Relationship Id="rId5" Type="http://schemas.openxmlformats.org/officeDocument/2006/relationships/slide" Target="slide221.xml"/><Relationship Id="rId4" Type="http://schemas.openxmlformats.org/officeDocument/2006/relationships/slide" Target="slide22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62.xml"/><Relationship Id="rId4" Type="http://schemas.openxmlformats.org/officeDocument/2006/relationships/slide" Target="slide22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emf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0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image" Target="../media/image64.e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3" Type="http://schemas.openxmlformats.org/officeDocument/2006/relationships/oleObject" Target="../embeddings/oleObject25.bin"/><Relationship Id="rId7" Type="http://schemas.openxmlformats.org/officeDocument/2006/relationships/slide" Target="slide226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1.xml"/><Relationship Id="rId5" Type="http://schemas.openxmlformats.org/officeDocument/2006/relationships/slide" Target="slide196.xml"/><Relationship Id="rId4" Type="http://schemas.openxmlformats.org/officeDocument/2006/relationships/image" Target="../media/image65.emf"/><Relationship Id="rId9" Type="http://schemas.openxmlformats.org/officeDocument/2006/relationships/slide" Target="slide2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" Target="slide231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" Target="slide230.xml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69.emf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" Target="slide234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slide" Target="slide237.xml"/><Relationship Id="rId3" Type="http://schemas.openxmlformats.org/officeDocument/2006/relationships/slide" Target="slide341.xml"/><Relationship Id="rId7" Type="http://schemas.openxmlformats.org/officeDocument/2006/relationships/slide" Target="slide158.xml"/><Relationship Id="rId12" Type="http://schemas.openxmlformats.org/officeDocument/2006/relationships/slide" Target="slide230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6.xml"/><Relationship Id="rId11" Type="http://schemas.openxmlformats.org/officeDocument/2006/relationships/slide" Target="slide259.xml"/><Relationship Id="rId5" Type="http://schemas.openxmlformats.org/officeDocument/2006/relationships/slide" Target="slide294.xml"/><Relationship Id="rId10" Type="http://schemas.openxmlformats.org/officeDocument/2006/relationships/slide" Target="slide221.xml"/><Relationship Id="rId4" Type="http://schemas.openxmlformats.org/officeDocument/2006/relationships/slide" Target="slide278.xml"/><Relationship Id="rId9" Type="http://schemas.openxmlformats.org/officeDocument/2006/relationships/slide" Target="slide247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slide" Target="slide239.xml"/><Relationship Id="rId13" Type="http://schemas.openxmlformats.org/officeDocument/2006/relationships/slide" Target="slide245.xml"/><Relationship Id="rId3" Type="http://schemas.openxmlformats.org/officeDocument/2006/relationships/slide" Target="slide235.xml"/><Relationship Id="rId7" Type="http://schemas.openxmlformats.org/officeDocument/2006/relationships/slide" Target="slide219.xml"/><Relationship Id="rId12" Type="http://schemas.openxmlformats.org/officeDocument/2006/relationships/slide" Target="slide244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1.xml"/><Relationship Id="rId11" Type="http://schemas.openxmlformats.org/officeDocument/2006/relationships/slide" Target="slide243.xml"/><Relationship Id="rId5" Type="http://schemas.openxmlformats.org/officeDocument/2006/relationships/slide" Target="slide237.xml"/><Relationship Id="rId10" Type="http://schemas.openxmlformats.org/officeDocument/2006/relationships/slide" Target="slide242.xml"/><Relationship Id="rId4" Type="http://schemas.openxmlformats.org/officeDocument/2006/relationships/slide" Target="slide238.xml"/><Relationship Id="rId9" Type="http://schemas.openxmlformats.org/officeDocument/2006/relationships/slide" Target="slide240.xml"/><Relationship Id="rId14" Type="http://schemas.openxmlformats.org/officeDocument/2006/relationships/slide" Target="slide24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" Target="slide246.xml"/><Relationship Id="rId2" Type="http://schemas.openxmlformats.org/officeDocument/2006/relationships/slide" Target="slide24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" Target="slide236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0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7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slide" Target="slide252.xml"/><Relationship Id="rId13" Type="http://schemas.openxmlformats.org/officeDocument/2006/relationships/slide" Target="slide257.xml"/><Relationship Id="rId3" Type="http://schemas.openxmlformats.org/officeDocument/2006/relationships/slide" Target="slide230.xml"/><Relationship Id="rId7" Type="http://schemas.openxmlformats.org/officeDocument/2006/relationships/slide" Target="slide251.xml"/><Relationship Id="rId12" Type="http://schemas.openxmlformats.org/officeDocument/2006/relationships/slide" Target="slide255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0.xml"/><Relationship Id="rId11" Type="http://schemas.openxmlformats.org/officeDocument/2006/relationships/slide" Target="slide256.xml"/><Relationship Id="rId5" Type="http://schemas.openxmlformats.org/officeDocument/2006/relationships/slide" Target="slide249.xml"/><Relationship Id="rId10" Type="http://schemas.openxmlformats.org/officeDocument/2006/relationships/slide" Target="slide254.xml"/><Relationship Id="rId4" Type="http://schemas.openxmlformats.org/officeDocument/2006/relationships/slide" Target="slide248.xml"/><Relationship Id="rId9" Type="http://schemas.openxmlformats.org/officeDocument/2006/relationships/slide" Target="slide25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" Target="slide247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29.bin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47.xml"/><Relationship Id="rId4" Type="http://schemas.openxmlformats.org/officeDocument/2006/relationships/image" Target="../media/image75.emf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emf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" Target="slide207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slide" Target="slide267.xml"/><Relationship Id="rId13" Type="http://schemas.openxmlformats.org/officeDocument/2006/relationships/slide" Target="slide268.xml"/><Relationship Id="rId18" Type="http://schemas.openxmlformats.org/officeDocument/2006/relationships/slide" Target="slide206.xml"/><Relationship Id="rId3" Type="http://schemas.openxmlformats.org/officeDocument/2006/relationships/slide" Target="slide260.xml"/><Relationship Id="rId21" Type="http://schemas.openxmlformats.org/officeDocument/2006/relationships/slide" Target="slide275.xml"/><Relationship Id="rId7" Type="http://schemas.openxmlformats.org/officeDocument/2006/relationships/slide" Target="slide264.xml"/><Relationship Id="rId12" Type="http://schemas.openxmlformats.org/officeDocument/2006/relationships/slide" Target="slide266.xml"/><Relationship Id="rId17" Type="http://schemas.openxmlformats.org/officeDocument/2006/relationships/slide" Target="slide272.xml"/><Relationship Id="rId2" Type="http://schemas.openxmlformats.org/officeDocument/2006/relationships/notesSlide" Target="../notesSlides/notesSlide146.xml"/><Relationship Id="rId16" Type="http://schemas.openxmlformats.org/officeDocument/2006/relationships/slide" Target="slide270.xml"/><Relationship Id="rId20" Type="http://schemas.openxmlformats.org/officeDocument/2006/relationships/slide" Target="slide27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3.xml"/><Relationship Id="rId11" Type="http://schemas.openxmlformats.org/officeDocument/2006/relationships/slide" Target="slide154.xml"/><Relationship Id="rId5" Type="http://schemas.openxmlformats.org/officeDocument/2006/relationships/slide" Target="slide262.xml"/><Relationship Id="rId15" Type="http://schemas.openxmlformats.org/officeDocument/2006/relationships/slide" Target="slide269.xml"/><Relationship Id="rId10" Type="http://schemas.openxmlformats.org/officeDocument/2006/relationships/slide" Target="slide170.xml"/><Relationship Id="rId19" Type="http://schemas.openxmlformats.org/officeDocument/2006/relationships/slide" Target="slide256.xml"/><Relationship Id="rId4" Type="http://schemas.openxmlformats.org/officeDocument/2006/relationships/slide" Target="slide261.xml"/><Relationship Id="rId9" Type="http://schemas.openxmlformats.org/officeDocument/2006/relationships/slide" Target="slide265.xml"/><Relationship Id="rId14" Type="http://schemas.openxmlformats.org/officeDocument/2006/relationships/slide" Target="slide1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79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5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" Target="slide183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" Target="slide262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113.xml"/><Relationship Id="rId18" Type="http://schemas.openxmlformats.org/officeDocument/2006/relationships/hyperlink" Target="LAB3_8_SP_2022.docx" TargetMode="External"/><Relationship Id="rId26" Type="http://schemas.openxmlformats.org/officeDocument/2006/relationships/slide" Target="slide42.xml"/><Relationship Id="rId39" Type="http://schemas.openxmlformats.org/officeDocument/2006/relationships/slide" Target="slide331.xml"/><Relationship Id="rId3" Type="http://schemas.openxmlformats.org/officeDocument/2006/relationships/slide" Target="slide62.xml"/><Relationship Id="rId21" Type="http://schemas.openxmlformats.org/officeDocument/2006/relationships/slide" Target="slide37.xml"/><Relationship Id="rId34" Type="http://schemas.openxmlformats.org/officeDocument/2006/relationships/slide" Target="slide192.xml"/><Relationship Id="rId7" Type="http://schemas.openxmlformats.org/officeDocument/2006/relationships/slide" Target="slide68.xml"/><Relationship Id="rId12" Type="http://schemas.openxmlformats.org/officeDocument/2006/relationships/hyperlink" Target="LAB2_SP_2022.docx" TargetMode="External"/><Relationship Id="rId17" Type="http://schemas.openxmlformats.org/officeDocument/2006/relationships/hyperlink" Target="LAB3_8_SP_2022.pdf" TargetMode="External"/><Relationship Id="rId25" Type="http://schemas.openxmlformats.org/officeDocument/2006/relationships/slide" Target="slide169.xml"/><Relationship Id="rId33" Type="http://schemas.openxmlformats.org/officeDocument/2006/relationships/slide" Target="slide190.xml"/><Relationship Id="rId38" Type="http://schemas.openxmlformats.org/officeDocument/2006/relationships/slide" Target="slide46.xml"/><Relationship Id="rId2" Type="http://schemas.openxmlformats.org/officeDocument/2006/relationships/slide" Target="slide28.xml"/><Relationship Id="rId16" Type="http://schemas.openxmlformats.org/officeDocument/2006/relationships/slide" Target="slide303.xml"/><Relationship Id="rId20" Type="http://schemas.openxmlformats.org/officeDocument/2006/relationships/slide" Target="slide147.xml"/><Relationship Id="rId29" Type="http://schemas.openxmlformats.org/officeDocument/2006/relationships/slide" Target="slide43.xml"/><Relationship Id="rId41" Type="http://schemas.openxmlformats.org/officeDocument/2006/relationships/slide" Target="slide2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LAB1_SP_2022.docx" TargetMode="External"/><Relationship Id="rId11" Type="http://schemas.openxmlformats.org/officeDocument/2006/relationships/hyperlink" Target="LAB2_SP_2022.pdf" TargetMode="External"/><Relationship Id="rId24" Type="http://schemas.openxmlformats.org/officeDocument/2006/relationships/slide" Target="slide165.xml"/><Relationship Id="rId32" Type="http://schemas.openxmlformats.org/officeDocument/2006/relationships/slide" Target="slide44.xml"/><Relationship Id="rId37" Type="http://schemas.openxmlformats.org/officeDocument/2006/relationships/slide" Target="slide39.xml"/><Relationship Id="rId40" Type="http://schemas.openxmlformats.org/officeDocument/2006/relationships/hyperlink" Target="&#1051;&#1056;/LAB_9_SP_2017.pdf" TargetMode="External"/><Relationship Id="rId5" Type="http://schemas.openxmlformats.org/officeDocument/2006/relationships/hyperlink" Target="LAB1_SP_2022.pdf" TargetMode="External"/><Relationship Id="rId15" Type="http://schemas.openxmlformats.org/officeDocument/2006/relationships/slide" Target="slide110.xml"/><Relationship Id="rId23" Type="http://schemas.openxmlformats.org/officeDocument/2006/relationships/slide" Target="slide172.xml"/><Relationship Id="rId28" Type="http://schemas.openxmlformats.org/officeDocument/2006/relationships/slide" Target="slide185.xml"/><Relationship Id="rId36" Type="http://schemas.openxmlformats.org/officeDocument/2006/relationships/slide" Target="slide201.xml"/><Relationship Id="rId10" Type="http://schemas.openxmlformats.org/officeDocument/2006/relationships/slide" Target="slide109.xml"/><Relationship Id="rId19" Type="http://schemas.openxmlformats.org/officeDocument/2006/relationships/slide" Target="slide146.xml"/><Relationship Id="rId31" Type="http://schemas.openxmlformats.org/officeDocument/2006/relationships/slide" Target="slide189.xml"/><Relationship Id="rId4" Type="http://schemas.openxmlformats.org/officeDocument/2006/relationships/slide" Target="slide61.xml"/><Relationship Id="rId9" Type="http://schemas.openxmlformats.org/officeDocument/2006/relationships/slide" Target="slide114.xml"/><Relationship Id="rId14" Type="http://schemas.openxmlformats.org/officeDocument/2006/relationships/slide" Target="slide30.xml"/><Relationship Id="rId22" Type="http://schemas.openxmlformats.org/officeDocument/2006/relationships/slide" Target="slide177.xml"/><Relationship Id="rId27" Type="http://schemas.openxmlformats.org/officeDocument/2006/relationships/slide" Target="slide184.xml"/><Relationship Id="rId30" Type="http://schemas.openxmlformats.org/officeDocument/2006/relationships/slide" Target="slide188.xml"/><Relationship Id="rId35" Type="http://schemas.openxmlformats.org/officeDocument/2006/relationships/slide" Target="slide4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slide" Target="slide267.xml"/><Relationship Id="rId2" Type="http://schemas.openxmlformats.org/officeDocument/2006/relationships/slide" Target="slide2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59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slide" Target="slide290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0.xml"/><Relationship Id="rId5" Type="http://schemas.openxmlformats.org/officeDocument/2006/relationships/slide" Target="slide159.xml"/><Relationship Id="rId4" Type="http://schemas.openxmlformats.org/officeDocument/2006/relationships/slide" Target="slide158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slide" Target="slide256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" Target="slide161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" Target="slide26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3" Type="http://schemas.openxmlformats.org/officeDocument/2006/relationships/slide" Target="slide208.xml"/><Relationship Id="rId7" Type="http://schemas.openxmlformats.org/officeDocument/2006/relationships/slide" Target="slide212.xml"/><Relationship Id="rId12" Type="http://schemas.openxmlformats.org/officeDocument/2006/relationships/slide" Target="slide281.xm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1.xml"/><Relationship Id="rId11" Type="http://schemas.openxmlformats.org/officeDocument/2006/relationships/slide" Target="slide367.xml"/><Relationship Id="rId5" Type="http://schemas.openxmlformats.org/officeDocument/2006/relationships/slide" Target="slide217.xml"/><Relationship Id="rId10" Type="http://schemas.openxmlformats.org/officeDocument/2006/relationships/slide" Target="slide233.xml"/><Relationship Id="rId4" Type="http://schemas.openxmlformats.org/officeDocument/2006/relationships/slide" Target="slide209.xml"/><Relationship Id="rId9" Type="http://schemas.openxmlformats.org/officeDocument/2006/relationships/slide" Target="slide218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slide" Target="slide341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emf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5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84.emf"/><Relationship Id="rId4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&#1064;&#1072;&#1073;&#1083;&#1086;&#1085;%20&#1086;&#1090;&#1095;&#1077;&#1090;&#1072;%20&#1051;&#1056;1_&#1057;&#1055;.pdf" TargetMode="External"/><Relationship Id="rId13" Type="http://schemas.openxmlformats.org/officeDocument/2006/relationships/slide" Target="slide105.xml"/><Relationship Id="rId3" Type="http://schemas.openxmlformats.org/officeDocument/2006/relationships/slide" Target="slide68.xml"/><Relationship Id="rId7" Type="http://schemas.openxmlformats.org/officeDocument/2006/relationships/slide" Target="slide79.xml"/><Relationship Id="rId12" Type="http://schemas.openxmlformats.org/officeDocument/2006/relationships/slide" Target="slide104.xml"/><Relationship Id="rId2" Type="http://schemas.openxmlformats.org/officeDocument/2006/relationships/slide" Target="slide28.xml"/><Relationship Id="rId16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96.xml"/><Relationship Id="rId5" Type="http://schemas.openxmlformats.org/officeDocument/2006/relationships/slide" Target="slide70.xml"/><Relationship Id="rId15" Type="http://schemas.openxmlformats.org/officeDocument/2006/relationships/slide" Target="slide506.xml"/><Relationship Id="rId10" Type="http://schemas.openxmlformats.org/officeDocument/2006/relationships/slide" Target="slide89.xml"/><Relationship Id="rId4" Type="http://schemas.openxmlformats.org/officeDocument/2006/relationships/hyperlink" Target="LAB1_SP_2021.pdf" TargetMode="External"/><Relationship Id="rId9" Type="http://schemas.openxmlformats.org/officeDocument/2006/relationships/slide" Target="slide90.xml"/><Relationship Id="rId14" Type="http://schemas.openxmlformats.org/officeDocument/2006/relationships/slide" Target="slide106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89.wmf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11.xml"/><Relationship Id="rId3" Type="http://schemas.openxmlformats.org/officeDocument/2006/relationships/slide" Target="slide22.xml"/><Relationship Id="rId7" Type="http://schemas.openxmlformats.org/officeDocument/2006/relationships/slide" Target="slide474.xml"/><Relationship Id="rId12" Type="http://schemas.openxmlformats.org/officeDocument/2006/relationships/slide" Target="slide56.xml"/><Relationship Id="rId2" Type="http://schemas.openxmlformats.org/officeDocument/2006/relationships/notesSlide" Target="../notesSlides/notesSlide3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6.xml"/><Relationship Id="rId11" Type="http://schemas.openxmlformats.org/officeDocument/2006/relationships/slide" Target="slide514.xml"/><Relationship Id="rId5" Type="http://schemas.openxmlformats.org/officeDocument/2006/relationships/slide" Target="slide48.xml"/><Relationship Id="rId15" Type="http://schemas.openxmlformats.org/officeDocument/2006/relationships/slide" Target="slide5.xml"/><Relationship Id="rId10" Type="http://schemas.openxmlformats.org/officeDocument/2006/relationships/hyperlink" Target="mailto:sergebolremote@gmail.com" TargetMode="External"/><Relationship Id="rId4" Type="http://schemas.openxmlformats.org/officeDocument/2006/relationships/slide" Target="slide27.xml"/><Relationship Id="rId9" Type="http://schemas.openxmlformats.org/officeDocument/2006/relationships/hyperlink" Target="http://www.sergebolshakov.ru/" TargetMode="External"/><Relationship Id="rId1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135.xml"/><Relationship Id="rId18" Type="http://schemas.openxmlformats.org/officeDocument/2006/relationships/hyperlink" Target="file:///D:\2017_2018\Kaf\&#1057;&#1055;_2018\PPT\&#1064;&#1072;&#1073;&#1083;&#1086;&#1085;%20&#1086;&#1090;&#1095;&#1077;&#1090;&#1072;%20&#1051;&#1056;2_&#1057;&#1055;.pdf" TargetMode="External"/><Relationship Id="rId3" Type="http://schemas.openxmlformats.org/officeDocument/2006/relationships/slide" Target="slide28.xml"/><Relationship Id="rId7" Type="http://schemas.openxmlformats.org/officeDocument/2006/relationships/slide" Target="slide120.xml"/><Relationship Id="rId12" Type="http://schemas.openxmlformats.org/officeDocument/2006/relationships/hyperlink" Target="file:///D:\2017_2018\Kaf\&#1057;&#1055;_2018\PPT\LAB2_SP_2018.docx" TargetMode="External"/><Relationship Id="rId17" Type="http://schemas.openxmlformats.org/officeDocument/2006/relationships/hyperlink" Target="file:///D:\2017_2018\Kaf\&#1057;&#1055;_2018\PPT\LAB2_SP_2019.pdf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LAB1_SP_201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1.xml"/><Relationship Id="rId5" Type="http://schemas.openxmlformats.org/officeDocument/2006/relationships/slide" Target="slide33.xml"/><Relationship Id="rId15" Type="http://schemas.openxmlformats.org/officeDocument/2006/relationships/slide" Target="slide115.xml"/><Relationship Id="rId10" Type="http://schemas.openxmlformats.org/officeDocument/2006/relationships/slide" Target="slide36.xml"/><Relationship Id="rId4" Type="http://schemas.openxmlformats.org/officeDocument/2006/relationships/slide" Target="slide114.xml"/><Relationship Id="rId9" Type="http://schemas.openxmlformats.org/officeDocument/2006/relationships/slide" Target="slide32.xml"/><Relationship Id="rId14" Type="http://schemas.openxmlformats.org/officeDocument/2006/relationships/slide" Target="slide11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slide" Target="slide310.xml"/><Relationship Id="rId13" Type="http://schemas.openxmlformats.org/officeDocument/2006/relationships/slide" Target="slide319.xml"/><Relationship Id="rId18" Type="http://schemas.openxmlformats.org/officeDocument/2006/relationships/slide" Target="slide327.xml"/><Relationship Id="rId3" Type="http://schemas.openxmlformats.org/officeDocument/2006/relationships/slide" Target="slide304.xml"/><Relationship Id="rId21" Type="http://schemas.openxmlformats.org/officeDocument/2006/relationships/slide" Target="slide331.xml"/><Relationship Id="rId7" Type="http://schemas.openxmlformats.org/officeDocument/2006/relationships/slide" Target="slide309.xml"/><Relationship Id="rId12" Type="http://schemas.openxmlformats.org/officeDocument/2006/relationships/slide" Target="slide315.xml"/><Relationship Id="rId17" Type="http://schemas.openxmlformats.org/officeDocument/2006/relationships/slide" Target="slide326.xml"/><Relationship Id="rId2" Type="http://schemas.openxmlformats.org/officeDocument/2006/relationships/notesSlide" Target="../notesSlides/notesSlide165.xml"/><Relationship Id="rId16" Type="http://schemas.openxmlformats.org/officeDocument/2006/relationships/slide" Target="slide325.xml"/><Relationship Id="rId20" Type="http://schemas.openxmlformats.org/officeDocument/2006/relationships/slide" Target="slide32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12.xml"/><Relationship Id="rId5" Type="http://schemas.openxmlformats.org/officeDocument/2006/relationships/slide" Target="slide305.xml"/><Relationship Id="rId15" Type="http://schemas.openxmlformats.org/officeDocument/2006/relationships/slide" Target="slide321.xml"/><Relationship Id="rId23" Type="http://schemas.openxmlformats.org/officeDocument/2006/relationships/slide" Target="slide153.xml"/><Relationship Id="rId10" Type="http://schemas.openxmlformats.org/officeDocument/2006/relationships/slide" Target="slide307.xml"/><Relationship Id="rId19" Type="http://schemas.openxmlformats.org/officeDocument/2006/relationships/slide" Target="slide329.xml"/><Relationship Id="rId4" Type="http://schemas.openxmlformats.org/officeDocument/2006/relationships/slide" Target="slide351.xml"/><Relationship Id="rId9" Type="http://schemas.openxmlformats.org/officeDocument/2006/relationships/slide" Target="slide259.xml"/><Relationship Id="rId14" Type="http://schemas.openxmlformats.org/officeDocument/2006/relationships/slide" Target="slide320.xml"/><Relationship Id="rId22" Type="http://schemas.openxmlformats.org/officeDocument/2006/relationships/slide" Target="slide330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slide" Target="slide306.xml"/><Relationship Id="rId3" Type="http://schemas.openxmlformats.org/officeDocument/2006/relationships/slide" Target="slide351.xml"/><Relationship Id="rId7" Type="http://schemas.openxmlformats.org/officeDocument/2006/relationships/slide" Target="slide310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9.xml"/><Relationship Id="rId5" Type="http://schemas.openxmlformats.org/officeDocument/2006/relationships/slide" Target="slide356.xml"/><Relationship Id="rId10" Type="http://schemas.openxmlformats.org/officeDocument/2006/relationships/slide" Target="slide305.xml"/><Relationship Id="rId4" Type="http://schemas.openxmlformats.org/officeDocument/2006/relationships/slide" Target="slide354.xml"/><Relationship Id="rId9" Type="http://schemas.openxmlformats.org/officeDocument/2006/relationships/slide" Target="slide331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slide" Target="slide307.xml"/><Relationship Id="rId13" Type="http://schemas.openxmlformats.org/officeDocument/2006/relationships/slide" Target="slide309.xml"/><Relationship Id="rId3" Type="http://schemas.openxmlformats.org/officeDocument/2006/relationships/slide" Target="slide259.xml"/><Relationship Id="rId7" Type="http://schemas.openxmlformats.org/officeDocument/2006/relationships/slide" Target="slide311.xml"/><Relationship Id="rId12" Type="http://schemas.openxmlformats.org/officeDocument/2006/relationships/slide" Target="slide321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20.xml"/><Relationship Id="rId5" Type="http://schemas.openxmlformats.org/officeDocument/2006/relationships/slide" Target="slide310.xml"/><Relationship Id="rId10" Type="http://schemas.openxmlformats.org/officeDocument/2006/relationships/slide" Target="slide219.xml"/><Relationship Id="rId4" Type="http://schemas.openxmlformats.org/officeDocument/2006/relationships/slide" Target="slide306.xml"/><Relationship Id="rId9" Type="http://schemas.openxmlformats.org/officeDocument/2006/relationships/slide" Target="slide312.xml"/><Relationship Id="rId14" Type="http://schemas.openxmlformats.org/officeDocument/2006/relationships/slide" Target="slide30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slide" Target="slide31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slide" Target="slide319.xml"/><Relationship Id="rId3" Type="http://schemas.openxmlformats.org/officeDocument/2006/relationships/slide" Target="slide219.xml"/><Relationship Id="rId7" Type="http://schemas.openxmlformats.org/officeDocument/2006/relationships/slide" Target="slide320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2.xml"/><Relationship Id="rId5" Type="http://schemas.openxmlformats.org/officeDocument/2006/relationships/slide" Target="slide321.xml"/><Relationship Id="rId4" Type="http://schemas.openxmlformats.org/officeDocument/2006/relationships/slide" Target="slide307.xml"/><Relationship Id="rId9" Type="http://schemas.openxmlformats.org/officeDocument/2006/relationships/slide" Target="slide30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slide" Target="slide313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19.xml"/><Relationship Id="rId4" Type="http://schemas.openxmlformats.org/officeDocument/2006/relationships/slide" Target="slide31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3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0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slide" Target="slide322.xml"/><Relationship Id="rId2" Type="http://schemas.openxmlformats.org/officeDocument/2006/relationships/slide" Target="slide3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03.xml"/><Relationship Id="rId4" Type="http://schemas.openxmlformats.org/officeDocument/2006/relationships/slide" Target="slide32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" Target="slide153.xml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slide" Target="slide357.xml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1.xml"/><Relationship Id="rId5" Type="http://schemas.openxmlformats.org/officeDocument/2006/relationships/slide" Target="slide158.xml"/><Relationship Id="rId4" Type="http://schemas.openxmlformats.org/officeDocument/2006/relationships/slide" Target="slide1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slide" Target="slide199.xm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53.xml"/><Relationship Id="rId4" Type="http://schemas.openxmlformats.org/officeDocument/2006/relationships/slide" Target="slide227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335.xml"/><Relationship Id="rId7" Type="http://schemas.openxmlformats.org/officeDocument/2006/relationships/slide" Target="slide337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8.xml"/><Relationship Id="rId5" Type="http://schemas.openxmlformats.org/officeDocument/2006/relationships/slide" Target="slide336.xml"/><Relationship Id="rId4" Type="http://schemas.openxmlformats.org/officeDocument/2006/relationships/slide" Target="slide33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" Target="slide333.xml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" Target="slide339.xml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slide" Target="slide352.xml"/><Relationship Id="rId13" Type="http://schemas.openxmlformats.org/officeDocument/2006/relationships/slide" Target="slide359.xml"/><Relationship Id="rId3" Type="http://schemas.openxmlformats.org/officeDocument/2006/relationships/slide" Target="slide354.xml"/><Relationship Id="rId7" Type="http://schemas.openxmlformats.org/officeDocument/2006/relationships/slide" Target="slide357.xml"/><Relationship Id="rId12" Type="http://schemas.openxmlformats.org/officeDocument/2006/relationships/slide" Target="slide370.xm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6.xml"/><Relationship Id="rId11" Type="http://schemas.openxmlformats.org/officeDocument/2006/relationships/slide" Target="slide372.xml"/><Relationship Id="rId5" Type="http://schemas.openxmlformats.org/officeDocument/2006/relationships/slide" Target="slide367.xml"/><Relationship Id="rId15" Type="http://schemas.openxmlformats.org/officeDocument/2006/relationships/slide" Target="slide353.xml"/><Relationship Id="rId10" Type="http://schemas.openxmlformats.org/officeDocument/2006/relationships/slide" Target="slide369.xml"/><Relationship Id="rId4" Type="http://schemas.openxmlformats.org/officeDocument/2006/relationships/slide" Target="slide356.xml"/><Relationship Id="rId9" Type="http://schemas.openxmlformats.org/officeDocument/2006/relationships/slide" Target="slide368.xml"/><Relationship Id="rId14" Type="http://schemas.openxmlformats.org/officeDocument/2006/relationships/slide" Target="slide373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e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slide" Target="slide36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1.xml"/><Relationship Id="rId5" Type="http://schemas.openxmlformats.org/officeDocument/2006/relationships/slide" Target="slide370.xml"/><Relationship Id="rId4" Type="http://schemas.openxmlformats.org/officeDocument/2006/relationships/slide" Target="slide369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emf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13" Type="http://schemas.openxmlformats.org/officeDocument/2006/relationships/slide" Target="slide148.xml"/><Relationship Id="rId18" Type="http://schemas.openxmlformats.org/officeDocument/2006/relationships/slide" Target="slide372.xml"/><Relationship Id="rId3" Type="http://schemas.openxmlformats.org/officeDocument/2006/relationships/hyperlink" Target="LAB3_8_SP_2018.pdf" TargetMode="External"/><Relationship Id="rId21" Type="http://schemas.openxmlformats.org/officeDocument/2006/relationships/hyperlink" Target="file:///D:\2017_2018\Kaf\&#1057;&#1055;_2018\PPT\&#1064;&#1072;&#1073;&#1083;&#1086;&#1085;%20&#1086;&#1090;&#1095;&#1077;&#1090;&#1072;%20&#1051;&#1056;3_8_&#1057;&#1055;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49.xml"/><Relationship Id="rId2" Type="http://schemas.openxmlformats.org/officeDocument/2006/relationships/slide" Target="slide28.xml"/><Relationship Id="rId16" Type="http://schemas.openxmlformats.org/officeDocument/2006/relationships/slide" Target="slide351.xml"/><Relationship Id="rId20" Type="http://schemas.openxmlformats.org/officeDocument/2006/relationships/hyperlink" Target="file:///D:\2017_2018\Kaf\&#1057;&#1055;_2018\PPT\LAB3_8_SP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71.xml"/><Relationship Id="rId11" Type="http://schemas.openxmlformats.org/officeDocument/2006/relationships/slide" Target="slide219.xml"/><Relationship Id="rId5" Type="http://schemas.openxmlformats.org/officeDocument/2006/relationships/slide" Target="slide99.xml"/><Relationship Id="rId15" Type="http://schemas.openxmlformats.org/officeDocument/2006/relationships/slide" Target="slide150.xml"/><Relationship Id="rId10" Type="http://schemas.openxmlformats.org/officeDocument/2006/relationships/slide" Target="slide162.xml"/><Relationship Id="rId19" Type="http://schemas.openxmlformats.org/officeDocument/2006/relationships/hyperlink" Target="file:///D:\2017_2018\Kaf\&#1057;&#1055;_2018\PPT\&#1064;&#1072;&#1073;&#1083;&#1086;&#1085;%20&#1086;&#1090;&#1095;&#1077;&#1090;&#1072;%20&#1051;&#1056;3_8_&#1057;&#1055;.docx" TargetMode="Externa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52.xml"/><Relationship Id="rId14" Type="http://schemas.openxmlformats.org/officeDocument/2006/relationships/slide" Target="slide27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emf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8" Type="http://schemas.openxmlformats.org/officeDocument/2006/relationships/slide" Target="slide434.xml"/><Relationship Id="rId13" Type="http://schemas.openxmlformats.org/officeDocument/2006/relationships/slide" Target="slide444.xml"/><Relationship Id="rId18" Type="http://schemas.openxmlformats.org/officeDocument/2006/relationships/slide" Target="slide443.xml"/><Relationship Id="rId3" Type="http://schemas.openxmlformats.org/officeDocument/2006/relationships/hyperlink" Target="&#1050;&#1056;/TREB3_KR_2016.pdf" TargetMode="External"/><Relationship Id="rId21" Type="http://schemas.openxmlformats.org/officeDocument/2006/relationships/slide" Target="slide484.xml"/><Relationship Id="rId7" Type="http://schemas.openxmlformats.org/officeDocument/2006/relationships/slide" Target="slide400.xml"/><Relationship Id="rId12" Type="http://schemas.openxmlformats.org/officeDocument/2006/relationships/slide" Target="slide387.xml"/><Relationship Id="rId17" Type="http://schemas.openxmlformats.org/officeDocument/2006/relationships/hyperlink" Target="tsrWt.pdf" TargetMode="External"/><Relationship Id="rId2" Type="http://schemas.openxmlformats.org/officeDocument/2006/relationships/slide" Target="slide388.xml"/><Relationship Id="rId16" Type="http://schemas.openxmlformats.org/officeDocument/2006/relationships/hyperlink" Target="&#1058;&#1077;&#1082;&#1089;&#1090;_&#1055;&#1086;&#1088;&#1090;.pdf" TargetMode="External"/><Relationship Id="rId20" Type="http://schemas.openxmlformats.org/officeDocument/2006/relationships/slide" Target="slide4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9.xml"/><Relationship Id="rId11" Type="http://schemas.openxmlformats.org/officeDocument/2006/relationships/slide" Target="slide447.xml"/><Relationship Id="rId5" Type="http://schemas.openxmlformats.org/officeDocument/2006/relationships/slide" Target="slide389.xml"/><Relationship Id="rId15" Type="http://schemas.openxmlformats.org/officeDocument/2006/relationships/hyperlink" Target="&#1058;&#1077;&#1082;&#1089;&#1090;_&#1041;&#1091;&#1092;.pdf" TargetMode="External"/><Relationship Id="rId10" Type="http://schemas.openxmlformats.org/officeDocument/2006/relationships/slide" Target="slide449.xml"/><Relationship Id="rId19" Type="http://schemas.openxmlformats.org/officeDocument/2006/relationships/slide" Target="slide445.xml"/><Relationship Id="rId4" Type="http://schemas.openxmlformats.org/officeDocument/2006/relationships/slide" Target="slide419.xml"/><Relationship Id="rId9" Type="http://schemas.openxmlformats.org/officeDocument/2006/relationships/slide" Target="slide394.xml"/><Relationship Id="rId14" Type="http://schemas.openxmlformats.org/officeDocument/2006/relationships/hyperlink" Target="file:///D:\2017_2018\Kaf\&#1057;&#1055;_2018\PPT\tsrWt.pdf" TargetMode="Externa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8.xml"/><Relationship Id="rId4" Type="http://schemas.openxmlformats.org/officeDocument/2006/relationships/slide" Target="slide449.xml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slide" Target="slide387.xml"/><Relationship Id="rId13" Type="http://schemas.openxmlformats.org/officeDocument/2006/relationships/hyperlink" Target="file:///H:\&#1057;&#1055;_2017\&#1050;&#1056;\TREB3_KR_2016.pdf" TargetMode="External"/><Relationship Id="rId3" Type="http://schemas.openxmlformats.org/officeDocument/2006/relationships/slide" Target="slide448.xml"/><Relationship Id="rId7" Type="http://schemas.openxmlformats.org/officeDocument/2006/relationships/slide" Target="slide394.xml"/><Relationship Id="rId12" Type="http://schemas.openxmlformats.org/officeDocument/2006/relationships/slide" Target="slide389.xml"/><Relationship Id="rId2" Type="http://schemas.openxmlformats.org/officeDocument/2006/relationships/slide" Target="slide449.xml"/><Relationship Id="rId16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1.xml"/><Relationship Id="rId11" Type="http://schemas.openxmlformats.org/officeDocument/2006/relationships/slide" Target="slide445.xml"/><Relationship Id="rId5" Type="http://schemas.openxmlformats.org/officeDocument/2006/relationships/slide" Target="slide419.xml"/><Relationship Id="rId15" Type="http://schemas.openxmlformats.org/officeDocument/2006/relationships/hyperlink" Target="file:///D:\2017_2018\Kaf\&#1057;&#1055;_2018\PPT\VAR3_KR_2016.pdf" TargetMode="External"/><Relationship Id="rId10" Type="http://schemas.openxmlformats.org/officeDocument/2006/relationships/slide" Target="slide444.xml"/><Relationship Id="rId4" Type="http://schemas.openxmlformats.org/officeDocument/2006/relationships/slide" Target="slide434.xml"/><Relationship Id="rId9" Type="http://schemas.openxmlformats.org/officeDocument/2006/relationships/slide" Target="slide443.xml"/><Relationship Id="rId14" Type="http://schemas.openxmlformats.org/officeDocument/2006/relationships/hyperlink" Target="file:///H:\&#1057;&#1055;_2017\&#1050;&#1056;\VAR3_KR_2016.pdf" TargetMode="External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386.xml"/><Relationship Id="rId7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3.xml"/><Relationship Id="rId5" Type="http://schemas.openxmlformats.org/officeDocument/2006/relationships/slide" Target="slide391.xml"/><Relationship Id="rId10" Type="http://schemas.openxmlformats.org/officeDocument/2006/relationships/slide" Target="slide397.xml"/><Relationship Id="rId4" Type="http://schemas.openxmlformats.org/officeDocument/2006/relationships/slide" Target="slide390.xml"/><Relationship Id="rId9" Type="http://schemas.openxmlformats.org/officeDocument/2006/relationships/slide" Target="slide39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image" Target="../media/image1.emf"/><Relationship Id="rId3" Type="http://schemas.openxmlformats.org/officeDocument/2006/relationships/slide" Target="slide225.xml"/><Relationship Id="rId7" Type="http://schemas.openxmlformats.org/officeDocument/2006/relationships/slide" Target="slide154.xml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7.xml"/><Relationship Id="rId11" Type="http://schemas.openxmlformats.org/officeDocument/2006/relationships/slide" Target="slide161.xml"/><Relationship Id="rId5" Type="http://schemas.openxmlformats.org/officeDocument/2006/relationships/slide" Target="slide156.xml"/><Relationship Id="rId10" Type="http://schemas.openxmlformats.org/officeDocument/2006/relationships/slide" Target="slide158.xml"/><Relationship Id="rId4" Type="http://schemas.openxmlformats.org/officeDocument/2006/relationships/slide" Target="slide155.xml"/><Relationship Id="rId9" Type="http://schemas.openxmlformats.org/officeDocument/2006/relationships/slide" Target="slide160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397.xml"/><Relationship Id="rId7" Type="http://schemas.openxmlformats.org/officeDocument/2006/relationships/oleObject" Target="../embeddings/oleObject49.bin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386.xml"/><Relationship Id="rId4" Type="http://schemas.openxmlformats.org/officeDocument/2006/relationships/slide" Target="slide395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slide" Target="slide401.xml"/><Relationship Id="rId13" Type="http://schemas.openxmlformats.org/officeDocument/2006/relationships/slide" Target="slide390.xml"/><Relationship Id="rId18" Type="http://schemas.openxmlformats.org/officeDocument/2006/relationships/slide" Target="slide405.xml"/><Relationship Id="rId3" Type="http://schemas.openxmlformats.org/officeDocument/2006/relationships/slide" Target="slide389.xml"/><Relationship Id="rId21" Type="http://schemas.openxmlformats.org/officeDocument/2006/relationships/slide" Target="slide408.xml"/><Relationship Id="rId7" Type="http://schemas.openxmlformats.org/officeDocument/2006/relationships/slide" Target="slide393.xml"/><Relationship Id="rId12" Type="http://schemas.openxmlformats.org/officeDocument/2006/relationships/slide" Target="slide403.xml"/><Relationship Id="rId17" Type="http://schemas.openxmlformats.org/officeDocument/2006/relationships/slide" Target="slide451.xml"/><Relationship Id="rId2" Type="http://schemas.openxmlformats.org/officeDocument/2006/relationships/notesSlide" Target="../notesSlides/notesSlide192.xml"/><Relationship Id="rId16" Type="http://schemas.openxmlformats.org/officeDocument/2006/relationships/slide" Target="slide394.xml"/><Relationship Id="rId20" Type="http://schemas.openxmlformats.org/officeDocument/2006/relationships/slide" Target="slide4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slide" Target="slide422.xml"/><Relationship Id="rId5" Type="http://schemas.openxmlformats.org/officeDocument/2006/relationships/slide" Target="slide386.xml"/><Relationship Id="rId15" Type="http://schemas.openxmlformats.org/officeDocument/2006/relationships/slide" Target="slide404.xml"/><Relationship Id="rId10" Type="http://schemas.openxmlformats.org/officeDocument/2006/relationships/slide" Target="slide423.xml"/><Relationship Id="rId19" Type="http://schemas.openxmlformats.org/officeDocument/2006/relationships/slide" Target="slide406.xml"/><Relationship Id="rId4" Type="http://schemas.openxmlformats.org/officeDocument/2006/relationships/hyperlink" Target="METOD_SP_2019.pdf" TargetMode="External"/><Relationship Id="rId9" Type="http://schemas.openxmlformats.org/officeDocument/2006/relationships/slide" Target="slide402.xml"/><Relationship Id="rId14" Type="http://schemas.openxmlformats.org/officeDocument/2006/relationships/slide" Target="slide39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2.xml"/><Relationship Id="rId11" Type="http://schemas.openxmlformats.org/officeDocument/2006/relationships/slide" Target="slide25.xml"/><Relationship Id="rId5" Type="http://schemas.openxmlformats.org/officeDocument/2006/relationships/slide" Target="slide351.xml"/><Relationship Id="rId10" Type="http://schemas.openxmlformats.org/officeDocument/2006/relationships/slide" Target="slide48.xml"/><Relationship Id="rId4" Type="http://schemas.openxmlformats.org/officeDocument/2006/relationships/slide" Target="slide350.xml"/><Relationship Id="rId9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hyperlink" Target="file:///H:\&#1057;&#1055;_2017\PPT\&#1050;&#1056;\&#1058;&#1077;&#1082;&#1089;&#1090;_TSR_2017.docx" TargetMode="External"/><Relationship Id="rId3" Type="http://schemas.openxmlformats.org/officeDocument/2006/relationships/hyperlink" Target="METOD_SP_2019.pdf" TargetMode="External"/><Relationship Id="rId7" Type="http://schemas.openxmlformats.org/officeDocument/2006/relationships/slide" Target="slide428.xml"/><Relationship Id="rId12" Type="http://schemas.openxmlformats.org/officeDocument/2006/relationships/slide" Target="slide420.xml"/><Relationship Id="rId2" Type="http://schemas.openxmlformats.org/officeDocument/2006/relationships/slide" Target="slide4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8.xml"/><Relationship Id="rId11" Type="http://schemas.openxmlformats.org/officeDocument/2006/relationships/slide" Target="slide422.xml"/><Relationship Id="rId5" Type="http://schemas.openxmlformats.org/officeDocument/2006/relationships/slide" Target="slide410.xml"/><Relationship Id="rId15" Type="http://schemas.openxmlformats.org/officeDocument/2006/relationships/hyperlink" Target="&#1051;&#1080;&#1089;&#1090;&#1080;&#1085;&#1075;_2015_&#1086;&#1073;&#1086;&#1073;&#1097;&#1077;&#1085;&#1085;&#1099;&#1081;_&#1086;&#1073;&#1088;&#1072;&#1079;&#1077;&#1094;.pdf" TargetMode="External"/><Relationship Id="rId10" Type="http://schemas.openxmlformats.org/officeDocument/2006/relationships/slide" Target="slide416.xml"/><Relationship Id="rId4" Type="http://schemas.openxmlformats.org/officeDocument/2006/relationships/slide" Target="slide386.xml"/><Relationship Id="rId9" Type="http://schemas.openxmlformats.org/officeDocument/2006/relationships/slide" Target="slide429.xml"/><Relationship Id="rId14" Type="http://schemas.openxmlformats.org/officeDocument/2006/relationships/hyperlink" Target="&#1058;&#1077;&#1082;&#1089;&#1090;_TSR_2017.pdf" TargetMode="Externa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slide" Target="slide161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5_&#1086;&#1073;&#1086;&#1073;&#1097;&#1077;&#1085;&#1085;&#1099;&#1081;_&#1086;&#1073;&#1088;&#1072;&#1079;&#1077;&#1094;.pdf" TargetMode="External"/><Relationship Id="rId5" Type="http://schemas.openxmlformats.org/officeDocument/2006/relationships/hyperlink" Target="&#1058;&#1077;&#1082;&#1089;&#1090;_TSR_2017.pdf" TargetMode="External"/><Relationship Id="rId4" Type="http://schemas.openxmlformats.org/officeDocument/2006/relationships/hyperlink" Target="&#1058;&#1077;&#1082;&#1089;&#1090;_TSR_2017.docx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file:///H:\&#1057;&#1055;_2017\PPT\&#1050;&#1056;\&#1058;&#1077;&#1082;&#1089;&#1090;_TSR_2017.pdf" TargetMode="External"/><Relationship Id="rId2" Type="http://schemas.openxmlformats.org/officeDocument/2006/relationships/hyperlink" Target="file:///H:\&#1057;&#1055;_2017\PPT\&#1050;&#1056;\&#1058;&#1077;&#1082;&#1089;&#1090;_TSR_2017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17.xml"/><Relationship Id="rId5" Type="http://schemas.openxmlformats.org/officeDocument/2006/relationships/slide" Target="slide416.xml"/><Relationship Id="rId4" Type="http://schemas.openxmlformats.org/officeDocument/2006/relationships/hyperlink" Target="file:///H:\&#1057;&#1055;_2017\PPT\&#1050;&#1056;\&#1051;&#1080;&#1089;&#1090;&#1080;&#1085;&#1075;_2015_&#1086;&#1073;&#1086;&#1073;&#1097;&#1077;&#1085;&#1085;&#1099;&#1081;_&#1086;&#1073;&#1088;&#1072;&#1079;&#1077;&#1094;.pdf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slide" Target="slide427.xml"/><Relationship Id="rId13" Type="http://schemas.openxmlformats.org/officeDocument/2006/relationships/slide" Target="slide449.xml"/><Relationship Id="rId3" Type="http://schemas.openxmlformats.org/officeDocument/2006/relationships/hyperlink" Target="&#1058;&#1047;_2017_&#1086;&#1073;&#1088;&#1072;&#1079;&#1077;&#1094;.pdf" TargetMode="External"/><Relationship Id="rId7" Type="http://schemas.openxmlformats.org/officeDocument/2006/relationships/slide" Target="slide404.xml"/><Relationship Id="rId12" Type="http://schemas.openxmlformats.org/officeDocument/2006/relationships/slide" Target="slide432.xml"/><Relationship Id="rId17" Type="http://schemas.openxmlformats.org/officeDocument/2006/relationships/slide" Target="slide420.xml"/><Relationship Id="rId2" Type="http://schemas.openxmlformats.org/officeDocument/2006/relationships/slide" Target="slide49.xml"/><Relationship Id="rId16" Type="http://schemas.openxmlformats.org/officeDocument/2006/relationships/slide" Target="slide4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4.xml"/><Relationship Id="rId11" Type="http://schemas.openxmlformats.org/officeDocument/2006/relationships/slide" Target="slide430.xml"/><Relationship Id="rId5" Type="http://schemas.openxmlformats.org/officeDocument/2006/relationships/slide" Target="slide422.xml"/><Relationship Id="rId15" Type="http://schemas.openxmlformats.org/officeDocument/2006/relationships/slide" Target="slide434.xml"/><Relationship Id="rId10" Type="http://schemas.openxmlformats.org/officeDocument/2006/relationships/slide" Target="slide429.xml"/><Relationship Id="rId4" Type="http://schemas.openxmlformats.org/officeDocument/2006/relationships/slide" Target="slide386.xml"/><Relationship Id="rId9" Type="http://schemas.openxmlformats.org/officeDocument/2006/relationships/slide" Target="slide428.xml"/><Relationship Id="rId14" Type="http://schemas.openxmlformats.org/officeDocument/2006/relationships/slide" Target="slide4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slide" Target="slide40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slide" Target="slide425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0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slide" Target="slide427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75.xml"/><Relationship Id="rId18" Type="http://schemas.openxmlformats.org/officeDocument/2006/relationships/slide" Target="slide181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223.xml"/><Relationship Id="rId17" Type="http://schemas.openxmlformats.org/officeDocument/2006/relationships/slide" Target="slide178.xml"/><Relationship Id="rId2" Type="http://schemas.openxmlformats.org/officeDocument/2006/relationships/slide" Target="slide28.xml"/><Relationship Id="rId16" Type="http://schemas.openxmlformats.org/officeDocument/2006/relationships/slide" Target="slide1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7.xml"/><Relationship Id="rId11" Type="http://schemas.openxmlformats.org/officeDocument/2006/relationships/slide" Target="slide196.xml"/><Relationship Id="rId5" Type="http://schemas.openxmlformats.org/officeDocument/2006/relationships/slide" Target="slide186.xml"/><Relationship Id="rId15" Type="http://schemas.openxmlformats.org/officeDocument/2006/relationships/slide" Target="slide177.xml"/><Relationship Id="rId10" Type="http://schemas.openxmlformats.org/officeDocument/2006/relationships/slide" Target="slide195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61.xml"/><Relationship Id="rId14" Type="http://schemas.openxmlformats.org/officeDocument/2006/relationships/slide" Target="slide14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8" Type="http://schemas.openxmlformats.org/officeDocument/2006/relationships/slide" Target="slide436.xml"/><Relationship Id="rId13" Type="http://schemas.openxmlformats.org/officeDocument/2006/relationships/slide" Target="slide439.xml"/><Relationship Id="rId3" Type="http://schemas.openxmlformats.org/officeDocument/2006/relationships/slide" Target="slide386.xml"/><Relationship Id="rId7" Type="http://schemas.openxmlformats.org/officeDocument/2006/relationships/slide" Target="slide394.xml"/><Relationship Id="rId12" Type="http://schemas.openxmlformats.org/officeDocument/2006/relationships/slide" Target="slide438.xm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9.xml"/><Relationship Id="rId11" Type="http://schemas.openxmlformats.org/officeDocument/2006/relationships/slide" Target="slide493.xml"/><Relationship Id="rId5" Type="http://schemas.openxmlformats.org/officeDocument/2006/relationships/slide" Target="slide488.xml"/><Relationship Id="rId15" Type="http://schemas.openxmlformats.org/officeDocument/2006/relationships/hyperlink" Target="VAR3_KR_2019.pdf" TargetMode="External"/><Relationship Id="rId10" Type="http://schemas.openxmlformats.org/officeDocument/2006/relationships/slide" Target="slide437.xml"/><Relationship Id="rId4" Type="http://schemas.openxmlformats.org/officeDocument/2006/relationships/slide" Target="slide435.xml"/><Relationship Id="rId9" Type="http://schemas.openxmlformats.org/officeDocument/2006/relationships/slide" Target="slide490.xml"/><Relationship Id="rId14" Type="http://schemas.openxmlformats.org/officeDocument/2006/relationships/slide" Target="slide49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" Target="slide488.xml"/><Relationship Id="rId2" Type="http://schemas.openxmlformats.org/officeDocument/2006/relationships/slide" Target="slide4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94.xml"/><Relationship Id="rId4" Type="http://schemas.openxmlformats.org/officeDocument/2006/relationships/slide" Target="slide489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436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slide" Target="slide493.xml"/><Relationship Id="rId2" Type="http://schemas.openxmlformats.org/officeDocument/2006/relationships/slide" Target="slide437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" Target="slide439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93.xml"/><Relationship Id="rId4" Type="http://schemas.openxmlformats.org/officeDocument/2006/relationships/slide" Target="slide494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slide" Target="slide439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93.xml"/><Relationship Id="rId4" Type="http://schemas.openxmlformats.org/officeDocument/2006/relationships/slide" Target="slide49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slide" Target="slide395.xml"/><Relationship Id="rId2" Type="http://schemas.openxmlformats.org/officeDocument/2006/relationships/slide" Target="slide397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2.xml"/><Relationship Id="rId4" Type="http://schemas.openxmlformats.org/officeDocument/2006/relationships/slide" Target="slide451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slide" Target="slide428.xml"/><Relationship Id="rId13" Type="http://schemas.openxmlformats.org/officeDocument/2006/relationships/slide" Target="slide439.xml"/><Relationship Id="rId3" Type="http://schemas.openxmlformats.org/officeDocument/2006/relationships/hyperlink" Target="file:///H:\&#1057;&#1055;_2017\&#1050;&#1056;\&#1044;&#1054;&#1050;_&#1054;&#1073;&#1088;&#1072;&#1079;&#1094;&#1099;\&#1051;&#1080;&#1089;&#1090;&#1080;&#1085;&#1075;_2014_&#1086;&#1073;&#1086;&#1073;&#1097;&#1077;&#1085;&#1085;&#1099;&#1081;_&#1086;&#1073;&#1088;&#1072;&#1079;&#1077;&#1094;.doc" TargetMode="External"/><Relationship Id="rId7" Type="http://schemas.openxmlformats.org/officeDocument/2006/relationships/slide" Target="slide429.xml"/><Relationship Id="rId12" Type="http://schemas.openxmlformats.org/officeDocument/2006/relationships/slide" Target="slide436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2.xml"/><Relationship Id="rId11" Type="http://schemas.openxmlformats.org/officeDocument/2006/relationships/slide" Target="slide435.xml"/><Relationship Id="rId5" Type="http://schemas.openxmlformats.org/officeDocument/2006/relationships/slide" Target="slide445.xml"/><Relationship Id="rId10" Type="http://schemas.openxmlformats.org/officeDocument/2006/relationships/slide" Target="slide430.xml"/><Relationship Id="rId4" Type="http://schemas.openxmlformats.org/officeDocument/2006/relationships/hyperlink" Target="file:///H:\&#1057;&#1055;_2017\PPT\tsrWt.pdf" TargetMode="External"/><Relationship Id="rId9" Type="http://schemas.openxmlformats.org/officeDocument/2006/relationships/slide" Target="slide427.xml"/><Relationship Id="rId14" Type="http://schemas.openxmlformats.org/officeDocument/2006/relationships/slide" Target="slide43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6.xml"/><Relationship Id="rId4" Type="http://schemas.openxmlformats.org/officeDocument/2006/relationships/slide" Target="slide38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slide" Target="slide448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&#1054;&#1055;_2019_&#1086;&#1073;&#1088;&#1072;&#1079;&#1077;&#1094;.pdf" TargetMode="External"/><Relationship Id="rId13" Type="http://schemas.openxmlformats.org/officeDocument/2006/relationships/hyperlink" Target="&#1055;&#1052;&#1048;_2019_&#1086;&#1073;&#1088;&#1072;&#1079;&#1077;&#1094;.pdf" TargetMode="External"/><Relationship Id="rId18" Type="http://schemas.openxmlformats.org/officeDocument/2006/relationships/slide" Target="slide484.xml"/><Relationship Id="rId3" Type="http://schemas.openxmlformats.org/officeDocument/2006/relationships/slide" Target="slide386.xml"/><Relationship Id="rId7" Type="http://schemas.openxmlformats.org/officeDocument/2006/relationships/hyperlink" Target="&#1058;&#1054;_2019_&#1086;&#1073;&#1088;&#1072;&#1079;&#1077;&#1094;.pdf" TargetMode="External"/><Relationship Id="rId12" Type="http://schemas.openxmlformats.org/officeDocument/2006/relationships/hyperlink" Target="&#1056;&#1057;&#1055;_2019_&#1086;&#1073;&#1088;&#1072;&#1079;&#1077;&#1094;.pdf" TargetMode="External"/><Relationship Id="rId17" Type="http://schemas.openxmlformats.org/officeDocument/2006/relationships/hyperlink" Target="&#1058;&#1077;&#1082;&#1089;&#1090;_&#1055;&#1086;&#1088;&#1090;.pdf" TargetMode="External"/><Relationship Id="rId2" Type="http://schemas.openxmlformats.org/officeDocument/2006/relationships/slide" Target="slide442.xml"/><Relationship Id="rId16" Type="http://schemas.openxmlformats.org/officeDocument/2006/relationships/hyperlink" Target="&#1058;&#1077;&#1082;&#1089;&#1090;_&#1041;&#1091;&#1092;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8;&#1047;_2019_&#1086;&#1073;&#1088;&#1072;&#1079;&#1077;&#1094;.pdf" TargetMode="External"/><Relationship Id="rId11" Type="http://schemas.openxmlformats.org/officeDocument/2006/relationships/hyperlink" Target="&#1056;&#1055;_2019_&#1086;&#1073;&#1088;&#1072;&#1079;&#1077;&#1094;.pdf" TargetMode="External"/><Relationship Id="rId5" Type="http://schemas.openxmlformats.org/officeDocument/2006/relationships/slide" Target="slide447.xml"/><Relationship Id="rId15" Type="http://schemas.openxmlformats.org/officeDocument/2006/relationships/hyperlink" Target="&#1051;&#1080;&#1089;&#1090;&#1080;&#1085;&#1075;%20&#1087;&#1088;&#1086;&#1089;&#1090;&#1086;&#1081;_2019.pdf" TargetMode="External"/><Relationship Id="rId10" Type="http://schemas.openxmlformats.org/officeDocument/2006/relationships/hyperlink" Target="file:///D:\2018_2019\Kaf\&#1057;&#1055;_2019\PPT\&#1048;&#1089;&#1093;&#1086;&#1076;&#1085;&#1099;&#1081;%20&#1090;&#1077;&#1082;&#1089;&#1090;%20&#1050;&#1056;_2019.pdf" TargetMode="External"/><Relationship Id="rId4" Type="http://schemas.openxmlformats.org/officeDocument/2006/relationships/slide" Target="slide49.xml"/><Relationship Id="rId9" Type="http://schemas.openxmlformats.org/officeDocument/2006/relationships/hyperlink" Target="&#1051;&#1080;&#1089;&#1090;&#1080;&#1085;&#1075;_2019_&#1086;&#1073;&#1086;&#1073;&#1097;&#1077;&#1085;&#1085;&#1099;&#1081;_&#1086;&#1073;&#1088;&#1072;&#1079;&#1077;&#1094;.pdf" TargetMode="External"/><Relationship Id="rId14" Type="http://schemas.openxmlformats.org/officeDocument/2006/relationships/hyperlink" Target="tsrWt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51.bin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4" Type="http://schemas.openxmlformats.org/officeDocument/2006/relationships/slide" Target="slide386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4" Type="http://schemas.openxmlformats.org/officeDocument/2006/relationships/slide" Target="slide386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2.xml"/><Relationship Id="rId7" Type="http://schemas.openxmlformats.org/officeDocument/2006/relationships/slide" Target="slide5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27.xml"/><Relationship Id="rId13" Type="http://schemas.openxmlformats.org/officeDocument/2006/relationships/slide" Target="slide179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17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148.xml"/><Relationship Id="rId5" Type="http://schemas.openxmlformats.org/officeDocument/2006/relationships/slide" Target="slide289.xml"/><Relationship Id="rId15" Type="http://schemas.openxmlformats.org/officeDocument/2006/relationships/slide" Target="slide172.xml"/><Relationship Id="rId10" Type="http://schemas.openxmlformats.org/officeDocument/2006/relationships/slide" Target="slide175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3.xml"/><Relationship Id="rId14" Type="http://schemas.openxmlformats.org/officeDocument/2006/relationships/slide" Target="slide178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500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6.xml"/><Relationship Id="rId14" Type="http://schemas.openxmlformats.org/officeDocument/2006/relationships/slide" Target="slide49.xml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500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slide" Target="slide482.xml"/><Relationship Id="rId2" Type="http://schemas.openxmlformats.org/officeDocument/2006/relationships/slide" Target="slide4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6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slide" Target="slide477.xml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slide" Target="slide478.xml"/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42;&#1086;&#1087;&#1088;&#1086;&#1089;&#1099;%20&#1087;&#1086;%20&#1051;&#1056;5_8%20&#1056;&#1077;&#1081;&#1090;&#1080;&#1085;&#1075;%202%20&#1057;&#1055;_2018.pdf" TargetMode="Externa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hyperlink" Target="&#1051;&#1056;/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slide" Target="slide479.xml"/><Relationship Id="rId3" Type="http://schemas.openxmlformats.org/officeDocument/2006/relationships/slide" Target="slide481.xml"/><Relationship Id="rId7" Type="http://schemas.openxmlformats.org/officeDocument/2006/relationships/hyperlink" Target="&#1051;&#1056;/&#1042;&#1086;&#1087;&#1088;&#1086;&#1089;&#1099;%20&#1087;&#1086;%20&#1051;&#1056;5_8%20&#1056;&#1077;&#1081;&#1090;&#1080;&#1085;&#1075;%202%20&#1057;&#1055;.pdf" TargetMode="External"/><Relationship Id="rId2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Relationship Id="rId5" Type="http://schemas.openxmlformats.org/officeDocument/2006/relationships/hyperlink" Target="&#1042;&#1086;&#1087;&#1088;&#1086;&#1089;&#1099;%20&#1087;&#1086;%20&#1051;&#1056;5_8%20&#1056;&#1077;&#1081;&#1090;&#1080;&#1085;&#1075;%202%20&#1057;&#1055;_2018.pdf" TargetMode="External"/><Relationship Id="rId4" Type="http://schemas.openxmlformats.org/officeDocument/2006/relationships/slide" Target="slide48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45.xml"/><Relationship Id="rId3" Type="http://schemas.openxmlformats.org/officeDocument/2006/relationships/slide" Target="slide385.xml"/><Relationship Id="rId7" Type="http://schemas.openxmlformats.org/officeDocument/2006/relationships/slide" Target="slide44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00.xml"/><Relationship Id="rId5" Type="http://schemas.openxmlformats.org/officeDocument/2006/relationships/slide" Target="slide386.xml"/><Relationship Id="rId10" Type="http://schemas.openxmlformats.org/officeDocument/2006/relationships/slide" Target="slide58.xml"/><Relationship Id="rId4" Type="http://schemas.openxmlformats.org/officeDocument/2006/relationships/slide" Target="slide52.xml"/><Relationship Id="rId9" Type="http://schemas.openxmlformats.org/officeDocument/2006/relationships/slide" Target="slide38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2018_2019\Kaf\&#1057;&#1055;_2019\PPT\&#1058;&#1047;_2019_&#1086;&#1073;&#1088;&#1072;&#1079;&#1077;&#1094;.pdf" TargetMode="Externa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487.xml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6.xml"/><Relationship Id="rId5" Type="http://schemas.openxmlformats.org/officeDocument/2006/relationships/slide" Target="slide485.xml"/><Relationship Id="rId4" Type="http://schemas.openxmlformats.org/officeDocument/2006/relationships/slide" Target="slide483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slide" Target="slide485.xml"/><Relationship Id="rId3" Type="http://schemas.openxmlformats.org/officeDocument/2006/relationships/slide" Target="slide483.xml"/><Relationship Id="rId7" Type="http://schemas.openxmlformats.org/officeDocument/2006/relationships/slide" Target="slide476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1.xml"/><Relationship Id="rId5" Type="http://schemas.openxmlformats.org/officeDocument/2006/relationships/slide" Target="slide479.xml"/><Relationship Id="rId10" Type="http://schemas.openxmlformats.org/officeDocument/2006/relationships/slide" Target="slide487.xml"/><Relationship Id="rId4" Type="http://schemas.openxmlformats.org/officeDocument/2006/relationships/slide" Target="slide478.xml"/><Relationship Id="rId9" Type="http://schemas.openxmlformats.org/officeDocument/2006/relationships/slide" Target="slide486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7" Type="http://schemas.openxmlformats.org/officeDocument/2006/relationships/slide" Target="slide482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7.xml"/><Relationship Id="rId5" Type="http://schemas.openxmlformats.org/officeDocument/2006/relationships/slide" Target="slide486.xml"/><Relationship Id="rId4" Type="http://schemas.openxmlformats.org/officeDocument/2006/relationships/slide" Target="slide485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slide" Target="slide406.xml"/><Relationship Id="rId13" Type="http://schemas.openxmlformats.org/officeDocument/2006/relationships/slide" Target="slide485.xml"/><Relationship Id="rId3" Type="http://schemas.openxmlformats.org/officeDocument/2006/relationships/slide" Target="slide441.xml"/><Relationship Id="rId7" Type="http://schemas.openxmlformats.org/officeDocument/2006/relationships/slide" Target="slide424.xml"/><Relationship Id="rId12" Type="http://schemas.openxmlformats.org/officeDocument/2006/relationships/slide" Target="slide484.xml"/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5" Type="http://schemas.openxmlformats.org/officeDocument/2006/relationships/slide" Target="slide423.xml"/><Relationship Id="rId15" Type="http://schemas.openxmlformats.org/officeDocument/2006/relationships/slide" Target="slide487.xml"/><Relationship Id="rId10" Type="http://schemas.openxmlformats.org/officeDocument/2006/relationships/slide" Target="slide159.xml"/><Relationship Id="rId4" Type="http://schemas.openxmlformats.org/officeDocument/2006/relationships/slide" Target="slide422.xml"/><Relationship Id="rId9" Type="http://schemas.openxmlformats.org/officeDocument/2006/relationships/slide" Target="slide161.xml"/><Relationship Id="rId14" Type="http://schemas.openxmlformats.org/officeDocument/2006/relationships/slide" Target="slide486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slide" Target="slide196.xml"/><Relationship Id="rId13" Type="http://schemas.openxmlformats.org/officeDocument/2006/relationships/slide" Target="slide485.xml"/><Relationship Id="rId3" Type="http://schemas.openxmlformats.org/officeDocument/2006/relationships/slide" Target="slide394.xml"/><Relationship Id="rId7" Type="http://schemas.openxmlformats.org/officeDocument/2006/relationships/hyperlink" Target="file:///D:\2017_2018\Kaf\&#1057;&#1055;_2018\PPT\METOD_SP_2018.pdf" TargetMode="External"/><Relationship Id="rId12" Type="http://schemas.openxmlformats.org/officeDocument/2006/relationships/slide" Target="slide484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8.xml"/><Relationship Id="rId11" Type="http://schemas.openxmlformats.org/officeDocument/2006/relationships/slide" Target="slide426.xml"/><Relationship Id="rId5" Type="http://schemas.openxmlformats.org/officeDocument/2006/relationships/slide" Target="slide429.xml"/><Relationship Id="rId15" Type="http://schemas.openxmlformats.org/officeDocument/2006/relationships/slide" Target="slide487.xml"/><Relationship Id="rId10" Type="http://schemas.openxmlformats.org/officeDocument/2006/relationships/hyperlink" Target="METOD_SP_2016.pdf" TargetMode="External"/><Relationship Id="rId4" Type="http://schemas.openxmlformats.org/officeDocument/2006/relationships/slide" Target="slide431.xml"/><Relationship Id="rId9" Type="http://schemas.openxmlformats.org/officeDocument/2006/relationships/slide" Target="slide195.xml"/><Relationship Id="rId14" Type="http://schemas.openxmlformats.org/officeDocument/2006/relationships/slide" Target="slide486.xm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slide" Target="slide487.xml"/><Relationship Id="rId3" Type="http://schemas.openxmlformats.org/officeDocument/2006/relationships/slide" Target="slide408.xml"/><Relationship Id="rId7" Type="http://schemas.openxmlformats.org/officeDocument/2006/relationships/slide" Target="slide418.xml"/><Relationship Id="rId12" Type="http://schemas.openxmlformats.org/officeDocument/2006/relationships/slide" Target="slide486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6.xml"/><Relationship Id="rId11" Type="http://schemas.openxmlformats.org/officeDocument/2006/relationships/slide" Target="slide485.xml"/><Relationship Id="rId5" Type="http://schemas.openxmlformats.org/officeDocument/2006/relationships/hyperlink" Target="METOD_SP_2016.pdf" TargetMode="External"/><Relationship Id="rId10" Type="http://schemas.openxmlformats.org/officeDocument/2006/relationships/slide" Target="slide484.xml"/><Relationship Id="rId4" Type="http://schemas.openxmlformats.org/officeDocument/2006/relationships/slide" Target="slide417.xml"/><Relationship Id="rId9" Type="http://schemas.openxmlformats.org/officeDocument/2006/relationships/slide" Target="slide394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490.xml"/><Relationship Id="rId7" Type="http://schemas.openxmlformats.org/officeDocument/2006/relationships/hyperlink" Target="file:///H:\&#1057;&#1055;_2017\PPT\tsrWt.pdf" TargetMode="External"/><Relationship Id="rId12" Type="http://schemas.openxmlformats.org/officeDocument/2006/relationships/slide" Target="slide487.xml"/><Relationship Id="rId2" Type="http://schemas.openxmlformats.org/officeDocument/2006/relationships/slide" Target="slide4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7_&#1086;&#1073;&#1086;&#1073;&#1097;&#1077;&#1085;&#1085;&#1099;&#1081;_&#1086;&#1073;&#1088;&#1072;&#1079;&#1077;&#1094;.pdf" TargetMode="External"/><Relationship Id="rId11" Type="http://schemas.openxmlformats.org/officeDocument/2006/relationships/slide" Target="slide486.xml"/><Relationship Id="rId5" Type="http://schemas.openxmlformats.org/officeDocument/2006/relationships/slide" Target="slide495.xml"/><Relationship Id="rId10" Type="http://schemas.openxmlformats.org/officeDocument/2006/relationships/slide" Target="slide485.xml"/><Relationship Id="rId4" Type="http://schemas.openxmlformats.org/officeDocument/2006/relationships/slide" Target="slide492.xml"/><Relationship Id="rId9" Type="http://schemas.openxmlformats.org/officeDocument/2006/relationships/slide" Target="slide484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slide" Target="slide487.xml"/><Relationship Id="rId3" Type="http://schemas.openxmlformats.org/officeDocument/2006/relationships/slide" Target="slide489.xml"/><Relationship Id="rId7" Type="http://schemas.openxmlformats.org/officeDocument/2006/relationships/slide" Target="slide486.xm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5.xml"/><Relationship Id="rId5" Type="http://schemas.openxmlformats.org/officeDocument/2006/relationships/slide" Target="slide484.xml"/><Relationship Id="rId4" Type="http://schemas.openxmlformats.org/officeDocument/2006/relationships/slide" Target="slide386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9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91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87.xml"/><Relationship Id="rId4" Type="http://schemas.openxmlformats.org/officeDocument/2006/relationships/slide" Target="slide48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394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7.xml"/><Relationship Id="rId5" Type="http://schemas.openxmlformats.org/officeDocument/2006/relationships/slide" Target="slide486.xml"/><Relationship Id="rId4" Type="http://schemas.openxmlformats.org/officeDocument/2006/relationships/slide" Target="slide485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394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7.xml"/><Relationship Id="rId5" Type="http://schemas.openxmlformats.org/officeDocument/2006/relationships/slide" Target="slide486.xml"/><Relationship Id="rId4" Type="http://schemas.openxmlformats.org/officeDocument/2006/relationships/slide" Target="slide485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slide" Target="slide69.xm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67.xml"/><Relationship Id="rId4" Type="http://schemas.openxmlformats.org/officeDocument/2006/relationships/slide" Target="slide6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08.xml"/><Relationship Id="rId13" Type="http://schemas.openxmlformats.org/officeDocument/2006/relationships/slide" Target="slide357.xml"/><Relationship Id="rId18" Type="http://schemas.openxmlformats.org/officeDocument/2006/relationships/hyperlink" Target="file:///D:\2018_2019\Kaf\&#1057;&#1055;_2019\PPT\METOD_SP_2019.pdf" TargetMode="External"/><Relationship Id="rId3" Type="http://schemas.openxmlformats.org/officeDocument/2006/relationships/slide" Target="slide2.xml"/><Relationship Id="rId7" Type="http://schemas.openxmlformats.org/officeDocument/2006/relationships/slide" Target="slide507.xml"/><Relationship Id="rId12" Type="http://schemas.openxmlformats.org/officeDocument/2006/relationships/slide" Target="slide351.xml"/><Relationship Id="rId17" Type="http://schemas.openxmlformats.org/officeDocument/2006/relationships/slide" Target="slide25.xml"/><Relationship Id="rId2" Type="http://schemas.openxmlformats.org/officeDocument/2006/relationships/notesSlide" Target="../notesSlides/notesSlide5.xml"/><Relationship Id="rId16" Type="http://schemas.openxmlformats.org/officeDocument/2006/relationships/slide" Target="slide5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8.xml"/><Relationship Id="rId11" Type="http://schemas.openxmlformats.org/officeDocument/2006/relationships/slide" Target="slide350.xml"/><Relationship Id="rId5" Type="http://schemas.openxmlformats.org/officeDocument/2006/relationships/slide" Target="slide57.xml"/><Relationship Id="rId15" Type="http://schemas.openxmlformats.org/officeDocument/2006/relationships/slide" Target="slide380.xml"/><Relationship Id="rId10" Type="http://schemas.openxmlformats.org/officeDocument/2006/relationships/slide" Target="slide23.xml"/><Relationship Id="rId4" Type="http://schemas.openxmlformats.org/officeDocument/2006/relationships/slide" Target="slide11.xml"/><Relationship Id="rId9" Type="http://schemas.openxmlformats.org/officeDocument/2006/relationships/slide" Target="slide10.xml"/><Relationship Id="rId14" Type="http://schemas.openxmlformats.org/officeDocument/2006/relationships/slide" Target="slide28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8" Type="http://schemas.openxmlformats.org/officeDocument/2006/relationships/hyperlink" Target="&#1051;&#1058;/&#1044;&#1078;&#1086;&#1088;&#1076;&#1077;&#1081;&#1085;%20&#1056;.%20&#1057;&#1087;&#1088;&#1072;&#1074;&#1086;&#1095;&#1085;&#1080;&#1082;%20&#1087;&#1088;&#1086;&#1075;&#1088;&#1072;&#1084;&#1084;&#1080;&#1089;&#1090;&#1072;%20&#1087;&#1077;&#1088;&#1089;&#1086;&#1085;&#1072;&#1083;&#1100;&#1085;&#1099;&#1093;%20&#1082;&#1086;&#1084;&#1087;&#1100;&#1102;&#1090;&#1077;&#1088;&#1086;&#1074;%20&#1090;&#1080;&#1087;&#1072;%20IBM%20PC,%20XT%20&#1080;%20AT%20(1992).djvu" TargetMode="External"/><Relationship Id="rId3" Type="http://schemas.openxmlformats.org/officeDocument/2006/relationships/hyperlink" Target="&#1051;&#1058;/&#1057;&#1082;&#1101;&#1085;&#1083;&#1086;&#1085;%20&#1051;.&#1055;&#1077;&#1088;&#1089;&#1086;&#1085;&#1072;&#1083;&#1100;&#1085;&#1099;&#1077;%20&#1069;&#1042;&#1052;%20IBM%20PC%20&#1080;%20XT.&#1055;&#1088;&#1086;&#1075;&#1088;&#1072;&#1084;&#1084;&#1080;&#1088;&#1086;&#1074;&#1072;&#1085;&#1080;&#1077;%20&#1085;&#1072;%20&#1103;&#1079;&#1099;&#1082;&#1077;%20&#1072;&#1089;&#1089;&#1077;&#1084;&#1073;&#1083;&#1077;&#1088;&#1072;.1989.djvu" TargetMode="External"/><Relationship Id="rId7" Type="http://schemas.openxmlformats.org/officeDocument/2006/relationships/hyperlink" Target="&#1051;&#1058;/&#1043;&#1086;&#1083;&#1091;&#1073;&#1100;%20&#1053;.&#1043;.%20-%20&#1048;&#1089;&#1082;&#1091;&#1089;&#1089;&#1090;&#1074;&#1086;%20&#1087;&#1088;&#1086;&#1075;&#1088;&#1072;&#1084;&#1084;&#1080;&#1088;&#1086;&#1074;&#1072;&#1085;&#1080;&#1103;%20&#1085;&#1072;%20&#1040;&#1089;&#1089;&#1077;&#1084;&#1073;&#1083;&#1077;&#1088;&#1077;.%20&#1051;&#1077;&#1082;&#1094;&#1080;&#1080;%20&#1080;%20&#1091;&#1087;&#1088;&#1072;&#1078;&#1085;&#1077;&#1085;&#1080;&#1103;%20-%202002.djvu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8;/Phinogenov_MS_DOS(SYS).pdf" TargetMode="External"/><Relationship Id="rId5" Type="http://schemas.openxmlformats.org/officeDocument/2006/relationships/hyperlink" Target="&#1051;&#1058;/%5b&#1055;.%20&#1048;.%20&#1056;&#1091;&#1076;&#1072;&#1082;&#1086;&#1074;,%20&#1050;.%20&#1043;.%20&#1060;&#1080;&#1085;&#1086;&#1075;&#1077;&#1085;&#1086;&#1074;%5d%5b2001%5d%20&#1071;&#1047;&#1067;&#1050;%20&#1040;&#1057;&#1057;&#1045;&#1052;&#1041;&#1051;&#1045;&#1056;&#1040;%20-%20&#1059;&#1056;&#1054;&#1050;&#1048;%20&#1055;&#1056;&#1054;&#1043;&#1056;&#1040;&#1052;&#1052;&#1048;&#1056;&#1054;&#1042;&#1040;&#1053;&#1048;&#1071;.djvu" TargetMode="External"/><Relationship Id="rId10" Type="http://schemas.openxmlformats.org/officeDocument/2006/relationships/hyperlink" Target="METOD_SP_2018.docx" TargetMode="External"/><Relationship Id="rId4" Type="http://schemas.openxmlformats.org/officeDocument/2006/relationships/hyperlink" Target="&#1051;&#1058;/&#1056;&#1091;&#1076;&#1072;&#1082;&#1086;&#1074;%20&#1055;.&#1048;.,%20&#1060;&#1080;&#1085;&#1086;&#1075;&#1077;&#1085;&#1086;&#1074;%20&#1050;.&#1043;.%20-%20&#1055;&#1088;&#1086;&#1075;&#1088;&#1072;&#1084;&#1084;&#1080;&#1088;&#1091;&#1077;&#1084;%20&#1085;&#1072;%20&#1103;&#1079;&#1099;&#1082;&#1077;%20&#1072;&#1089;&#1089;&#1077;&#1084;&#1073;&#1083;&#1077;&#1088;&#1072;%20IBM%20PC%20-%201997.djvu" TargetMode="External"/><Relationship Id="rId9" Type="http://schemas.openxmlformats.org/officeDocument/2006/relationships/hyperlink" Target="file:///D:\2017_2018\Kaf\&#1057;&#1055;_2018\PPT\WDView.exe" TargetMode="Externa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emf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slide" Target="slide339.xml"/><Relationship Id="rId2" Type="http://schemas.openxmlformats.org/officeDocument/2006/relationships/slide" Target="slide37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slide" Target="slide69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62.xml"/><Relationship Id="rId18" Type="http://schemas.openxmlformats.org/officeDocument/2006/relationships/slide" Target="slide257.xml"/><Relationship Id="rId3" Type="http://schemas.openxmlformats.org/officeDocument/2006/relationships/slide" Target="slide382.xml"/><Relationship Id="rId7" Type="http://schemas.openxmlformats.org/officeDocument/2006/relationships/slide" Target="slide209.xml"/><Relationship Id="rId12" Type="http://schemas.openxmlformats.org/officeDocument/2006/relationships/slide" Target="slide343.xml"/><Relationship Id="rId17" Type="http://schemas.openxmlformats.org/officeDocument/2006/relationships/slide" Target="slide92.xml"/><Relationship Id="rId2" Type="http://schemas.openxmlformats.org/officeDocument/2006/relationships/slide" Target="slide381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9.xml"/><Relationship Id="rId11" Type="http://schemas.openxmlformats.org/officeDocument/2006/relationships/slide" Target="slide278.xml"/><Relationship Id="rId5" Type="http://schemas.openxmlformats.org/officeDocument/2006/relationships/slide" Target="slide30.xml"/><Relationship Id="rId15" Type="http://schemas.openxmlformats.org/officeDocument/2006/relationships/slide" Target="slide22.xml"/><Relationship Id="rId10" Type="http://schemas.openxmlformats.org/officeDocument/2006/relationships/slide" Target="slide341.xml"/><Relationship Id="rId4" Type="http://schemas.openxmlformats.org/officeDocument/2006/relationships/slide" Target="slide98.xml"/><Relationship Id="rId9" Type="http://schemas.openxmlformats.org/officeDocument/2006/relationships/slide" Target="slide219.xml"/><Relationship Id="rId14" Type="http://schemas.openxmlformats.org/officeDocument/2006/relationships/slide" Target="slide463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5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slide" Target="slide508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05.xml"/><Relationship Id="rId4" Type="http://schemas.openxmlformats.org/officeDocument/2006/relationships/slide" Target="slide303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4.xml"/><Relationship Id="rId4" Type="http://schemas.openxmlformats.org/officeDocument/2006/relationships/slide" Target="slide367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slide" Target="slide35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4.xml"/><Relationship Id="rId4" Type="http://schemas.openxmlformats.org/officeDocument/2006/relationships/slide" Target="slide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13" Type="http://schemas.openxmlformats.org/officeDocument/2006/relationships/slide" Target="slide511.xml"/><Relationship Id="rId18" Type="http://schemas.openxmlformats.org/officeDocument/2006/relationships/slide" Target="slide275.xml"/><Relationship Id="rId3" Type="http://schemas.openxmlformats.org/officeDocument/2006/relationships/slide" Target="slide312.xml"/><Relationship Id="rId7" Type="http://schemas.openxmlformats.org/officeDocument/2006/relationships/slide" Target="slide325.xml"/><Relationship Id="rId12" Type="http://schemas.openxmlformats.org/officeDocument/2006/relationships/slide" Target="slide309.xml"/><Relationship Id="rId17" Type="http://schemas.openxmlformats.org/officeDocument/2006/relationships/slide" Target="slide313.xml"/><Relationship Id="rId2" Type="http://schemas.openxmlformats.org/officeDocument/2006/relationships/slide" Target="slide212.xml"/><Relationship Id="rId16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1.xml"/><Relationship Id="rId11" Type="http://schemas.openxmlformats.org/officeDocument/2006/relationships/slide" Target="slide341.xml"/><Relationship Id="rId5" Type="http://schemas.openxmlformats.org/officeDocument/2006/relationships/slide" Target="slide307.xml"/><Relationship Id="rId15" Type="http://schemas.openxmlformats.org/officeDocument/2006/relationships/slide" Target="slide319.xml"/><Relationship Id="rId10" Type="http://schemas.openxmlformats.org/officeDocument/2006/relationships/slide" Target="slide329.xml"/><Relationship Id="rId4" Type="http://schemas.openxmlformats.org/officeDocument/2006/relationships/slide" Target="slide326.xml"/><Relationship Id="rId9" Type="http://schemas.openxmlformats.org/officeDocument/2006/relationships/slide" Target="slide306.xml"/><Relationship Id="rId14" Type="http://schemas.openxmlformats.org/officeDocument/2006/relationships/slide" Target="slide315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13" Type="http://schemas.openxmlformats.org/officeDocument/2006/relationships/hyperlink" Target="file:///C:\SP_2017\DB\DOSBox.exe" TargetMode="External"/><Relationship Id="rId3" Type="http://schemas.openxmlformats.org/officeDocument/2006/relationships/slide" Target="slide144.xml"/><Relationship Id="rId7" Type="http://schemas.openxmlformats.org/officeDocument/2006/relationships/slide" Target="slide218.xml"/><Relationship Id="rId12" Type="http://schemas.openxmlformats.org/officeDocument/2006/relationships/slide" Target="slide372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8.xml"/><Relationship Id="rId11" Type="http://schemas.openxmlformats.org/officeDocument/2006/relationships/slide" Target="slide217.xml"/><Relationship Id="rId5" Type="http://schemas.openxmlformats.org/officeDocument/2006/relationships/slide" Target="slide294.xml"/><Relationship Id="rId10" Type="http://schemas.openxmlformats.org/officeDocument/2006/relationships/slide" Target="slide148.xml"/><Relationship Id="rId4" Type="http://schemas.openxmlformats.org/officeDocument/2006/relationships/slide" Target="slide309.xml"/><Relationship Id="rId9" Type="http://schemas.openxmlformats.org/officeDocument/2006/relationships/slide" Target="slide15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hyperlink" Target="mailto:sergebolremote@gmail.com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22.xml"/><Relationship Id="rId7" Type="http://schemas.openxmlformats.org/officeDocument/2006/relationships/slide" Target="slide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25.xml"/><Relationship Id="rId7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.xml"/><Relationship Id="rId5" Type="http://schemas.openxmlformats.org/officeDocument/2006/relationships/slide" Target="slide380.xml"/><Relationship Id="rId10" Type="http://schemas.openxmlformats.org/officeDocument/2006/relationships/slide" Target="slide5.xml"/><Relationship Id="rId4" Type="http://schemas.openxmlformats.org/officeDocument/2006/relationships/hyperlink" Target="http://www.sergebolshakov.ru/" TargetMode="External"/><Relationship Id="rId9" Type="http://schemas.openxmlformats.org/officeDocument/2006/relationships/slide" Target="slide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96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94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12" Type="http://schemas.openxmlformats.org/officeDocument/2006/relationships/slide" Target="slide93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slide" Target="slide99.xml"/><Relationship Id="rId5" Type="http://schemas.openxmlformats.org/officeDocument/2006/relationships/slide" Target="slide65.xml"/><Relationship Id="rId10" Type="http://schemas.openxmlformats.org/officeDocument/2006/relationships/slide" Target="slide89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9.xml"/><Relationship Id="rId4" Type="http://schemas.openxmlformats.org/officeDocument/2006/relationships/slide" Target="slide7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65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13" Type="http://schemas.openxmlformats.org/officeDocument/2006/relationships/slide" Target="slide511.xml"/><Relationship Id="rId18" Type="http://schemas.openxmlformats.org/officeDocument/2006/relationships/slide" Target="slide275.xml"/><Relationship Id="rId3" Type="http://schemas.openxmlformats.org/officeDocument/2006/relationships/slide" Target="slide312.xml"/><Relationship Id="rId7" Type="http://schemas.openxmlformats.org/officeDocument/2006/relationships/slide" Target="slide325.xml"/><Relationship Id="rId12" Type="http://schemas.openxmlformats.org/officeDocument/2006/relationships/slide" Target="slide309.xml"/><Relationship Id="rId17" Type="http://schemas.openxmlformats.org/officeDocument/2006/relationships/slide" Target="slide313.xml"/><Relationship Id="rId2" Type="http://schemas.openxmlformats.org/officeDocument/2006/relationships/slide" Target="slide212.xml"/><Relationship Id="rId16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1.xml"/><Relationship Id="rId11" Type="http://schemas.openxmlformats.org/officeDocument/2006/relationships/slide" Target="slide341.xml"/><Relationship Id="rId5" Type="http://schemas.openxmlformats.org/officeDocument/2006/relationships/slide" Target="slide307.xml"/><Relationship Id="rId15" Type="http://schemas.openxmlformats.org/officeDocument/2006/relationships/slide" Target="slide463.xml"/><Relationship Id="rId10" Type="http://schemas.openxmlformats.org/officeDocument/2006/relationships/slide" Target="slide329.xml"/><Relationship Id="rId4" Type="http://schemas.openxmlformats.org/officeDocument/2006/relationships/slide" Target="slide326.xml"/><Relationship Id="rId9" Type="http://schemas.openxmlformats.org/officeDocument/2006/relationships/slide" Target="slide306.xml"/><Relationship Id="rId14" Type="http://schemas.openxmlformats.org/officeDocument/2006/relationships/slide" Target="slide3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5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slide" Target="slide68.xml"/><Relationship Id="rId4" Type="http://schemas.openxmlformats.org/officeDocument/2006/relationships/slide" Target="slide6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7.xml"/><Relationship Id="rId7" Type="http://schemas.openxmlformats.org/officeDocument/2006/relationships/hyperlink" Target="http://www.sergebolshakov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7" Type="http://schemas.openxmlformats.org/officeDocument/2006/relationships/slide" Target="slide10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slide" Target="slide96.xml"/><Relationship Id="rId4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611560" y="548681"/>
            <a:ext cx="8353425" cy="2088232"/>
          </a:xfrm>
        </p:spPr>
        <p:txBody>
          <a:bodyPr/>
          <a:lstStyle/>
          <a:p>
            <a:pPr eaLnBrk="1" hangingPunct="1"/>
            <a:r>
              <a:rPr lang="ru-RU" altLang="ru-RU" sz="5400" dirty="0"/>
              <a:t>СИСТЕМНОЕ ПРОГРАММИРОВАНИЕ (СП)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idx="1"/>
          </p:nvPr>
        </p:nvSpPr>
        <p:spPr>
          <a:xfrm>
            <a:off x="250825" y="2636912"/>
            <a:ext cx="8713788" cy="3456384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ИУ5 , 2-й курс, 4-й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СУЦ</a:t>
            </a:r>
            <a:r>
              <a:rPr lang="en-US" altLang="ru-RU" sz="4000" dirty="0"/>
              <a:t>/</a:t>
            </a:r>
            <a:r>
              <a:rPr lang="ru-RU" altLang="ru-RU" sz="4000" dirty="0"/>
              <a:t>ГУИМЦ </a:t>
            </a:r>
            <a:r>
              <a:rPr lang="en-US" altLang="ru-RU" sz="4000" dirty="0"/>
              <a:t>3</a:t>
            </a:r>
            <a:r>
              <a:rPr lang="ru-RU" altLang="ru-RU" sz="4000" dirty="0"/>
              <a:t>-й курс, 6-й 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2023/</a:t>
            </a:r>
            <a:r>
              <a:rPr lang="en-US" altLang="ru-RU" sz="4000" dirty="0"/>
              <a:t>20</a:t>
            </a:r>
            <a:r>
              <a:rPr lang="ru-RU" altLang="ru-RU" sz="4000" dirty="0"/>
              <a:t>24</a:t>
            </a:r>
            <a:r>
              <a:rPr lang="en-US" altLang="ru-RU" sz="4000" dirty="0"/>
              <a:t> </a:t>
            </a:r>
            <a:r>
              <a:rPr lang="ru-RU" altLang="ru-RU" sz="4000" dirty="0"/>
              <a:t>гг.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Специальность АСОИУ, Кафедра СОИУ</a:t>
            </a:r>
            <a:endParaRPr lang="en-US" altLang="ru-RU" sz="4000" dirty="0"/>
          </a:p>
          <a:p>
            <a:pPr marL="0" indent="0" algn="ctr" eaLnBrk="1" hangingPunct="1">
              <a:buNone/>
            </a:pPr>
            <a:r>
              <a:rPr lang="ru-RU" altLang="ru-RU" dirty="0">
                <a:hlinkClick r:id="rId3" action="ppaction://hlinksldjump"/>
              </a:rPr>
              <a:t>Состав курса</a:t>
            </a:r>
            <a:r>
              <a:rPr lang="en-US" altLang="ru-RU" dirty="0"/>
              <a:t> </a:t>
            </a:r>
            <a:r>
              <a:rPr lang="ru-RU" altLang="ru-RU" dirty="0"/>
              <a:t>СП</a:t>
            </a:r>
            <a:r>
              <a:rPr lang="en-US" altLang="ru-RU" dirty="0"/>
              <a:t> (</a:t>
            </a:r>
            <a:r>
              <a:rPr lang="ru-RU" dirty="0">
                <a:hlinkClick r:id="rId4" action="ppaction://hlinksldjump"/>
              </a:rPr>
              <a:t>Введение</a:t>
            </a:r>
            <a:r>
              <a:rPr lang="ru-RU" dirty="0"/>
              <a:t>, </a:t>
            </a:r>
            <a:r>
              <a:rPr lang="ru-RU" dirty="0">
                <a:hlinkClick r:id="rId5" action="ppaction://hlinksldjump"/>
              </a:rPr>
              <a:t>Меню общее</a:t>
            </a:r>
            <a:r>
              <a:rPr lang="en-US" altLang="ru-RU" dirty="0"/>
              <a:t>)</a:t>
            </a:r>
            <a:endParaRPr lang="ru-RU" altLang="ru-RU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153790" y="115888"/>
            <a:ext cx="673057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Лектор: Большаков Сергей Алексеевич</a:t>
            </a:r>
            <a:r>
              <a:rPr lang="ru-RU" altLang="ru-RU" sz="1800" dirty="0"/>
              <a:t>, к.т.н., доц. ИУ5,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905 ауд. ГЗ (9-й этаж).</a:t>
            </a:r>
            <a:r>
              <a:rPr lang="en-US" altLang="ru-RU" sz="1800" dirty="0"/>
              <a:t> (</a:t>
            </a:r>
            <a:r>
              <a:rPr lang="ru-RU" altLang="ru-RU" sz="1800" dirty="0"/>
              <a:t>Ведут ЛР: Большаков С.А. и Аксенова М.В.</a:t>
            </a:r>
            <a:r>
              <a:rPr lang="en-US" altLang="ru-RU" sz="1800" dirty="0"/>
              <a:t>)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5" y="0"/>
            <a:ext cx="6984777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“Зачем изучать Ассемблер</a:t>
            </a:r>
            <a:r>
              <a:rPr lang="en-US" sz="3600" dirty="0"/>
              <a:t> (</a:t>
            </a:r>
            <a:r>
              <a:rPr lang="ru-RU" sz="3600" dirty="0"/>
              <a:t>СП</a:t>
            </a:r>
            <a:r>
              <a:rPr lang="en-US" sz="3600" dirty="0"/>
              <a:t>)</a:t>
            </a:r>
            <a:r>
              <a:rPr lang="ru-RU" sz="3600" dirty="0"/>
              <a:t>”?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20688"/>
            <a:ext cx="8568754" cy="5689625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/>
              <a:t>Вопрос </a:t>
            </a:r>
            <a:r>
              <a:rPr lang="ru-RU" dirty="0"/>
              <a:t>: “Зачем изучать Ассемблер (</a:t>
            </a:r>
            <a:r>
              <a:rPr lang="ru-RU" b="1" dirty="0">
                <a:solidFill>
                  <a:srgbClr val="FF0000"/>
                </a:solidFill>
                <a:hlinkClick r:id="rId3" action="ppaction://hlinksldjump"/>
              </a:rPr>
              <a:t>СП </a:t>
            </a:r>
            <a:r>
              <a:rPr lang="ru-RU" b="1" dirty="0">
                <a:solidFill>
                  <a:srgbClr val="FF0000"/>
                </a:solidFill>
              </a:rPr>
              <a:t>!!!</a:t>
            </a:r>
            <a:r>
              <a:rPr lang="ru-RU" dirty="0"/>
              <a:t>)”?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Глубокое </a:t>
            </a:r>
            <a:r>
              <a:rPr lang="ru-RU" b="1" u="sng" dirty="0"/>
              <a:t>понимание</a:t>
            </a:r>
            <a:r>
              <a:rPr lang="ru-RU" b="1" dirty="0"/>
              <a:t> работы компьютеров, программ и операционной системы.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Максимальная </a:t>
            </a:r>
            <a:r>
              <a:rPr lang="ru-RU" b="1" u="sng" dirty="0"/>
              <a:t>гибкость</a:t>
            </a:r>
            <a:r>
              <a:rPr lang="ru-RU" b="1" dirty="0"/>
              <a:t> при работе с аппаратными ресурсами.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u="sng" dirty="0"/>
              <a:t>Оптимизация</a:t>
            </a:r>
            <a:r>
              <a:rPr lang="ru-RU" b="1" dirty="0"/>
              <a:t> программ по скорости выполнения и по использованию оперативной памяти (ОП).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Оптимизация программ по </a:t>
            </a:r>
            <a:r>
              <a:rPr lang="ru-RU" b="1" u="sng" dirty="0"/>
              <a:t>размеру</a:t>
            </a:r>
            <a:r>
              <a:rPr lang="ru-RU" b="1" dirty="0"/>
              <a:t> кода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Дизассемблирование и </a:t>
            </a:r>
            <a:r>
              <a:rPr lang="ru-RU" b="1" u="sng" dirty="0"/>
              <a:t>отладка</a:t>
            </a:r>
            <a:r>
              <a:rPr lang="ru-RU" b="1" dirty="0"/>
              <a:t> программ.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/>
              <a:t>Антихакерская</a:t>
            </a:r>
            <a:r>
              <a:rPr lang="ru-RU" b="1" dirty="0"/>
              <a:t>("хакерская") работа.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/>
              <a:t>Спецзаказы</a:t>
            </a:r>
            <a:r>
              <a:rPr lang="ru-RU" b="1" dirty="0"/>
              <a:t> и системы– МП </a:t>
            </a:r>
            <a:r>
              <a:rPr lang="en-US" b="1" dirty="0"/>
              <a:t>M</a:t>
            </a:r>
            <a:r>
              <a:rPr lang="ru-RU" b="1" dirty="0" err="1"/>
              <a:t>икропроцессоры</a:t>
            </a:r>
            <a:r>
              <a:rPr lang="ru-RU" b="1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Другие </a:t>
            </a:r>
            <a:r>
              <a:rPr lang="ru-RU" b="1" u="sng" dirty="0"/>
              <a:t>предметы</a:t>
            </a:r>
            <a:r>
              <a:rPr lang="ru-RU" b="1" dirty="0"/>
              <a:t> специальности.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Для </a:t>
            </a:r>
            <a:r>
              <a:rPr lang="ru-RU" b="1" u="sng" dirty="0"/>
              <a:t>профессионала</a:t>
            </a:r>
            <a:r>
              <a:rPr lang="ru-RU" b="1" dirty="0"/>
              <a:t> в программировании нужно.</a:t>
            </a: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>
                <a:solidFill>
                  <a:srgbClr val="00B0F0"/>
                </a:solidFill>
              </a:rPr>
              <a:t>СМ. ЗАМЕТКУ</a:t>
            </a:r>
            <a:r>
              <a:rPr lang="ru-RU" dirty="0"/>
              <a:t>: “Зачем изучать Ассемблер и СП”?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504825" y="73025"/>
            <a:ext cx="7156450" cy="706438"/>
          </a:xfrm>
        </p:spPr>
        <p:txBody>
          <a:bodyPr/>
          <a:lstStyle/>
          <a:p>
            <a:r>
              <a:rPr lang="ru-RU" altLang="ru-RU"/>
              <a:t>РУСИФИКАЦИЯ ввода/вывода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632D9F6D-BCEF-4576-B5C0-5EDF6D8518DF}" type="slidenum">
              <a:rPr smtClean="0"/>
              <a:pPr>
                <a:defRPr/>
              </a:pPr>
              <a:t>100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8368" y="764704"/>
            <a:ext cx="8928992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en-US" sz="2000" b="1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  переключение режима и раскладки может быть задано в </a:t>
            </a:r>
            <a:r>
              <a:rPr lang="ru-RU" sz="2000" u="sng" dirty="0">
                <a:latin typeface="+mn-lt"/>
                <a:cs typeface="+mn-cs"/>
              </a:rPr>
              <a:t>конфигурационном</a:t>
            </a:r>
            <a:r>
              <a:rPr lang="ru-RU" sz="2000" dirty="0">
                <a:latin typeface="+mn-lt"/>
                <a:cs typeface="+mn-cs"/>
              </a:rPr>
              <a:t> файле (</a:t>
            </a:r>
            <a:r>
              <a:rPr lang="en-US" sz="2000" b="1" dirty="0">
                <a:latin typeface="+mn-lt"/>
                <a:cs typeface="+mn-cs"/>
              </a:rPr>
              <a:t>dosbox-0.74.conf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или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dosbox.conf</a:t>
            </a:r>
            <a:r>
              <a:rPr lang="ru-RU" sz="2000" dirty="0">
                <a:latin typeface="+mn-lt"/>
                <a:cs typeface="+mn-cs"/>
              </a:rPr>
              <a:t>), в конце файла. Или введено </a:t>
            </a:r>
            <a:r>
              <a:rPr lang="ru-RU" sz="2000" u="sng" dirty="0">
                <a:latin typeface="+mn-lt"/>
                <a:cs typeface="+mn-cs"/>
              </a:rPr>
              <a:t>вручную</a:t>
            </a:r>
            <a:r>
              <a:rPr lang="ru-RU" sz="2000" dirty="0">
                <a:latin typeface="+mn-lt"/>
                <a:cs typeface="+mn-cs"/>
              </a:rPr>
              <a:t> в  его КС.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 err="1">
                <a:latin typeface="+mn-lt"/>
                <a:cs typeface="+mn-cs"/>
              </a:rPr>
              <a:t>keyb</a:t>
            </a: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ru</a:t>
            </a:r>
            <a:r>
              <a:rPr lang="en-US" sz="2000" b="1" dirty="0">
                <a:latin typeface="+mn-lt"/>
                <a:cs typeface="+mn-cs"/>
              </a:rPr>
              <a:t> 866</a:t>
            </a:r>
            <a:endParaRPr lang="ru-RU" sz="20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Переключение раскладки </a:t>
            </a:r>
            <a:r>
              <a:rPr lang="en-US" sz="2000" b="1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задается комбинацией</a:t>
            </a:r>
            <a:r>
              <a:rPr lang="en-US" sz="2000" dirty="0">
                <a:latin typeface="+mn-lt"/>
                <a:cs typeface="+mn-cs"/>
              </a:rPr>
              <a:t>: </a:t>
            </a:r>
            <a:r>
              <a:rPr lang="en-US" sz="2000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- </a:t>
            </a: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Alt+Right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SHIFT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Lat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- </a:t>
            </a:r>
            <a:r>
              <a:rPr lang="en-US" sz="2000" b="1" dirty="0" err="1">
                <a:solidFill>
                  <a:srgbClr val="FF0000"/>
                </a:solidFill>
              </a:rPr>
              <a:t>Alt+Lrft</a:t>
            </a:r>
            <a:r>
              <a:rPr lang="en-US" sz="2000" b="1" dirty="0">
                <a:solidFill>
                  <a:srgbClr val="FF0000"/>
                </a:solidFill>
              </a:rPr>
              <a:t> SHIFT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68643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CMD.EXE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en-US" sz="2000" u="sng" dirty="0">
                <a:latin typeface="+mn-lt"/>
                <a:cs typeface="+mn-cs"/>
              </a:rPr>
              <a:t>Win XP </a:t>
            </a:r>
            <a:r>
              <a:rPr lang="ru-RU" sz="2000" dirty="0">
                <a:latin typeface="+mn-lt"/>
                <a:cs typeface="+mn-cs"/>
              </a:rPr>
              <a:t>или ниже можно прямо запустить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в режиме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КС  русификатор -  </a:t>
            </a:r>
            <a:r>
              <a:rPr lang="en-US" sz="2000" dirty="0">
                <a:latin typeface="+mn-lt"/>
                <a:cs typeface="+mn-cs"/>
              </a:rPr>
              <a:t>RKM.COM) </a:t>
            </a:r>
            <a:r>
              <a:rPr lang="ru-RU" sz="2000" dirty="0">
                <a:latin typeface="+mn-lt"/>
                <a:cs typeface="+mn-cs"/>
              </a:rPr>
              <a:t>он есть на сайте и в архиве ЛР.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/>
              <a:t> </a:t>
            </a:r>
            <a:r>
              <a:rPr lang="en-US" sz="2000" b="1" dirty="0"/>
              <a:t>RKM.COM</a:t>
            </a:r>
            <a:r>
              <a:rPr lang="ru-RU" sz="2000" b="1" dirty="0"/>
              <a:t> </a:t>
            </a:r>
            <a:r>
              <a:rPr lang="ru-RU" sz="2000" dirty="0"/>
              <a:t>(переключение раскладки по умолчанию выполняется </a:t>
            </a:r>
            <a:r>
              <a:rPr lang="ru-RU" sz="2000" b="1" dirty="0">
                <a:solidFill>
                  <a:srgbClr val="FF0000"/>
                </a:solidFill>
              </a:rPr>
              <a:t>правой</a:t>
            </a:r>
            <a:r>
              <a:rPr lang="ru-RU" sz="2000" dirty="0"/>
              <a:t> клавишей </a:t>
            </a:r>
            <a:r>
              <a:rPr lang="en-US" sz="2000" b="1" dirty="0" err="1">
                <a:solidFill>
                  <a:srgbClr val="FF0000"/>
                </a:solidFill>
              </a:rPr>
              <a:t>SHift</a:t>
            </a:r>
            <a:r>
              <a:rPr lang="ru-RU" sz="2000" dirty="0"/>
              <a:t>). Получим сообщение: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pic>
        <p:nvPicPr>
          <p:cNvPr id="5735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4095750"/>
            <a:ext cx="63817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5" name="Прямоугольник 6"/>
          <p:cNvSpPr>
            <a:spLocks noChangeArrowheads="1"/>
          </p:cNvSpPr>
          <p:nvPr/>
        </p:nvSpPr>
        <p:spPr bwMode="auto">
          <a:xfrm>
            <a:off x="504825" y="5300663"/>
            <a:ext cx="7042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 </a:t>
            </a:r>
            <a:r>
              <a:rPr lang="en-US" altLang="ru-RU" b="1" dirty="0"/>
              <a:t>DosBox</a:t>
            </a:r>
            <a:r>
              <a:rPr lang="ru-RU" altLang="ru-RU" b="1" dirty="0"/>
              <a:t> также можно запустить </a:t>
            </a:r>
            <a:r>
              <a:rPr lang="en-US" altLang="ru-RU" b="1" dirty="0"/>
              <a:t>RKM.COM</a:t>
            </a:r>
            <a:r>
              <a:rPr lang="ru-RU" altLang="ru-RU" dirty="0"/>
              <a:t>!</a:t>
            </a:r>
            <a:r>
              <a:rPr lang="en-US" altLang="ru-RU" dirty="0"/>
              <a:t> </a:t>
            </a:r>
            <a:r>
              <a:rPr lang="ru-RU" altLang="ru-RU" dirty="0"/>
              <a:t>Но </a:t>
            </a:r>
            <a:r>
              <a:rPr lang="ru-RU" altLang="ru-RU" b="1" u="sng" dirty="0">
                <a:solidFill>
                  <a:srgbClr val="FF0000"/>
                </a:solidFill>
              </a:rPr>
              <a:t>отдельно</a:t>
            </a:r>
            <a:r>
              <a:rPr lang="en-US" altLang="ru-RU" b="1" u="sng" dirty="0">
                <a:solidFill>
                  <a:srgbClr val="FF0000"/>
                </a:solidFill>
              </a:rPr>
              <a:t> (!</a:t>
            </a:r>
            <a:r>
              <a:rPr lang="ru-RU" altLang="ru-RU" b="1" u="sng" dirty="0">
                <a:solidFill>
                  <a:srgbClr val="FF0000"/>
                </a:solidFill>
              </a:rPr>
              <a:t> См. Зам</a:t>
            </a:r>
            <a:r>
              <a:rPr lang="en-US" altLang="ru-RU" b="1" u="sng" dirty="0">
                <a:solidFill>
                  <a:srgbClr val="FF0000"/>
                </a:solidFill>
              </a:rPr>
              <a:t>)</a:t>
            </a:r>
            <a:endParaRPr lang="ru-RU" altLang="ru-RU" b="1" u="sng" dirty="0">
              <a:solidFill>
                <a:srgbClr val="FF0000"/>
              </a:solidFill>
            </a:endParaRPr>
          </a:p>
          <a:p>
            <a:pPr eaLnBrk="1" hangingPunct="1"/>
            <a:r>
              <a:rPr lang="ru-RU" altLang="ru-RU" dirty="0"/>
              <a:t> от директивы </a:t>
            </a:r>
            <a:r>
              <a:rPr lang="en-US" altLang="ru-RU" b="1" dirty="0" err="1"/>
              <a:t>Keyb</a:t>
            </a:r>
            <a:r>
              <a:rPr lang="ru-RU" altLang="ru-RU" dirty="0"/>
              <a:t>. 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6624637" cy="706438"/>
          </a:xfrm>
        </p:spPr>
        <p:txBody>
          <a:bodyPr/>
          <a:lstStyle/>
          <a:p>
            <a:r>
              <a:rPr lang="ru-RU" altLang="ru-RU"/>
              <a:t>Коды </a:t>
            </a:r>
            <a:r>
              <a:rPr lang="en-US" altLang="ru-RU"/>
              <a:t>DOS </a:t>
            </a:r>
            <a:r>
              <a:rPr lang="ru-RU" altLang="ru-RU"/>
              <a:t>и </a:t>
            </a:r>
            <a:r>
              <a:rPr lang="en-US" altLang="ru-RU"/>
              <a:t>Windows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81535"/>
            <a:ext cx="585787" cy="365125"/>
          </a:xfrm>
        </p:spPr>
        <p:txBody>
          <a:bodyPr/>
          <a:lstStyle/>
          <a:p>
            <a:pPr>
              <a:defRPr/>
            </a:pPr>
            <a:fld id="{57B38022-5DC3-41B3-8B2F-E89C3E2F2057}" type="slidenum">
              <a:rPr smtClean="0"/>
              <a:pPr>
                <a:defRPr/>
              </a:pPr>
              <a:t>101</a:t>
            </a:fld>
            <a:endParaRPr dirty="0"/>
          </a:p>
        </p:txBody>
      </p:sp>
      <p:sp>
        <p:nvSpPr>
          <p:cNvPr id="58372" name="TextBox 3"/>
          <p:cNvSpPr txBox="1">
            <a:spLocks noChangeArrowheads="1"/>
          </p:cNvSpPr>
          <p:nvPr/>
        </p:nvSpPr>
        <p:spPr bwMode="auto">
          <a:xfrm>
            <a:off x="784225" y="836613"/>
            <a:ext cx="80645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200" u="sng" dirty="0"/>
              <a:t>Основная кодировка </a:t>
            </a:r>
            <a:r>
              <a:rPr lang="en-US" altLang="ru-RU" sz="2200" u="sng" dirty="0"/>
              <a:t>DOS </a:t>
            </a:r>
            <a:r>
              <a:rPr lang="en-US" altLang="ru-RU" sz="2200" dirty="0"/>
              <a:t>– </a:t>
            </a:r>
            <a:r>
              <a:rPr lang="en-US" altLang="ru-RU" sz="2200" b="1" dirty="0">
                <a:solidFill>
                  <a:srgbClr val="FF0000"/>
                </a:solidFill>
              </a:rPr>
              <a:t>ASCII</a:t>
            </a:r>
            <a:r>
              <a:rPr lang="ru-RU" altLang="ru-RU" sz="2200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</a:t>
            </a:r>
            <a:r>
              <a:rPr lang="en-US" altLang="ru-RU" sz="2200" b="1" dirty="0">
                <a:solidFill>
                  <a:srgbClr val="FF0000"/>
                </a:solidFill>
              </a:rPr>
              <a:t>A</a:t>
            </a:r>
            <a:r>
              <a:rPr lang="en-US" altLang="ru-RU" sz="2200" dirty="0"/>
              <a:t>merican </a:t>
            </a:r>
            <a:r>
              <a:rPr lang="en-US" altLang="ru-RU" sz="2200" b="1" dirty="0">
                <a:solidFill>
                  <a:srgbClr val="FF0000"/>
                </a:solidFill>
              </a:rPr>
              <a:t>S</a:t>
            </a:r>
            <a:r>
              <a:rPr lang="en-US" altLang="ru-RU" sz="2200" dirty="0"/>
              <a:t>tandard </a:t>
            </a:r>
            <a:r>
              <a:rPr lang="en-US" altLang="ru-RU" sz="2200" b="1" dirty="0">
                <a:solidFill>
                  <a:srgbClr val="FF0000"/>
                </a:solidFill>
              </a:rPr>
              <a:t>C</a:t>
            </a:r>
            <a:r>
              <a:rPr lang="en-US" altLang="ru-RU" sz="2200" dirty="0"/>
              <a:t>ode for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nformation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nterchange </a:t>
            </a:r>
            <a:r>
              <a:rPr lang="ru-RU" altLang="ru-RU" sz="2200" dirty="0"/>
              <a:t>– </a:t>
            </a:r>
            <a:r>
              <a:rPr lang="en-US" altLang="ru-RU" sz="2200" dirty="0"/>
              <a:t> </a:t>
            </a:r>
            <a:r>
              <a:rPr lang="ru-RU" altLang="ru-RU" sz="2200" dirty="0"/>
              <a:t>американский стандартный код для обмена информацией) в первоначальном варианте содержала всего </a:t>
            </a:r>
            <a:r>
              <a:rPr lang="ru-RU" altLang="ru-RU" sz="2200" b="1" dirty="0"/>
              <a:t>128 </a:t>
            </a:r>
            <a:r>
              <a:rPr lang="ru-RU" altLang="ru-RU" sz="2200" dirty="0"/>
              <a:t>кодов английских символов.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Основная кодировка </a:t>
            </a:r>
            <a:r>
              <a:rPr lang="en-US" altLang="ru-RU" sz="2200" dirty="0"/>
              <a:t>Windows– WINDOWS</a:t>
            </a:r>
            <a:r>
              <a:rPr lang="ru-RU" altLang="ru-RU" sz="2200" dirty="0"/>
              <a:t>, в первую очередь вторая часть таблицы (128 - 255), имеет другое содержание и название – </a:t>
            </a:r>
            <a:r>
              <a:rPr lang="en-US" altLang="ru-RU" sz="2200" b="1" dirty="0">
                <a:solidFill>
                  <a:srgbClr val="FF0000"/>
                </a:solidFill>
              </a:rPr>
              <a:t>ANSI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(американская стандартная кодировка обмена данными, нет расшифровки).  Другое название </a:t>
            </a:r>
            <a:r>
              <a:rPr lang="en-US" altLang="ru-RU" sz="2200" dirty="0"/>
              <a:t>ANSI</a:t>
            </a:r>
            <a:r>
              <a:rPr lang="ru-RU" altLang="ru-RU" sz="2200" dirty="0"/>
              <a:t> –</a:t>
            </a:r>
            <a:r>
              <a:rPr lang="en-US" altLang="ru-RU" sz="2200" dirty="0"/>
              <a:t>&gt;</a:t>
            </a:r>
            <a:r>
              <a:rPr lang="ru-RU" altLang="ru-RU" sz="2200" dirty="0"/>
              <a:t> </a:t>
            </a:r>
            <a:r>
              <a:rPr lang="ru-RU" altLang="ru-RU" sz="2200" u="sng" dirty="0"/>
              <a:t>кодировка </a:t>
            </a:r>
            <a:r>
              <a:rPr lang="en-US" altLang="ru-RU" sz="2200" u="sng" dirty="0"/>
              <a:t>WINDOWS</a:t>
            </a:r>
            <a:r>
              <a:rPr lang="ru-RU" altLang="ru-RU" sz="2200" u="sng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merican 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ational 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tandards </a:t>
            </a:r>
            <a:r>
              <a:rPr lang="en-US" sz="2400" b="1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nstitute, ANSI) </a:t>
            </a:r>
            <a:r>
              <a:rPr lang="ru-RU" altLang="ru-RU" sz="2200" dirty="0"/>
              <a:t>).</a:t>
            </a:r>
          </a:p>
          <a:p>
            <a:pPr eaLnBrk="1" hangingPunct="1"/>
            <a:r>
              <a:rPr lang="ru-RU" altLang="ru-RU" sz="2200" dirty="0"/>
              <a:t>В </a:t>
            </a:r>
            <a:r>
              <a:rPr lang="ru-RU" altLang="ru-RU" sz="2200" u="sng" dirty="0">
                <a:solidFill>
                  <a:srgbClr val="FF0000"/>
                </a:solidFill>
                <a:hlinkClick r:id="rId2" action="ppaction://hlinkfile"/>
              </a:rPr>
              <a:t>Пособии по курсу СП </a:t>
            </a:r>
            <a:r>
              <a:rPr lang="ru-RU" altLang="ru-RU" sz="2200" dirty="0"/>
              <a:t>есть более подробная информация о кодировании (</a:t>
            </a:r>
            <a:r>
              <a:rPr lang="ru-RU" altLang="ru-RU" sz="2200" b="1" dirty="0">
                <a:solidFill>
                  <a:srgbClr val="FF0000"/>
                </a:solidFill>
              </a:rPr>
              <a:t>раздел 23</a:t>
            </a:r>
            <a:r>
              <a:rPr lang="ru-RU" altLang="ru-RU" sz="2200" dirty="0"/>
              <a:t>!).</a:t>
            </a:r>
          </a:p>
          <a:p>
            <a:pPr eaLnBrk="1" hangingPunct="1"/>
            <a:r>
              <a:rPr lang="ru-RU" altLang="ru-RU" sz="2200" dirty="0"/>
              <a:t>Кроме того, Детальные сведения по кодировкам можно найти и в ВИКИПЕДИИ и на других сайтах ИНТЕРНЕТ.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В последних Ос широко применяется кодировка </a:t>
            </a:r>
            <a:r>
              <a:rPr lang="en-US" altLang="ru-RU" sz="2200" dirty="0"/>
              <a:t>UNOCODE</a:t>
            </a:r>
            <a:r>
              <a:rPr lang="ru-RU" altLang="ru-RU" sz="2200" dirty="0"/>
              <a:t>, которая используется для всех языков одновременно!</a:t>
            </a:r>
            <a:endParaRPr lang="en-US" altLang="ru-RU" sz="2200" dirty="0"/>
          </a:p>
          <a:p>
            <a:pPr eaLnBrk="1" hangingPunct="1"/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106775" y="404664"/>
            <a:ext cx="585787" cy="365125"/>
          </a:xfrm>
        </p:spPr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104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3" y="836712"/>
            <a:ext cx="8496943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и всесторонней работы с </a:t>
            </a:r>
            <a:r>
              <a:rPr lang="ru-RU" sz="3200" u="sng" dirty="0">
                <a:latin typeface="+mn-lt"/>
                <a:cs typeface="+mn-cs"/>
              </a:rPr>
              <a:t>файлами</a:t>
            </a:r>
            <a:endParaRPr lang="en-US" sz="32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r>
              <a:rPr lang="ru-RU" sz="3200" dirty="0">
                <a:latin typeface="+mn-lt"/>
                <a:cs typeface="+mn-cs"/>
              </a:rPr>
              <a:t> – </a:t>
            </a:r>
            <a:r>
              <a:rPr lang="en-US" sz="3200" dirty="0">
                <a:latin typeface="+mn-lt"/>
                <a:cs typeface="+mn-cs"/>
              </a:rPr>
              <a:t>Manager – </a:t>
            </a:r>
            <a:r>
              <a:rPr lang="ru-RU" sz="3200" dirty="0">
                <a:latin typeface="+mn-lt"/>
                <a:cs typeface="+mn-cs"/>
              </a:rPr>
              <a:t>на сайте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 на сайте)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Windows Commander</a:t>
            </a:r>
            <a:endParaRPr lang="ru-RU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КС и ввод команд в ФМ</a:t>
            </a:r>
            <a:r>
              <a:rPr lang="ru-RU" sz="3200" dirty="0">
                <a:latin typeface="+mn-lt"/>
                <a:cs typeface="+mn-cs"/>
              </a:rPr>
              <a:t> </a:t>
            </a:r>
            <a:r>
              <a:rPr lang="ru-RU" sz="3200" dirty="0">
                <a:latin typeface="+mn-lt"/>
                <a:cs typeface="+mn-cs"/>
                <a:hlinkClick r:id="rId7" action="ppaction://hlinksldjump"/>
              </a:rPr>
              <a:t>и КС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Общие МУ по СП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8" action="ppaction://hlinksldjump"/>
              </a:rPr>
              <a:t>PS</a:t>
            </a:r>
            <a:endParaRPr lang="ru-RU" sz="32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2008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FAR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E3E9D1F0-A0A2-4E9B-A3F3-066540D94A7F}" type="slidenum">
              <a:rPr/>
              <a:pPr algn="l">
                <a:defRPr/>
              </a:pPr>
              <a:t>105</a:t>
            </a:fld>
            <a:endParaRPr dirty="0"/>
          </a:p>
        </p:txBody>
      </p:sp>
      <p:pic>
        <p:nvPicPr>
          <p:cNvPr id="8090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10" y="836712"/>
            <a:ext cx="7704137" cy="521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6336704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VC – Volkov Commander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B372BEFC-CD89-4ABD-9938-1B5A1E606E9F}" type="slidenum">
              <a:rPr/>
              <a:pPr algn="l">
                <a:defRPr/>
              </a:pPr>
              <a:t>106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55575" y="62068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Есть на сайте или в составе </a:t>
            </a:r>
            <a:r>
              <a:rPr lang="en-US" sz="2400" dirty="0">
                <a:latin typeface="+mn-lt"/>
                <a:cs typeface="+mn-cs"/>
              </a:rPr>
              <a:t>DOSBox (</a:t>
            </a:r>
            <a:r>
              <a:rPr lang="ru-RU" sz="2400" dirty="0">
                <a:latin typeface="+mn-lt"/>
                <a:cs typeface="+mn-cs"/>
              </a:rPr>
              <a:t>архив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TASM3.ZIP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48135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196975"/>
            <a:ext cx="7488831" cy="403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229401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VC </a:t>
            </a:r>
            <a:r>
              <a:rPr lang="ru-RU" sz="2400" dirty="0">
                <a:latin typeface="+mn-lt"/>
                <a:cs typeface="+mn-cs"/>
              </a:rPr>
              <a:t>– работа с файлами, каталогами, поиск, копирование, редактирование текстовых файлов и т.д.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/>
          </p:nvPr>
        </p:nvSpPr>
        <p:spPr>
          <a:xfrm>
            <a:off x="817538" y="116632"/>
            <a:ext cx="6923112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Total Commander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548680"/>
            <a:ext cx="585787" cy="365125"/>
          </a:xfrm>
        </p:spPr>
        <p:txBody>
          <a:bodyPr/>
          <a:lstStyle/>
          <a:p>
            <a:pPr algn="l">
              <a:defRPr/>
            </a:pPr>
            <a:fld id="{6CFDAC17-ED23-4E4B-B00E-3308DBEE76A9}" type="slidenum">
              <a:rPr/>
              <a:pPr algn="l">
                <a:defRPr/>
              </a:pPr>
              <a:t>107</a:t>
            </a:fld>
            <a:endParaRPr dirty="0"/>
          </a:p>
        </p:txBody>
      </p:sp>
      <p:pic>
        <p:nvPicPr>
          <p:cNvPr id="93191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36712"/>
            <a:ext cx="6697662" cy="529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687611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108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  <p:extLst>
      <p:ext uri="{BB962C8B-B14F-4D97-AF65-F5344CB8AC3E}">
        <p14:creationId xmlns:p14="http://schemas.microsoft.com/office/powerpoint/2010/main" val="1595142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663575" y="34607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22158A59-3663-4F30-BED3-DD4018D41C1B}" type="slidenum">
              <a:rPr/>
              <a:pPr algn="l">
                <a:defRPr/>
              </a:pPr>
              <a:t>109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6" y="883933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 (</a:t>
            </a:r>
            <a:r>
              <a:rPr lang="ru-RU" sz="2100" u="sng" dirty="0">
                <a:latin typeface="+mn-lt"/>
                <a:cs typeface="+mn-cs"/>
                <a:hlinkClick r:id="rId3" action="ppaction://hlinksldjump"/>
              </a:rPr>
              <a:t>ЗАДАНИЕ ЛР №2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  <a:hlinkClick r:id="rId4" action="ppaction://hlinkfile"/>
              </a:rPr>
              <a:t>МУ</a:t>
            </a:r>
            <a:r>
              <a:rPr lang="ru-RU" sz="2100" u="sng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2195512" y="44450"/>
            <a:ext cx="5256807" cy="863600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Вступление в СП </a:t>
            </a:r>
            <a:endParaRPr lang="ru-RU" altLang="ru-RU" sz="2400" dirty="0"/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293687" y="1349375"/>
            <a:ext cx="8699689" cy="3382963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/>
          </a:p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/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3059113" y="2025650"/>
            <a:ext cx="3529012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 dirty="0"/>
              <a:t> </a:t>
            </a:r>
            <a:r>
              <a:rPr lang="en-US" altLang="ru-RU" sz="4000" b="1" dirty="0">
                <a:solidFill>
                  <a:srgbClr val="00B050"/>
                </a:solidFill>
              </a:rPr>
              <a:t>MOV</a:t>
            </a:r>
            <a:r>
              <a:rPr lang="en-US" altLang="ru-RU" sz="4000" dirty="0"/>
              <a:t> </a:t>
            </a:r>
            <a:r>
              <a:rPr lang="en-US" altLang="ru-RU" sz="4000" dirty="0">
                <a:solidFill>
                  <a:srgbClr val="FF0000"/>
                </a:solidFill>
              </a:rPr>
              <a:t>AX</a:t>
            </a:r>
            <a:r>
              <a:rPr lang="en-US" altLang="ru-RU" sz="4000" dirty="0"/>
              <a:t> , </a:t>
            </a:r>
            <a:r>
              <a:rPr lang="en-US" altLang="ru-RU" sz="4000" dirty="0">
                <a:solidFill>
                  <a:srgbClr val="00B0F0"/>
                </a:solidFill>
              </a:rPr>
              <a:t>5</a:t>
            </a:r>
            <a:endParaRPr lang="ru-RU" altLang="ru-RU" sz="4000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950" y="1557338"/>
            <a:ext cx="2590800" cy="1295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solidFill>
                  <a:schemeClr val="tx1"/>
                </a:solidFill>
              </a:rPr>
              <a:t>Команда </a:t>
            </a:r>
            <a:r>
              <a:rPr lang="ru-RU" sz="2200" b="1" dirty="0">
                <a:solidFill>
                  <a:srgbClr val="00B050"/>
                </a:solidFill>
              </a:rPr>
              <a:t>Ассемблера (действие)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00B050"/>
                </a:solidFill>
              </a:rPr>
              <a:t>(Переслать)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32588" y="1911350"/>
            <a:ext cx="2376487" cy="822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Данные (Что</a:t>
            </a:r>
            <a:r>
              <a:rPr lang="en-US" sz="2800" dirty="0">
                <a:solidFill>
                  <a:srgbClr val="00B0F0"/>
                </a:solidFill>
              </a:rPr>
              <a:t>?</a:t>
            </a:r>
            <a:r>
              <a:rPr lang="ru-RU" sz="2800" dirty="0">
                <a:solidFill>
                  <a:srgbClr val="00B0F0"/>
                </a:solidFill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число</a:t>
            </a:r>
          </a:p>
        </p:txBody>
      </p:sp>
      <p:cxnSp>
        <p:nvCxnSpPr>
          <p:cNvPr id="12" name="Прямая со стрелкой 11"/>
          <p:cNvCxnSpPr>
            <a:stCxn id="9" idx="3"/>
          </p:cNvCxnSpPr>
          <p:nvPr/>
        </p:nvCxnSpPr>
        <p:spPr>
          <a:xfrm>
            <a:off x="2698750" y="2205038"/>
            <a:ext cx="863600" cy="17462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502400" y="3992563"/>
            <a:ext cx="157163" cy="8842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18"/>
          <p:cNvSpPr txBox="1">
            <a:spLocks noChangeArrowheads="1"/>
          </p:cNvSpPr>
          <p:nvPr/>
        </p:nvSpPr>
        <p:spPr bwMode="auto">
          <a:xfrm>
            <a:off x="3497263" y="3284538"/>
            <a:ext cx="5178425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/>
              <a:t> </a:t>
            </a:r>
            <a:r>
              <a:rPr lang="ru-RU" altLang="ru-RU" sz="4000">
                <a:solidFill>
                  <a:srgbClr val="00B050"/>
                </a:solidFill>
              </a:rPr>
              <a:t>Взять 2п</a:t>
            </a:r>
            <a:r>
              <a:rPr lang="ru-RU" altLang="ru-RU" sz="4000"/>
              <a:t>;</a:t>
            </a:r>
            <a:r>
              <a:rPr lang="ru-RU" altLang="ru-RU" sz="4000">
                <a:solidFill>
                  <a:srgbClr val="00B050"/>
                </a:solidFill>
              </a:rPr>
              <a:t> </a:t>
            </a:r>
            <a:r>
              <a:rPr lang="ru-RU" altLang="ru-RU" sz="4000">
                <a:solidFill>
                  <a:srgbClr val="00B0F0"/>
                </a:solidFill>
              </a:rPr>
              <a:t>Вперед 2 ш</a:t>
            </a:r>
            <a:r>
              <a:rPr lang="ru-RU" altLang="ru-RU" sz="4000"/>
              <a:t>;  </a:t>
            </a:r>
            <a:endParaRPr lang="ru-RU" altLang="ru-RU" sz="4000">
              <a:solidFill>
                <a:srgbClr val="00B05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2197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468313" y="5513388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484438" y="5516563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619250" y="4937125"/>
            <a:ext cx="280988" cy="57626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047750" y="4941888"/>
            <a:ext cx="280988" cy="5746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5024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 flipH="1">
            <a:off x="5508625" y="6308725"/>
            <a:ext cx="2916238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52" idx="2"/>
          </p:cNvCxnSpPr>
          <p:nvPr/>
        </p:nvCxnSpPr>
        <p:spPr>
          <a:xfrm flipH="1">
            <a:off x="2195513" y="3860800"/>
            <a:ext cx="2727325" cy="10810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авая фигурная скобка 51"/>
          <p:cNvSpPr/>
          <p:nvPr/>
        </p:nvSpPr>
        <p:spPr>
          <a:xfrm rot="16200000">
            <a:off x="1331119" y="4077494"/>
            <a:ext cx="433388" cy="1295400"/>
          </a:xfrm>
          <a:prstGeom prst="rightBrace">
            <a:avLst>
              <a:gd name="adj1" fmla="val 8333"/>
              <a:gd name="adj2" fmla="val 51299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55" name="Правая фигурная скобка 54"/>
          <p:cNvSpPr/>
          <p:nvPr/>
        </p:nvSpPr>
        <p:spPr>
          <a:xfrm rot="16200000">
            <a:off x="5975935" y="3896729"/>
            <a:ext cx="431800" cy="2664991"/>
          </a:xfrm>
          <a:prstGeom prst="rightBrace">
            <a:avLst>
              <a:gd name="adj1" fmla="val 8333"/>
              <a:gd name="adj2" fmla="val 5129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0" name="Овал 59"/>
          <p:cNvSpPr/>
          <p:nvPr/>
        </p:nvSpPr>
        <p:spPr>
          <a:xfrm>
            <a:off x="1692275" y="5926138"/>
            <a:ext cx="358775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828675" y="5913438"/>
            <a:ext cx="360363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2" name="Овал 61"/>
          <p:cNvSpPr/>
          <p:nvPr/>
        </p:nvSpPr>
        <p:spPr>
          <a:xfrm>
            <a:off x="3562350" y="5889625"/>
            <a:ext cx="360363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3" name="Овал 62"/>
          <p:cNvSpPr/>
          <p:nvPr/>
        </p:nvSpPr>
        <p:spPr>
          <a:xfrm>
            <a:off x="2700338" y="5876925"/>
            <a:ext cx="358775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6" name="Овал 65"/>
          <p:cNvSpPr/>
          <p:nvPr/>
        </p:nvSpPr>
        <p:spPr>
          <a:xfrm>
            <a:off x="665956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7" name="Овал 66"/>
          <p:cNvSpPr/>
          <p:nvPr/>
        </p:nvSpPr>
        <p:spPr>
          <a:xfrm>
            <a:off x="695166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8" name="Овал 67"/>
          <p:cNvSpPr/>
          <p:nvPr/>
        </p:nvSpPr>
        <p:spPr>
          <a:xfrm>
            <a:off x="545941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9" name="Овал 68"/>
          <p:cNvSpPr/>
          <p:nvPr/>
        </p:nvSpPr>
        <p:spPr>
          <a:xfrm>
            <a:off x="575151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70" name="Прямоугольник 69"/>
          <p:cNvSpPr/>
          <p:nvPr/>
        </p:nvSpPr>
        <p:spPr>
          <a:xfrm>
            <a:off x="403225" y="3284538"/>
            <a:ext cx="1800225" cy="7921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Команды </a:t>
            </a:r>
            <a:r>
              <a:rPr lang="ru-RU" sz="2400" u="sng" dirty="0">
                <a:solidFill>
                  <a:schemeClr val="tx1"/>
                </a:solidFill>
              </a:rPr>
              <a:t>лунохода</a:t>
            </a:r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82" name="Прямая со стрелкой 81"/>
          <p:cNvCxnSpPr/>
          <p:nvPr/>
        </p:nvCxnSpPr>
        <p:spPr>
          <a:xfrm flipV="1">
            <a:off x="2268538" y="3638550"/>
            <a:ext cx="14747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>
            <a:stCxn id="10" idx="1"/>
          </p:cNvCxnSpPr>
          <p:nvPr/>
        </p:nvCxnSpPr>
        <p:spPr>
          <a:xfrm flipH="1">
            <a:off x="6013450" y="2322513"/>
            <a:ext cx="719138" cy="5715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/>
          <p:cNvSpPr/>
          <p:nvPr/>
        </p:nvSpPr>
        <p:spPr>
          <a:xfrm>
            <a:off x="6084888" y="5661025"/>
            <a:ext cx="358775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&lt;-</a:t>
            </a:r>
            <a:endParaRPr lang="ru-RU" sz="1600" dirty="0">
              <a:solidFill>
                <a:srgbClr val="00B0F0"/>
              </a:solidFill>
            </a:endParaRPr>
          </a:p>
        </p:txBody>
      </p:sp>
      <p:sp>
        <p:nvSpPr>
          <p:cNvPr id="99" name="Прямоугольник 98"/>
          <p:cNvSpPr/>
          <p:nvPr/>
        </p:nvSpPr>
        <p:spPr>
          <a:xfrm>
            <a:off x="2698750" y="5013325"/>
            <a:ext cx="1441450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268538" y="908050"/>
            <a:ext cx="5581650" cy="46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FF0000"/>
                </a:solidFill>
              </a:rPr>
              <a:t>Физическая модель РГ МП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ru-RU" sz="2800" dirty="0">
                <a:solidFill>
                  <a:srgbClr val="FF0000"/>
                </a:solidFill>
              </a:rPr>
              <a:t>Куда</a:t>
            </a:r>
            <a:r>
              <a:rPr lang="en-US" sz="2800" dirty="0">
                <a:solidFill>
                  <a:srgbClr val="FF0000"/>
                </a:solidFill>
              </a:rPr>
              <a:t>?)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0" name="Прямая со стрелкой 39"/>
          <p:cNvCxnSpPr>
            <a:stCxn id="38" idx="2"/>
          </p:cNvCxnSpPr>
          <p:nvPr/>
        </p:nvCxnSpPr>
        <p:spPr>
          <a:xfrm>
            <a:off x="5059363" y="1376363"/>
            <a:ext cx="88900" cy="7699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07950" y="2997200"/>
            <a:ext cx="8712200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85445" y="620688"/>
            <a:ext cx="118962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Час кода!,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в ИНЕТ!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4533708" y="5661024"/>
            <a:ext cx="525655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</a:t>
            </a:r>
            <a:endParaRPr lang="ru-RU" sz="16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7920037" cy="706437"/>
          </a:xfrm>
        </p:spPr>
        <p:txBody>
          <a:bodyPr/>
          <a:lstStyle/>
          <a:p>
            <a:pPr eaLnBrk="1" hangingPunct="1"/>
            <a:r>
              <a:rPr lang="ru-RU" altLang="ru-RU"/>
              <a:t>Командная строка 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133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A5EFB4C-2032-469D-896B-E6E6232D45B3}" type="slidenum">
              <a:rPr/>
              <a:pPr algn="l">
                <a:defRPr/>
              </a:pPr>
              <a:t>110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065510"/>
            <a:ext cx="806391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После запуска </a:t>
            </a:r>
            <a:r>
              <a:rPr lang="en-US" dirty="0">
                <a:latin typeface="+mn-lt"/>
                <a:cs typeface="+mn-cs"/>
              </a:rPr>
              <a:t>CMD</a:t>
            </a:r>
            <a:r>
              <a:rPr lang="ru-RU" dirty="0"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из главного меню ПУСК появиться специальное окно в, в котором можно выполнять команды ОС (показана команда </a:t>
            </a:r>
            <a:r>
              <a:rPr lang="en-US" b="1" dirty="0">
                <a:latin typeface="+mn-lt"/>
                <a:cs typeface="+mn-cs"/>
              </a:rPr>
              <a:t>date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latin typeface="+mn-lt"/>
              <a:cs typeface="+mn-cs"/>
            </a:endParaRPr>
          </a:p>
        </p:txBody>
      </p:sp>
      <p:pic>
        <p:nvPicPr>
          <p:cNvPr id="849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73238"/>
            <a:ext cx="6462713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5662989"/>
            <a:ext cx="806391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Для получения справок о командах ОС можно вызвать специальную команду </a:t>
            </a:r>
            <a:r>
              <a:rPr lang="en-US" dirty="0">
                <a:latin typeface="+mn-lt"/>
                <a:cs typeface="+mn-cs"/>
              </a:rPr>
              <a:t>HELP </a:t>
            </a:r>
            <a:r>
              <a:rPr lang="ru-RU" dirty="0">
                <a:latin typeface="+mn-lt"/>
                <a:cs typeface="+mn-cs"/>
              </a:rPr>
              <a:t>о всех командах или получить справку по отдельной команде.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Задание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3271" y="471488"/>
            <a:ext cx="585787" cy="365125"/>
          </a:xfrm>
        </p:spPr>
        <p:txBody>
          <a:bodyPr/>
          <a:lstStyle/>
          <a:p>
            <a:pPr algn="l">
              <a:defRPr/>
            </a:pPr>
            <a:fld id="{A6A512B7-955A-46D2-AC65-C04C2E5E0490}" type="slidenum">
              <a:rPr/>
              <a:pPr algn="l">
                <a:defRPr/>
              </a:pPr>
              <a:t>111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323850" y="836613"/>
            <a:ext cx="88201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 лабораторной работе № 2 студенты осваивают следующие основные темы и получают следующие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системные навыки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Работа</a:t>
            </a:r>
            <a:r>
              <a:rPr lang="ru-RU" sz="2400" dirty="0">
                <a:latin typeface="+mn-lt"/>
                <a:cs typeface="+mn-cs"/>
              </a:rPr>
              <a:t> в </a:t>
            </a:r>
            <a:r>
              <a:rPr lang="ru-RU" sz="2400" u="sng" dirty="0">
                <a:latin typeface="+mn-lt"/>
                <a:cs typeface="+mn-cs"/>
              </a:rPr>
              <a:t>режиме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командной строки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КС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или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 эмуляторе  </a:t>
            </a:r>
            <a:r>
              <a:rPr lang="en-US" sz="2400" dirty="0">
                <a:latin typeface="+mn-lt"/>
                <a:cs typeface="+mn-cs"/>
              </a:rPr>
              <a:t>DOSBox</a:t>
            </a:r>
            <a:r>
              <a:rPr lang="ru-RU" sz="2400" dirty="0">
                <a:latin typeface="+mn-lt"/>
                <a:cs typeface="+mn-cs"/>
              </a:rPr>
              <a:t> 7.4 с командными файлами;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Программирование</a:t>
            </a:r>
            <a:r>
              <a:rPr lang="ru-RU" sz="2400" dirty="0">
                <a:latin typeface="+mn-lt"/>
                <a:cs typeface="+mn-cs"/>
              </a:rPr>
              <a:t> на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языке командных файлов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КФ</a:t>
            </a:r>
            <a:r>
              <a:rPr lang="ru-RU" sz="2400" dirty="0">
                <a:latin typeface="+mn-lt"/>
                <a:cs typeface="+mn-cs"/>
              </a:rPr>
              <a:t>);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Использование системных команд и системных утилит;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Написание </a:t>
            </a:r>
            <a:r>
              <a:rPr lang="ru-RU" sz="2400" u="sng" dirty="0">
                <a:latin typeface="+mn-lt"/>
                <a:cs typeface="+mn-cs"/>
              </a:rPr>
              <a:t>инструкции</a:t>
            </a:r>
            <a:r>
              <a:rPr lang="ru-RU" sz="2400" dirty="0">
                <a:latin typeface="+mn-lt"/>
                <a:cs typeface="+mn-cs"/>
              </a:rPr>
              <a:t> для работы со своей программой КФ на </a:t>
            </a:r>
            <a:r>
              <a:rPr lang="ru-RU" sz="2400" u="sng" dirty="0">
                <a:latin typeface="+mn-lt"/>
                <a:cs typeface="+mn-cs"/>
              </a:rPr>
              <a:t>БНФ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Отладки КФ в режиме эмулятора КС.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При отладке КФ студенты </a:t>
            </a:r>
            <a:r>
              <a:rPr lang="ru-RU" sz="2400" u="sng" dirty="0">
                <a:latin typeface="+mn-lt"/>
                <a:cs typeface="+mn-cs"/>
              </a:rPr>
              <a:t>повторяют</a:t>
            </a:r>
            <a:r>
              <a:rPr lang="ru-RU" sz="2400" dirty="0">
                <a:latin typeface="+mn-lt"/>
                <a:cs typeface="+mn-cs"/>
              </a:rPr>
              <a:t> вопросы ЛР №1 по СП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Командные файлы в ЛР программируется на простейшем языке КФ, который используется системными программистами и администраторами.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ЛР выполняется по </a:t>
            </a:r>
            <a:r>
              <a:rPr lang="ru-RU" sz="2400" u="sng" dirty="0">
                <a:latin typeface="+mn-lt"/>
                <a:cs typeface="+mn-cs"/>
              </a:rPr>
              <a:t>индивидуальному</a:t>
            </a:r>
            <a:r>
              <a:rPr lang="ru-RU" sz="2400" dirty="0">
                <a:latin typeface="+mn-lt"/>
                <a:cs typeface="+mn-cs"/>
              </a:rPr>
              <a:t> варианту (см. </a:t>
            </a:r>
            <a:r>
              <a:rPr lang="ru-RU" sz="2400" dirty="0">
                <a:latin typeface="+mn-lt"/>
                <a:cs typeface="+mn-cs"/>
                <a:hlinkClick r:id="rId6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84076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112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</a:t>
            </a:r>
            <a:r>
              <a:rPr lang="ru-RU" sz="2100" dirty="0">
                <a:latin typeface="+mn-lt"/>
                <a:cs typeface="+mn-cs"/>
              </a:rPr>
              <a:t>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4351956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Задание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7293"/>
            <a:ext cx="585787" cy="365125"/>
          </a:xfrm>
        </p:spPr>
        <p:txBody>
          <a:bodyPr/>
          <a:lstStyle/>
          <a:p>
            <a:pPr algn="l">
              <a:defRPr/>
            </a:pPr>
            <a:fld id="{8BFB5A40-79DE-4140-ABE0-829600DF9150}" type="slidenum">
              <a:rPr/>
              <a:pPr algn="l">
                <a:defRPr/>
              </a:pPr>
              <a:t>113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50825" y="620688"/>
            <a:ext cx="885767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ЦЕЛЬ ЛР:</a:t>
            </a:r>
            <a:r>
              <a:rPr lang="ru-RU" sz="2400" dirty="0">
                <a:latin typeface="+mn-lt"/>
                <a:cs typeface="+mn-cs"/>
              </a:rPr>
              <a:t> В ЛР №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3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 студенты </a:t>
            </a:r>
            <a:r>
              <a:rPr lang="ru-RU" sz="2400" u="sng" dirty="0">
                <a:latin typeface="+mn-lt"/>
                <a:cs typeface="+mn-cs"/>
              </a:rPr>
              <a:t>выполняют</a:t>
            </a:r>
            <a:r>
              <a:rPr lang="ru-RU" sz="2400" dirty="0">
                <a:latin typeface="+mn-lt"/>
                <a:cs typeface="+mn-cs"/>
              </a:rPr>
              <a:t> следующее (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Общее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Осваивают режимы ввода, редактирования и запуска КФ и отладки КФ в режиме КС. </a:t>
            </a:r>
            <a:r>
              <a:rPr lang="ru-RU" sz="2400" u="sng" dirty="0">
                <a:latin typeface="+mn-lt"/>
                <a:cs typeface="+mn-cs"/>
              </a:rPr>
              <a:t>Тестируют</a:t>
            </a:r>
            <a:r>
              <a:rPr lang="ru-RU" sz="2400" dirty="0">
                <a:latin typeface="+mn-lt"/>
                <a:cs typeface="+mn-cs"/>
              </a:rPr>
              <a:t> команды ОС по варианту.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ЗАДАЧА ЛР: </a:t>
            </a:r>
            <a:r>
              <a:rPr lang="ru-RU" sz="2400" u="sng" dirty="0">
                <a:latin typeface="+mn-lt"/>
                <a:cs typeface="+mn-cs"/>
              </a:rPr>
              <a:t>Разработать</a:t>
            </a:r>
            <a:r>
              <a:rPr lang="ru-RU" sz="2400" dirty="0">
                <a:latin typeface="+mn-lt"/>
                <a:cs typeface="+mn-cs"/>
              </a:rPr>
              <a:t> командный файл с текстовым меню, обеспечив выбор пунктов меню и действия по этим пунктам: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ТРЕБОВАНИЯ к ЗАДАНИЮ (</a:t>
            </a:r>
            <a:r>
              <a:rPr lang="ru-RU" altLang="ru-RU" sz="2400" dirty="0">
                <a:hlinkClick r:id="rId5" action="ppaction://hlinksldjump"/>
              </a:rPr>
              <a:t>Русификация КС</a:t>
            </a:r>
            <a:r>
              <a:rPr lang="ru-RU" altLang="ru-RU" sz="2400" dirty="0"/>
              <a:t> – "</a:t>
            </a:r>
            <a:r>
              <a:rPr lang="en-US" altLang="ru-RU" sz="2400" b="1" dirty="0" err="1"/>
              <a:t>chcp</a:t>
            </a:r>
            <a:r>
              <a:rPr lang="en-US" altLang="ru-RU" sz="2400" b="1" dirty="0"/>
              <a:t>&gt;</a:t>
            </a:r>
            <a:r>
              <a:rPr lang="en-US" altLang="ru-RU" sz="2400" b="1" dirty="0" err="1"/>
              <a:t>nul</a:t>
            </a:r>
            <a:r>
              <a:rPr lang="ru-RU" altLang="ru-RU" sz="2400" dirty="0"/>
              <a:t>"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Очистка</a:t>
            </a:r>
            <a:r>
              <a:rPr lang="ru-RU" sz="2100" b="1" dirty="0">
                <a:latin typeface="+mn-lt"/>
                <a:cs typeface="+mn-cs"/>
              </a:rPr>
              <a:t> экрана до и после работы КФ (Директива - </a:t>
            </a:r>
            <a:r>
              <a:rPr lang="en-US" sz="2100" b="1" dirty="0">
                <a:latin typeface="+mn-lt"/>
                <a:cs typeface="+mn-cs"/>
                <a:hlinkClick r:id="rId6" action="ppaction://hlinksldjump"/>
              </a:rPr>
              <a:t>CLS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Русификация</a:t>
            </a:r>
            <a:r>
              <a:rPr lang="ru-RU" sz="2100" b="1" dirty="0">
                <a:latin typeface="+mn-lt"/>
                <a:cs typeface="+mn-cs"/>
              </a:rPr>
              <a:t> вывода меню и просмотра комментариев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Циклический</a:t>
            </a:r>
            <a:r>
              <a:rPr lang="ru-RU" sz="2100" b="1" dirty="0">
                <a:latin typeface="+mn-lt"/>
                <a:cs typeface="+mn-cs"/>
              </a:rPr>
              <a:t> запуск текстового меню (см. </a:t>
            </a:r>
            <a:r>
              <a:rPr lang="ru-RU" sz="2100" b="1" dirty="0">
                <a:latin typeface="+mn-lt"/>
                <a:cs typeface="+mn-cs"/>
                <a:hlinkClick r:id="rId7" action="ppaction://hlinksldjump"/>
              </a:rPr>
              <a:t>пример КФ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Использование для ввода </a:t>
            </a:r>
            <a:r>
              <a:rPr lang="ru-RU" sz="2100" b="1" u="sng" dirty="0">
                <a:latin typeface="+mn-lt"/>
                <a:cs typeface="+mn-cs"/>
              </a:rPr>
              <a:t>утилит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en-US" sz="2100" b="1" dirty="0">
                <a:hlinkClick r:id="rId8" action="ppaction://hlinksldjump"/>
              </a:rPr>
              <a:t>BE</a:t>
            </a:r>
            <a:r>
              <a:rPr lang="ru-RU" sz="2100" b="1" dirty="0">
                <a:hlinkClick r:id="rId8" action="ppaction://hlinksldjump"/>
              </a:rPr>
              <a:t>/</a:t>
            </a:r>
            <a:r>
              <a:rPr lang="en-US" sz="2100" b="1" dirty="0">
                <a:hlinkClick r:id="rId8" action="ppaction://hlinksldjump"/>
              </a:rPr>
              <a:t>CHOICE</a:t>
            </a:r>
            <a:r>
              <a:rPr lang="ru-RU" sz="2100" b="1" dirty="0">
                <a:hlinkClick r:id="rId8" action="ppaction://hlinksldjump"/>
              </a:rPr>
              <a:t> </a:t>
            </a:r>
            <a:r>
              <a:rPr lang="ru-RU" sz="2100" b="1" dirty="0"/>
              <a:t>(см. 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Разработка инструкции на языке БНФ для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Построить </a:t>
            </a:r>
            <a:r>
              <a:rPr lang="ru-RU" sz="2100" b="1" u="sng" dirty="0">
                <a:latin typeface="+mn-lt"/>
                <a:cs typeface="+mn-cs"/>
              </a:rPr>
              <a:t>переключатель</a:t>
            </a:r>
            <a:r>
              <a:rPr lang="ru-RU" sz="2100" b="1" dirty="0">
                <a:latin typeface="+mn-lt"/>
                <a:cs typeface="+mn-cs"/>
              </a:rPr>
              <a:t> на основе директивы </a:t>
            </a:r>
            <a:r>
              <a:rPr lang="en-US" sz="2100" b="1" dirty="0">
                <a:latin typeface="+mn-lt"/>
                <a:cs typeface="+mn-cs"/>
              </a:rPr>
              <a:t>IF</a:t>
            </a:r>
            <a:r>
              <a:rPr lang="ru-RU" sz="2100" b="1" dirty="0">
                <a:latin typeface="+mn-lt"/>
                <a:cs typeface="+mn-cs"/>
              </a:rPr>
              <a:t> (не просто </a:t>
            </a:r>
            <a:r>
              <a:rPr lang="en-US" sz="2100" b="1" dirty="0">
                <a:latin typeface="+mn-lt"/>
                <a:cs typeface="+mn-cs"/>
              </a:rPr>
              <a:t>GOTO</a:t>
            </a:r>
            <a:r>
              <a:rPr lang="ru-RU" sz="2100" b="1" dirty="0">
                <a:latin typeface="+mn-lt"/>
                <a:cs typeface="+mn-cs"/>
              </a:rPr>
              <a:t>!)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Вызвать с возвратом </a:t>
            </a:r>
            <a:r>
              <a:rPr lang="ru-RU" sz="2100" b="1" u="sng" dirty="0">
                <a:latin typeface="+mn-lt"/>
                <a:cs typeface="+mn-cs"/>
              </a:rPr>
              <a:t>вложенный</a:t>
            </a:r>
            <a:r>
              <a:rPr lang="ru-RU" sz="2100" b="1" dirty="0">
                <a:latin typeface="+mn-lt"/>
                <a:cs typeface="+mn-cs"/>
              </a:rPr>
              <a:t> КФ со справкой (</a:t>
            </a:r>
            <a:r>
              <a:rPr lang="en-US" sz="2100" b="1" dirty="0">
                <a:latin typeface="+mn-lt"/>
                <a:cs typeface="+mn-cs"/>
              </a:rPr>
              <a:t>MY_HELP.BAT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Проанализировать </a:t>
            </a:r>
            <a:r>
              <a:rPr lang="ru-RU" sz="2100" b="1" u="sng" dirty="0">
                <a:latin typeface="+mn-lt"/>
                <a:cs typeface="+mn-cs"/>
              </a:rPr>
              <a:t>параметры</a:t>
            </a:r>
            <a:r>
              <a:rPr lang="ru-RU" sz="2100" b="1" dirty="0">
                <a:latin typeface="+mn-lt"/>
                <a:cs typeface="+mn-cs"/>
              </a:rPr>
              <a:t>(два) командного файла (варианты)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Продемонстрировать</a:t>
            </a:r>
            <a:r>
              <a:rPr lang="ru-RU" sz="2100" b="1" dirty="0">
                <a:latin typeface="+mn-lt"/>
                <a:cs typeface="+mn-cs"/>
              </a:rPr>
              <a:t> правильную</a:t>
            </a:r>
            <a:r>
              <a:rPr lang="en-US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</a:rPr>
              <a:t>работу КФ в </a:t>
            </a:r>
            <a:r>
              <a:rPr lang="en-US" sz="2100" b="1" dirty="0">
                <a:latin typeface="+mn-lt"/>
                <a:cs typeface="+mn-cs"/>
              </a:rPr>
              <a:t>DosBox</a:t>
            </a:r>
            <a:r>
              <a:rPr lang="ru-RU" sz="2100" b="1" dirty="0">
                <a:latin typeface="+mn-lt"/>
                <a:cs typeface="+mn-cs"/>
              </a:rPr>
              <a:t>. 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Изучить </a:t>
            </a:r>
            <a:r>
              <a:rPr lang="ru-RU" sz="2100" b="1" dirty="0">
                <a:latin typeface="+mn-lt"/>
                <a:cs typeface="+mn-cs"/>
                <a:hlinkClick r:id="rId9" action="ppaction://hlinksldjump"/>
              </a:rPr>
              <a:t>Понятие КФ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  <a:hlinkClick r:id="rId10" action="ppaction://hlinksldjump"/>
              </a:rPr>
              <a:t>и язык КФ </a:t>
            </a:r>
            <a:r>
              <a:rPr lang="ru-RU" sz="2100" b="1" dirty="0">
                <a:latin typeface="+mn-lt"/>
                <a:cs typeface="+mn-cs"/>
              </a:rPr>
              <a:t>в </a:t>
            </a:r>
            <a:r>
              <a:rPr lang="en-US" sz="2100" b="1" dirty="0">
                <a:latin typeface="+mn-lt"/>
                <a:cs typeface="+mn-cs"/>
              </a:rPr>
              <a:t>DOC</a:t>
            </a:r>
            <a:r>
              <a:rPr lang="ru-RU" sz="2100" b="1" dirty="0">
                <a:latin typeface="+mn-lt"/>
                <a:cs typeface="+mn-cs"/>
              </a:rPr>
              <a:t>.!!! (Реальные КФ)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  <a:hlinkClick r:id="rId11" action="ppaction://hlinksldjump"/>
              </a:rPr>
              <a:t>РЕГЛАМЕНТ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Заголовок 1"/>
          <p:cNvSpPr>
            <a:spLocks noGrp="1"/>
          </p:cNvSpPr>
          <p:nvPr>
            <p:ph type="title"/>
          </p:nvPr>
        </p:nvSpPr>
        <p:spPr>
          <a:xfrm>
            <a:off x="2771800" y="0"/>
            <a:ext cx="3528392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/>
              <a:t>ЛР №2 Язык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288097"/>
            <a:ext cx="585787" cy="365125"/>
          </a:xfrm>
        </p:spPr>
        <p:txBody>
          <a:bodyPr/>
          <a:lstStyle/>
          <a:p>
            <a:pPr algn="l">
              <a:defRPr/>
            </a:pPr>
            <a:fld id="{672F7FCF-AB1D-4131-918E-0B7EEF24071B}" type="slidenum">
              <a:rPr/>
              <a:pPr algn="l">
                <a:defRPr/>
              </a:pPr>
              <a:t>114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8673" y="620687"/>
            <a:ext cx="8305327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>
                <a:latin typeface="+mn-lt"/>
                <a:cs typeface="+mn-cs"/>
              </a:rPr>
              <a:t>В теме по </a:t>
            </a:r>
            <a:r>
              <a:rPr lang="ru-RU" sz="2300" dirty="0">
                <a:latin typeface="+mn-lt"/>
                <a:cs typeface="+mn-cs"/>
                <a:hlinkClick r:id="rId3" action="ppaction://hlinksldjump"/>
              </a:rPr>
              <a:t>языку КФ </a:t>
            </a:r>
            <a:r>
              <a:rPr lang="ru-RU" sz="2300" dirty="0">
                <a:latin typeface="+mn-lt"/>
                <a:cs typeface="+mn-cs"/>
              </a:rPr>
              <a:t>выделим следующие вопросы ( см. </a:t>
            </a:r>
            <a:r>
              <a:rPr lang="ru-RU" sz="2300" dirty="0">
                <a:latin typeface="+mn-lt"/>
                <a:cs typeface="+mn-cs"/>
                <a:hlinkClick r:id="rId4" action="ppaction://hlinksldjump"/>
              </a:rPr>
              <a:t>ЯУЗА</a:t>
            </a:r>
            <a:r>
              <a:rPr lang="ru-RU" sz="2300" dirty="0">
                <a:latin typeface="+mn-lt"/>
                <a:cs typeface="+mn-cs"/>
              </a:rPr>
              <a:t>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5" action="ppaction://hlinksldjump"/>
              </a:rPr>
              <a:t>Директивы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6" action="ppaction://hlinksldjump"/>
              </a:rPr>
              <a:t>Ввод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7" action="ppaction://hlinksldjump"/>
              </a:rPr>
              <a:t>Метки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8" action="ppaction://hlinksldjump"/>
              </a:rPr>
              <a:t>Переменные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9" action="ppaction://hlinksldjump"/>
              </a:rPr>
              <a:t>Параметры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0" action="ppaction://hlinksldjump"/>
              </a:rPr>
              <a:t>Вложенные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1" action="ppaction://hlinksldjump"/>
              </a:rPr>
              <a:t>Завершение КФ и возврат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2" action="ppaction://hlinksldjump"/>
              </a:rPr>
              <a:t>Ввод и вывод данных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БНФ для формализованного описания языков</a:t>
            </a:r>
            <a:r>
              <a:rPr lang="ru-RU" sz="2300" dirty="0">
                <a:latin typeface="+mn-lt"/>
                <a:cs typeface="+mn-cs"/>
              </a:rPr>
              <a:t> 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Утилиты КФ (</a:t>
            </a:r>
            <a:r>
              <a:rPr lang="en-US" sz="2300" dirty="0">
                <a:latin typeface="+mn-lt"/>
                <a:cs typeface="+mn-cs"/>
                <a:hlinkClick r:id="rId14" action="ppaction://hlinksldjump"/>
              </a:rPr>
              <a:t>BE, CHOICE</a:t>
            </a: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)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5" action="ppaction://hlinksldjump"/>
              </a:rPr>
              <a:t>Отладка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Использование БНФ </a:t>
            </a:r>
            <a:r>
              <a:rPr lang="ru-RU" sz="2300" dirty="0">
                <a:latin typeface="+mn-lt"/>
                <a:cs typeface="+mn-cs"/>
              </a:rPr>
              <a:t>для описания Работы с КФ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6" action="ppaction://hlinksldjump"/>
              </a:rPr>
              <a:t>Использование КФ в регламентном режиме </a:t>
            </a:r>
            <a:r>
              <a:rPr lang="ru-RU" sz="2300" dirty="0">
                <a:latin typeface="+mn-lt"/>
                <a:cs typeface="+mn-cs"/>
              </a:rPr>
              <a:t>(</a:t>
            </a:r>
            <a:r>
              <a:rPr lang="ru-RU" sz="2300" dirty="0">
                <a:latin typeface="+mn-lt"/>
                <a:cs typeface="+mn-cs"/>
                <a:hlinkClick r:id="rId17" action="ppaction://hlinksldjump"/>
              </a:rPr>
              <a:t>Планировщик заданий</a:t>
            </a:r>
            <a:r>
              <a:rPr lang="ru-RU" sz="23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</a:rPr>
              <a:t>Пример </a:t>
            </a:r>
            <a:r>
              <a:rPr lang="ru-RU" sz="2300" dirty="0">
                <a:latin typeface="+mn-lt"/>
                <a:cs typeface="+mn-cs"/>
                <a:hlinkClick r:id="rId18" action="ppaction://hlinksldjump"/>
              </a:rPr>
              <a:t>программы</a:t>
            </a:r>
            <a:r>
              <a:rPr lang="ru-RU" sz="2300" dirty="0">
                <a:latin typeface="+mn-lt"/>
                <a:cs typeface="+mn-cs"/>
              </a:rPr>
              <a:t> КФ и </a:t>
            </a:r>
            <a:r>
              <a:rPr lang="ru-RU" sz="2300" dirty="0">
                <a:latin typeface="+mn-lt"/>
                <a:cs typeface="+mn-cs"/>
                <a:hlinkClick r:id="rId19" action="ppaction://hlinksldjump"/>
              </a:rPr>
              <a:t>блок-схемы </a:t>
            </a:r>
            <a:r>
              <a:rPr lang="ru-RU" sz="2300" dirty="0">
                <a:latin typeface="+mn-lt"/>
                <a:cs typeface="+mn-cs"/>
              </a:rPr>
              <a:t>для ЛР №2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760640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Пример для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35945" y="19360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115</a:t>
            </a:fld>
            <a:endParaRPr lang="ru-RU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30281" y="548680"/>
            <a:ext cx="8055040" cy="57569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: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cls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1. </a:t>
            </a:r>
            <a:r>
              <a:rPr lang="ru-RU" sz="1200" b="1" dirty="0"/>
              <a:t>Режим 1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2. Режим 2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3. Выход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REM</a:t>
            </a:r>
            <a:r>
              <a:rPr lang="ru-RU" sz="1200" b="1" dirty="0"/>
              <a:t> ЗАПРОС НАЖАТИЯ КЛАВИШИ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be ask "</a:t>
            </a:r>
            <a:r>
              <a:rPr lang="en-US" sz="1200" b="1" dirty="0" err="1"/>
              <a:t>Выберете</a:t>
            </a:r>
            <a:r>
              <a:rPr lang="en-US" sz="1200" b="1" dirty="0"/>
              <a:t> </a:t>
            </a:r>
            <a:r>
              <a:rPr lang="en-US" sz="1200" b="1" dirty="0" err="1"/>
              <a:t>пункт</a:t>
            </a:r>
            <a:r>
              <a:rPr lang="en-US" sz="1200" b="1" dirty="0"/>
              <a:t> (1,2,3)" '123' default=2 timeout=10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REM </a:t>
            </a:r>
            <a:r>
              <a:rPr lang="ru-RU" sz="1200" b="1" dirty="0"/>
              <a:t>ПЕРЕКЛЮЧАТЕЛЬ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if ERRORLEVEL 3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3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2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1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:1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1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en-US" sz="1200" b="1" dirty="0">
                <a:solidFill>
                  <a:srgbClr val="FF0000"/>
                </a:solidFill>
              </a:rPr>
              <a:t>:2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2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:3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pause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ru-RU" sz="1200" b="1" dirty="0"/>
              <a:t>: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Завершение программы</a:t>
            </a:r>
            <a:endParaRPr lang="ru-RU" sz="1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079059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 схема примера КФ для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116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562097"/>
              </p:ext>
            </p:extLst>
          </p:nvPr>
        </p:nvGraphicFramePr>
        <p:xfrm>
          <a:off x="683568" y="548680"/>
          <a:ext cx="6769100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48680"/>
                        <a:ext cx="6769100" cy="547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3419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/>
          </p:nvPr>
        </p:nvSpPr>
        <p:spPr>
          <a:xfrm>
            <a:off x="511175" y="11588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Пример простого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0FB7923A-9FDE-47B6-A0A8-8A02472BA327}" type="slidenum">
              <a:rPr/>
              <a:pPr algn="l">
                <a:defRPr/>
              </a:pPr>
              <a:t>117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41408" y="1412776"/>
            <a:ext cx="7704856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Привет!!!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dirty="0">
                <a:solidFill>
                  <a:srgbClr val="FF0000"/>
                </a:solidFill>
                <a:latin typeface="+mn-lt"/>
                <a:cs typeface="+mn-cs"/>
              </a:rPr>
              <a:t>@</a:t>
            </a: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Без вывода команды в КС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en-US" sz="1800" dirty="0">
                <a:solidFill>
                  <a:srgbClr val="00B0F0"/>
                </a:solidFill>
                <a:latin typeface="+mn-lt"/>
                <a:cs typeface="+mn-cs"/>
              </a:rPr>
              <a:t>OFF</a:t>
            </a:r>
            <a:endParaRPr lang="fr-FR" sz="1800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Большаков С.А.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fr-FR" sz="1800" dirty="0">
                <a:solidFill>
                  <a:srgbClr val="00B0F0"/>
                </a:solidFill>
                <a:latin typeface="+mn-lt"/>
                <a:cs typeface="+mn-cs"/>
              </a:rPr>
              <a:t>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ВЫВОД ВКЛЮЧЕН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8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88071" name="TextBox 4"/>
          <p:cNvSpPr txBox="1">
            <a:spLocks noChangeArrowheads="1"/>
          </p:cNvSpPr>
          <p:nvPr/>
        </p:nvSpPr>
        <p:spPr bwMode="auto">
          <a:xfrm>
            <a:off x="611188" y="725488"/>
            <a:ext cx="73056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Простейший командный файл имеет </a:t>
            </a:r>
            <a:r>
              <a:rPr lang="ru-RU" altLang="ru-RU" sz="2000" u="sng"/>
              <a:t>следующий вид (</a:t>
            </a:r>
            <a:r>
              <a:rPr lang="en-US" altLang="ru-RU" sz="2000" u="sng"/>
              <a:t>first.</a:t>
            </a:r>
            <a:r>
              <a:rPr lang="en-US" altLang="ru-RU" sz="2000" b="1" u="sng">
                <a:solidFill>
                  <a:srgbClr val="FF0000"/>
                </a:solidFill>
              </a:rPr>
              <a:t>bat</a:t>
            </a:r>
            <a:r>
              <a:rPr lang="ru-RU" altLang="ru-RU" sz="2000" u="sng"/>
              <a:t>)</a:t>
            </a:r>
            <a:r>
              <a:rPr lang="ru-RU" altLang="ru-RU" sz="2000"/>
              <a:t>: </a:t>
            </a:r>
          </a:p>
        </p:txBody>
      </p:sp>
      <p:sp>
        <p:nvSpPr>
          <p:cNvPr id="88072" name="TextBox 5"/>
          <p:cNvSpPr txBox="1">
            <a:spLocks noChangeArrowheads="1"/>
          </p:cNvSpPr>
          <p:nvPr/>
        </p:nvSpPr>
        <p:spPr bwMode="auto">
          <a:xfrm>
            <a:off x="468313" y="4178300"/>
            <a:ext cx="2960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Результат </a:t>
            </a:r>
            <a:r>
              <a:rPr lang="ru-RU" altLang="ru-RU" sz="2000" u="sng"/>
              <a:t>его запуска выполнения</a:t>
            </a:r>
            <a:r>
              <a:rPr lang="ru-RU" altLang="ru-RU" sz="2000"/>
              <a:t>: </a:t>
            </a:r>
          </a:p>
        </p:txBody>
      </p:sp>
      <p:pic>
        <p:nvPicPr>
          <p:cNvPr id="88073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852738"/>
            <a:ext cx="4948238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125913" y="3068638"/>
            <a:ext cx="2709862" cy="21590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8075" name="TextBox 8"/>
          <p:cNvSpPr txBox="1">
            <a:spLocks noChangeArrowheads="1"/>
          </p:cNvSpPr>
          <p:nvPr/>
        </p:nvSpPr>
        <p:spPr bwMode="auto">
          <a:xfrm>
            <a:off x="7224713" y="1804988"/>
            <a:ext cx="164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Команды КФ: </a:t>
            </a:r>
          </a:p>
        </p:txBody>
      </p:sp>
      <p:cxnSp>
        <p:nvCxnSpPr>
          <p:cNvPr id="11" name="Прямая со стрелкой 10"/>
          <p:cNvCxnSpPr>
            <a:stCxn id="88075" idx="1"/>
          </p:cNvCxnSpPr>
          <p:nvPr/>
        </p:nvCxnSpPr>
        <p:spPr>
          <a:xfrm flipH="1" flipV="1">
            <a:off x="2147888" y="1630363"/>
            <a:ext cx="5076825" cy="3746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88075" idx="1"/>
          </p:cNvCxnSpPr>
          <p:nvPr/>
        </p:nvCxnSpPr>
        <p:spPr>
          <a:xfrm flipH="1">
            <a:off x="1331913" y="2005013"/>
            <a:ext cx="5892800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8075" idx="1"/>
          </p:cNvCxnSpPr>
          <p:nvPr/>
        </p:nvCxnSpPr>
        <p:spPr>
          <a:xfrm flipH="1">
            <a:off x="1835150" y="2005013"/>
            <a:ext cx="5389563" cy="919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88082" idx="0"/>
          </p:cNvCxnSpPr>
          <p:nvPr/>
        </p:nvCxnSpPr>
        <p:spPr>
          <a:xfrm flipH="1" flipV="1">
            <a:off x="1042988" y="3860800"/>
            <a:ext cx="288925" cy="17287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88081" idx="0"/>
          </p:cNvCxnSpPr>
          <p:nvPr/>
        </p:nvCxnSpPr>
        <p:spPr>
          <a:xfrm flipH="1" flipV="1">
            <a:off x="1331913" y="3608388"/>
            <a:ext cx="1476375" cy="21637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1" name="TextBox 30"/>
          <p:cNvSpPr txBox="1">
            <a:spLocks noChangeArrowheads="1"/>
          </p:cNvSpPr>
          <p:nvPr/>
        </p:nvSpPr>
        <p:spPr bwMode="auto">
          <a:xfrm>
            <a:off x="2051050" y="5772150"/>
            <a:ext cx="151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Пауза</a:t>
            </a:r>
            <a:r>
              <a:rPr lang="ru-RU" altLang="ru-RU" sz="2000"/>
              <a:t> в КФ </a:t>
            </a:r>
          </a:p>
        </p:txBody>
      </p:sp>
      <p:sp>
        <p:nvSpPr>
          <p:cNvPr id="88082" name="TextBox 33"/>
          <p:cNvSpPr txBox="1">
            <a:spLocks noChangeArrowheads="1"/>
          </p:cNvSpPr>
          <p:nvPr/>
        </p:nvSpPr>
        <p:spPr bwMode="auto">
          <a:xfrm>
            <a:off x="250825" y="5589588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Завершение</a:t>
            </a:r>
            <a:r>
              <a:rPr lang="ru-RU" altLang="ru-RU" sz="2000"/>
              <a:t> КФ</a:t>
            </a:r>
          </a:p>
        </p:txBody>
      </p:sp>
      <p:cxnSp>
        <p:nvCxnSpPr>
          <p:cNvPr id="38" name="Прямая со стрелкой 37"/>
          <p:cNvCxnSpPr>
            <a:stCxn id="88081" idx="3"/>
          </p:cNvCxnSpPr>
          <p:nvPr/>
        </p:nvCxnSpPr>
        <p:spPr>
          <a:xfrm flipV="1">
            <a:off x="3563938" y="5789613"/>
            <a:ext cx="1724025" cy="1825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4" name="TextBox 40"/>
          <p:cNvSpPr txBox="1">
            <a:spLocks noChangeArrowheads="1"/>
          </p:cNvSpPr>
          <p:nvPr/>
        </p:nvSpPr>
        <p:spPr bwMode="auto">
          <a:xfrm>
            <a:off x="6402388" y="6269038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Запуск</a:t>
            </a:r>
            <a:r>
              <a:rPr lang="ru-RU" altLang="ru-RU" sz="2000"/>
              <a:t> КФ в КС</a:t>
            </a:r>
          </a:p>
        </p:txBody>
      </p:sp>
      <p:cxnSp>
        <p:nvCxnSpPr>
          <p:cNvPr id="42" name="Прямая со стрелкой 41"/>
          <p:cNvCxnSpPr>
            <a:stCxn id="88084" idx="0"/>
            <a:endCxn id="8" idx="2"/>
          </p:cNvCxnSpPr>
          <p:nvPr/>
        </p:nvCxnSpPr>
        <p:spPr>
          <a:xfrm flipH="1" flipV="1">
            <a:off x="5481638" y="3284538"/>
            <a:ext cx="1949450" cy="2984500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6" name="TextBox 33"/>
          <p:cNvSpPr txBox="1">
            <a:spLocks noChangeArrowheads="1"/>
          </p:cNvSpPr>
          <p:nvPr/>
        </p:nvSpPr>
        <p:spPr bwMode="auto">
          <a:xfrm>
            <a:off x="403225" y="608012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Язык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346326"/>
            <a:ext cx="585787" cy="365125"/>
          </a:xfrm>
        </p:spPr>
        <p:txBody>
          <a:bodyPr/>
          <a:lstStyle/>
          <a:p>
            <a:pPr algn="l">
              <a:defRPr/>
            </a:pPr>
            <a:fld id="{0FD0EA19-5351-44EE-960D-4BFA4B90B3CE}" type="slidenum">
              <a:rPr/>
              <a:pPr algn="l">
                <a:defRPr/>
              </a:pPr>
              <a:t>118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361134" y="692696"/>
            <a:ext cx="7782865" cy="56477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Язык командных файлов</a:t>
            </a:r>
            <a:r>
              <a:rPr lang="ru-RU" sz="1900" dirty="0">
                <a:latin typeface="+mn-lt"/>
                <a:cs typeface="+mn-cs"/>
              </a:rPr>
              <a:t> – это простейший язык программирования с усеченными возможностями, ориентированный на системного программиста и администратора систем.</a:t>
            </a:r>
            <a:endParaRPr lang="ru-RU" sz="19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b="1" dirty="0">
                <a:latin typeface="+mn-lt"/>
                <a:cs typeface="+mn-cs"/>
              </a:rPr>
              <a:t>Bat</a:t>
            </a:r>
            <a:r>
              <a:rPr lang="en-US" sz="1900" dirty="0">
                <a:latin typeface="+mn-lt"/>
                <a:cs typeface="+mn-cs"/>
              </a:rPr>
              <a:t>ch Files - BT</a:t>
            </a:r>
            <a:r>
              <a:rPr lang="ru-RU" sz="1900" dirty="0">
                <a:latin typeface="+mn-lt"/>
                <a:cs typeface="+mn-cs"/>
              </a:rPr>
              <a:t>) </a:t>
            </a:r>
            <a:r>
              <a:rPr lang="ru-RU" sz="1900" u="sng" dirty="0">
                <a:latin typeface="+mn-lt"/>
                <a:cs typeface="+mn-cs"/>
              </a:rPr>
              <a:t>имеют</a:t>
            </a:r>
            <a:r>
              <a:rPr lang="ru-RU" sz="1900" dirty="0">
                <a:latin typeface="+mn-lt"/>
                <a:cs typeface="+mn-cs"/>
              </a:rPr>
              <a:t> специальное файловое </a:t>
            </a:r>
            <a:r>
              <a:rPr lang="ru-RU" sz="1900" u="sng" dirty="0">
                <a:latin typeface="+mn-lt"/>
                <a:cs typeface="+mn-cs"/>
              </a:rPr>
              <a:t>расширение</a:t>
            </a:r>
            <a:r>
              <a:rPr lang="ru-RU" sz="1900" dirty="0">
                <a:latin typeface="+mn-lt"/>
                <a:cs typeface="+mn-cs"/>
              </a:rPr>
              <a:t> (*.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BAT</a:t>
            </a:r>
            <a:r>
              <a:rPr lang="ru-RU" sz="1900" dirty="0">
                <a:latin typeface="+mn-lt"/>
                <a:cs typeface="+mn-cs"/>
              </a:rPr>
              <a:t>), которое не может быть изменено, и </a:t>
            </a:r>
            <a:r>
              <a:rPr lang="ru-RU" sz="1900" u="sng" dirty="0">
                <a:latin typeface="+mn-lt"/>
                <a:cs typeface="+mn-cs"/>
              </a:rPr>
              <a:t>выполняются</a:t>
            </a:r>
            <a:r>
              <a:rPr lang="ru-RU" sz="1900" dirty="0">
                <a:latin typeface="+mn-lt"/>
                <a:cs typeface="+mn-cs"/>
              </a:rPr>
              <a:t> в режиме интерпретации под управлением командных интерпретаторов (</a:t>
            </a:r>
            <a:r>
              <a:rPr lang="en-US" sz="1900" dirty="0">
                <a:latin typeface="+mn-lt"/>
                <a:cs typeface="+mn-cs"/>
              </a:rPr>
              <a:t>CMD.EXE, </a:t>
            </a:r>
            <a:r>
              <a:rPr lang="en-US" sz="1900" dirty="0" err="1">
                <a:latin typeface="+mn-lt"/>
                <a:cs typeface="+mn-cs"/>
              </a:rPr>
              <a:t>DOSBox</a:t>
            </a:r>
            <a:r>
              <a:rPr lang="en-US" sz="1900" dirty="0">
                <a:latin typeface="+mn-lt"/>
                <a:cs typeface="+mn-cs"/>
              </a:rPr>
              <a:t>, command.com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 – </a:t>
            </a:r>
            <a:r>
              <a:rPr lang="ru-RU" sz="1900" dirty="0">
                <a:latin typeface="+mn-lt"/>
                <a:cs typeface="+mn-cs"/>
              </a:rPr>
              <a:t>представляют собой упорядоченную </a:t>
            </a:r>
            <a:r>
              <a:rPr lang="ru-RU" sz="1900" u="sng" dirty="0">
                <a:latin typeface="+mn-lt"/>
                <a:cs typeface="+mn-cs"/>
              </a:rPr>
              <a:t>совокупность</a:t>
            </a:r>
            <a:r>
              <a:rPr lang="ru-RU" sz="1900" dirty="0">
                <a:latin typeface="+mn-lt"/>
                <a:cs typeface="+mn-cs"/>
              </a:rPr>
              <a:t> командных строк (текстовый строковый файл) и </a:t>
            </a:r>
            <a:r>
              <a:rPr lang="ru-RU" sz="1900" u="sng" dirty="0">
                <a:latin typeface="+mn-lt"/>
                <a:cs typeface="+mn-cs"/>
              </a:rPr>
              <a:t>вводятся</a:t>
            </a:r>
            <a:r>
              <a:rPr lang="ru-RU" sz="1900" dirty="0">
                <a:latin typeface="+mn-lt"/>
                <a:cs typeface="+mn-cs"/>
              </a:rPr>
              <a:t> в простом </a:t>
            </a:r>
            <a:r>
              <a:rPr lang="ru-RU" sz="1900" u="sng" dirty="0">
                <a:latin typeface="+mn-lt"/>
                <a:cs typeface="+mn-cs"/>
              </a:rPr>
              <a:t>текстовом редакторе</a:t>
            </a:r>
            <a:r>
              <a:rPr lang="ru-RU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Программа на языке командных файлов может быть представлена так: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u="sng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u="sng" dirty="0">
                <a:latin typeface="+mn-lt"/>
                <a:cs typeface="+mn-cs"/>
              </a:rPr>
              <a:t>инструкция командного файла одно </a:t>
            </a:r>
            <a:r>
              <a:rPr lang="ru-RU" sz="1900" dirty="0">
                <a:latin typeface="+mn-lt"/>
                <a:cs typeface="+mn-cs"/>
              </a:rPr>
              <a:t>из: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  <a:hlinkClick r:id="rId3" action="ppaction://hlinksldjump"/>
              </a:rPr>
              <a:t>Директивы</a:t>
            </a:r>
            <a:r>
              <a:rPr lang="ru-RU" sz="19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1900" dirty="0">
                <a:latin typeface="+mn-lt"/>
                <a:cs typeface="+mn-cs"/>
              </a:rPr>
              <a:t>командных файлов;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Внутренние и Внешние </a:t>
            </a: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 операционной системы (утилиты)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Любые </a:t>
            </a:r>
            <a:r>
              <a:rPr lang="ru-RU" sz="1900" u="sng" dirty="0">
                <a:latin typeface="+mn-lt"/>
                <a:cs typeface="+mn-cs"/>
              </a:rPr>
              <a:t>программы</a:t>
            </a:r>
            <a:r>
              <a:rPr lang="ru-RU" sz="1900" dirty="0">
                <a:latin typeface="+mn-lt"/>
                <a:cs typeface="+mn-cs"/>
              </a:rPr>
              <a:t> доступные для запуска;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Вызовы</a:t>
            </a:r>
            <a:r>
              <a:rPr lang="ru-RU" sz="1900" dirty="0">
                <a:latin typeface="+mn-lt"/>
                <a:cs typeface="+mn-cs"/>
              </a:rPr>
              <a:t> других командных файлов;</a:t>
            </a:r>
          </a:p>
        </p:txBody>
      </p:sp>
      <p:sp>
        <p:nvSpPr>
          <p:cNvPr id="2" name="Прямоугольник 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/>
          </p:nvPr>
        </p:nvSpPr>
        <p:spPr>
          <a:xfrm>
            <a:off x="395288" y="130175"/>
            <a:ext cx="7921625" cy="706438"/>
          </a:xfrm>
        </p:spPr>
        <p:txBody>
          <a:bodyPr/>
          <a:lstStyle/>
          <a:p>
            <a:pPr eaLnBrk="1" hangingPunct="1"/>
            <a:r>
              <a:rPr lang="ru-RU" altLang="ru-RU"/>
              <a:t>Язык управления заданиями - </a:t>
            </a:r>
            <a:r>
              <a:rPr lang="ru-RU" altLang="ru-RU" b="1"/>
              <a:t>ЯУЗА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F051B2BC-C64E-4BFF-9654-40215102148E}" type="slidenum">
              <a:rPr/>
              <a:pPr algn="l">
                <a:defRPr/>
              </a:pPr>
              <a:t>119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92696"/>
            <a:ext cx="8892479" cy="53860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Язык командных файлов</a:t>
            </a:r>
            <a:r>
              <a:rPr lang="ru-RU" sz="2000" dirty="0">
                <a:latin typeface="+mn-lt"/>
                <a:cs typeface="+mn-cs"/>
              </a:rPr>
              <a:t> –  можно назвать и так: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Я</a:t>
            </a:r>
            <a:r>
              <a:rPr lang="ru-RU" sz="2000" dirty="0">
                <a:latin typeface="+mn-lt"/>
                <a:cs typeface="+mn-cs"/>
              </a:rPr>
              <a:t>ЗЫК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У</a:t>
            </a:r>
            <a:r>
              <a:rPr lang="ru-RU" sz="2000" dirty="0">
                <a:latin typeface="+mn-lt"/>
                <a:cs typeface="+mn-cs"/>
              </a:rPr>
              <a:t>ПРАВЛЕНИЯ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ЗА</a:t>
            </a:r>
            <a:r>
              <a:rPr lang="ru-RU" sz="2000" dirty="0">
                <a:latin typeface="+mn-lt"/>
                <a:cs typeface="+mn-cs"/>
              </a:rPr>
              <a:t>ДАНИЯМИ – сокращенно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ЯУЗА</a:t>
            </a:r>
            <a:r>
              <a:rPr lang="ru-RU" sz="2000" dirty="0">
                <a:latin typeface="+mn-lt"/>
                <a:cs typeface="+mn-cs"/>
              </a:rPr>
              <a:t> (!!!это терминология времен БОЛЬШИХ ЭВМ, но актуален и сейчас).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Язык КФ</a:t>
            </a:r>
            <a:r>
              <a:rPr lang="ru-RU" sz="2000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Язык ЯУЗА может быть использован для </a:t>
            </a:r>
            <a:r>
              <a:rPr lang="ru-RU" sz="2000" u="sng" dirty="0">
                <a:latin typeface="+mn-lt"/>
                <a:cs typeface="+mn-cs"/>
              </a:rPr>
              <a:t>построения КФ</a:t>
            </a:r>
            <a:r>
              <a:rPr lang="ru-RU" sz="2000" dirty="0">
                <a:latin typeface="+mn-lt"/>
                <a:cs typeface="+mn-cs"/>
              </a:rPr>
              <a:t>, включающих в себя вызов различных программ для выполнения целой  совокупности системных работ, задач и (заданий) </a:t>
            </a:r>
            <a:r>
              <a:rPr lang="ru-RU" sz="2000" u="sng" dirty="0">
                <a:latin typeface="+mn-lt"/>
                <a:cs typeface="+mn-cs"/>
              </a:rPr>
              <a:t>даже без присутствия </a:t>
            </a:r>
            <a:r>
              <a:rPr lang="ru-RU" sz="2000" dirty="0">
                <a:latin typeface="+mn-lt"/>
                <a:cs typeface="+mn-cs"/>
              </a:rPr>
              <a:t>системного администратора.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Например такие работы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работы регламентного </a:t>
            </a:r>
            <a:r>
              <a:rPr lang="ru-RU" sz="2000" u="sng" dirty="0">
                <a:latin typeface="+mn-lt"/>
                <a:cs typeface="+mn-cs"/>
                <a:hlinkClick r:id="rId4" action="ppaction://hlinksldjump"/>
              </a:rPr>
              <a:t>копирования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БД</a:t>
            </a:r>
            <a:r>
              <a:rPr lang="en-US" sz="2000" dirty="0">
                <a:latin typeface="+mn-lt"/>
                <a:cs typeface="+mn-cs"/>
              </a:rPr>
              <a:t>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тестирования и проверки </a:t>
            </a:r>
            <a:r>
              <a:rPr lang="ru-RU" sz="2000" u="sng" dirty="0">
                <a:latin typeface="+mn-lt"/>
                <a:cs typeface="+mn-cs"/>
              </a:rPr>
              <a:t>работоспособности</a:t>
            </a:r>
            <a:r>
              <a:rPr lang="ru-RU" sz="2000" dirty="0">
                <a:latin typeface="+mn-lt"/>
                <a:cs typeface="+mn-cs"/>
              </a:rPr>
              <a:t> системы; </a:t>
            </a:r>
            <a:r>
              <a:rPr lang="ru-RU" sz="2000" u="sng" dirty="0">
                <a:latin typeface="+mn-lt"/>
                <a:cs typeface="+mn-cs"/>
              </a:rPr>
              <a:t>инсталляции</a:t>
            </a:r>
            <a:r>
              <a:rPr lang="ru-RU" sz="2000" dirty="0">
                <a:latin typeface="+mn-lt"/>
                <a:cs typeface="+mn-cs"/>
              </a:rPr>
              <a:t>  и деинсталляции программных продуктов;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сборки мусора, программ проверки вирусов, копирования и тестирования данных;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Выполнения заданий по </a:t>
            </a:r>
            <a:r>
              <a:rPr lang="ru-RU" sz="2000" u="sng" dirty="0">
                <a:latin typeface="+mn-lt"/>
                <a:cs typeface="+mn-cs"/>
              </a:rPr>
              <a:t>передаче</a:t>
            </a:r>
            <a:r>
              <a:rPr lang="ru-RU" sz="2000" dirty="0">
                <a:latin typeface="+mn-lt"/>
                <a:cs typeface="+mn-cs"/>
              </a:rPr>
              <a:t> данных;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Контроля и дефрагментации жестких </a:t>
            </a:r>
            <a:r>
              <a:rPr lang="ru-RU" sz="2000" dirty="0">
                <a:latin typeface="+mn-lt"/>
                <a:cs typeface="+mn-cs"/>
              </a:rPr>
              <a:t>дисков;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Длительных</a:t>
            </a:r>
            <a:r>
              <a:rPr lang="ru-RU" sz="2000" dirty="0">
                <a:latin typeface="+mn-lt"/>
                <a:cs typeface="+mn-cs"/>
              </a:rPr>
              <a:t> заданий не требующих вмешательства системного оператора и администратора;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Многих </a:t>
            </a:r>
            <a:r>
              <a:rPr lang="ru-RU" sz="2000" u="sng" dirty="0">
                <a:latin typeface="+mn-lt"/>
                <a:cs typeface="+mn-cs"/>
              </a:rPr>
              <a:t>системных</a:t>
            </a:r>
            <a:r>
              <a:rPr lang="ru-RU" sz="2000" dirty="0">
                <a:latin typeface="+mn-lt"/>
                <a:cs typeface="+mn-cs"/>
              </a:rPr>
              <a:t> работ по обслуживанию компьютеров и  </a:t>
            </a:r>
            <a:r>
              <a:rPr lang="ru-RU" sz="2000" dirty="0" err="1">
                <a:latin typeface="+mn-lt"/>
                <a:cs typeface="+mn-cs"/>
              </a:rPr>
              <a:t>и</a:t>
            </a:r>
            <a:r>
              <a:rPr lang="ru-RU" sz="2000" dirty="0">
                <a:latin typeface="+mn-lt"/>
                <a:cs typeface="+mn-cs"/>
              </a:rPr>
              <a:t> т.д.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>
                <a:solidFill>
                  <a:srgbClr val="FF0000"/>
                </a:solidFill>
              </a:rPr>
              <a:t>Актуальные темы (201</a:t>
            </a:r>
            <a:r>
              <a:rPr lang="en-US" altLang="ru-RU" sz="3600" dirty="0">
                <a:solidFill>
                  <a:srgbClr val="FF0000"/>
                </a:solidFill>
              </a:rPr>
              <a:t>9</a:t>
            </a:r>
            <a:r>
              <a:rPr lang="ru-RU" altLang="ru-RU" sz="3600" dirty="0">
                <a:solidFill>
                  <a:srgbClr val="FF0000"/>
                </a:solidFill>
              </a:rPr>
              <a:t> -</a:t>
            </a:r>
            <a:r>
              <a:rPr lang="en-US" altLang="ru-RU" sz="3600" dirty="0">
                <a:solidFill>
                  <a:srgbClr val="FF0000"/>
                </a:solidFill>
              </a:rPr>
              <a:t>1</a:t>
            </a:r>
            <a:r>
              <a:rPr lang="ru-RU" altLang="ru-RU" sz="3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4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5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en-US" altLang="ru-RU" sz="2300" dirty="0">
                <a:hlinkClick r:id="rId6" action="ppaction://hlinksldjump"/>
              </a:rPr>
              <a:t>PSP</a:t>
            </a:r>
            <a:r>
              <a:rPr lang="ru-RU" altLang="ru-RU" sz="2300" dirty="0"/>
              <a:t> и  структуры программ </a:t>
            </a:r>
            <a:r>
              <a:rPr lang="en-US" altLang="ru-RU" sz="2300" dirty="0">
                <a:hlinkClick r:id="rId7" action="ppaction://hlinksldjump"/>
              </a:rPr>
              <a:t>EXE </a:t>
            </a:r>
            <a:r>
              <a:rPr lang="ru-RU" altLang="ru-RU" sz="2300" dirty="0">
                <a:hlinkClick r:id="rId7" action="ppaction://hlinksldjump"/>
              </a:rPr>
              <a:t>и</a:t>
            </a:r>
            <a:r>
              <a:rPr lang="en-US" altLang="ru-RU" sz="2300" dirty="0">
                <a:hlinkClick r:id="rId7" action="ppaction://hlinksldjump"/>
              </a:rPr>
              <a:t> COM</a:t>
            </a:r>
            <a:endParaRPr lang="ru-RU" altLang="ru-RU" sz="2300" dirty="0"/>
          </a:p>
          <a:p>
            <a:r>
              <a:rPr lang="ru-RU" altLang="ru-RU" sz="2300" dirty="0">
                <a:solidFill>
                  <a:srgbClr val="FF0000"/>
                </a:solidFill>
                <a:hlinkClick r:id="rId8" action="ppaction://hlinksldjump"/>
              </a:rPr>
              <a:t>Введение в Ассемблер</a:t>
            </a:r>
            <a:endParaRPr lang="ru-RU" altLang="ru-RU" sz="2300" dirty="0">
              <a:solidFill>
                <a:srgbClr val="FF0000"/>
              </a:solidFill>
            </a:endParaRPr>
          </a:p>
          <a:p>
            <a:r>
              <a:rPr lang="ru-RU" altLang="ru-RU" sz="2300" dirty="0">
                <a:hlinkClick r:id="rId9" action="ppaction://hlinksldjump"/>
              </a:rPr>
              <a:t>Оперативная память</a:t>
            </a:r>
            <a:r>
              <a:rPr lang="ru-RU" altLang="ru-RU" sz="2300" dirty="0"/>
              <a:t> + </a:t>
            </a:r>
            <a:r>
              <a:rPr lang="ru-RU" altLang="ru-RU" sz="2300" dirty="0">
                <a:hlinkClick r:id="rId10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3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14" action="ppaction://hlinksldjump"/>
              </a:rPr>
              <a:t>Регистры МП</a:t>
            </a:r>
            <a:r>
              <a:rPr lang="en-US" altLang="ru-RU" sz="2300" dirty="0">
                <a:hlinkClick r:id="rId14" action="ppaction://hlinksldjump"/>
              </a:rPr>
              <a:t>, </a:t>
            </a:r>
            <a:r>
              <a:rPr lang="ru-RU" altLang="ru-RU" sz="2300" dirty="0">
                <a:hlinkClick r:id="rId15" action="ppaction://hlinksldjump"/>
              </a:rPr>
              <a:t>Регистр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6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7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7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dirty="0">
                <a:hlinkClick r:id="rId18" action="ppaction://hlinksldjump"/>
              </a:rPr>
              <a:t>Физическая модель темы.</a:t>
            </a:r>
            <a:endParaRPr lang="ru-RU" altLang="ru-RU" sz="2300" dirty="0">
              <a:hlinkClick r:id="rId19" action="ppaction://hlinksldjump"/>
            </a:endParaRPr>
          </a:p>
          <a:p>
            <a:r>
              <a:rPr lang="ru-RU" altLang="ru-RU" sz="2300" dirty="0">
                <a:hlinkClick r:id="rId19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20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21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22" action="ppaction://hlinksldjump"/>
              </a:rPr>
              <a:t>Рубежный контроль (РК) по СП</a:t>
            </a:r>
            <a:endParaRPr lang="ru-RU" altLang="ru-RU" sz="2300" dirty="0">
              <a:hlinkClick r:id="rId23" action="ppaction://hlinksldjump"/>
            </a:endParaRPr>
          </a:p>
          <a:p>
            <a:r>
              <a:rPr lang="ru-RU" altLang="ru-RU" sz="2300" dirty="0">
                <a:hlinkClick r:id="rId24" action="ppaction://hlinksldjump"/>
              </a:rPr>
              <a:t>КР СП</a:t>
            </a:r>
            <a:endParaRPr lang="ru-RU" altLang="ru-RU" sz="2300" dirty="0"/>
          </a:p>
          <a:p>
            <a:r>
              <a:rPr lang="ru-RU" altLang="ru-RU" sz="2300" dirty="0">
                <a:hlinkClick r:id="rId25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6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Заголовок 1"/>
          <p:cNvSpPr>
            <a:spLocks noGrp="1"/>
          </p:cNvSpPr>
          <p:nvPr>
            <p:ph type="title"/>
          </p:nvPr>
        </p:nvSpPr>
        <p:spPr>
          <a:xfrm>
            <a:off x="1043608" y="58739"/>
            <a:ext cx="6912768" cy="561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Директивы языка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79" y="211019"/>
            <a:ext cx="585787" cy="365125"/>
          </a:xfrm>
        </p:spPr>
        <p:txBody>
          <a:bodyPr/>
          <a:lstStyle/>
          <a:p>
            <a:pPr algn="l">
              <a:defRPr/>
            </a:pPr>
            <a:fld id="{11146246-8DCE-49A8-B479-055004400992}" type="slidenum">
              <a:rPr/>
              <a:pPr algn="l">
                <a:defRPr/>
              </a:pPr>
              <a:t>120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208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Язык КФ =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ЯУЗА</a:t>
            </a:r>
            <a:r>
              <a:rPr lang="ru-RU" sz="2200" dirty="0">
                <a:latin typeface="+mn-lt"/>
                <a:cs typeface="+mn-cs"/>
              </a:rPr>
              <a:t>. – язык системных сценариев.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Основные директивы командных </a:t>
            </a:r>
            <a:r>
              <a:rPr lang="ru-RU" sz="2200" u="sng" dirty="0">
                <a:latin typeface="+mn-lt"/>
                <a:cs typeface="+mn-cs"/>
              </a:rPr>
              <a:t>файлов следующие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IF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ветвления</a:t>
            </a:r>
            <a:r>
              <a:rPr lang="ru-RU" sz="2200" dirty="0">
                <a:latin typeface="+mn-lt"/>
                <a:cs typeface="+mn-cs"/>
              </a:rPr>
              <a:t> в командных файлах, организации </a:t>
            </a:r>
            <a:r>
              <a:rPr lang="ru-RU" sz="2200" u="sng" dirty="0">
                <a:latin typeface="+mn-lt"/>
                <a:cs typeface="+mn-cs"/>
              </a:rPr>
              <a:t>циклов</a:t>
            </a:r>
            <a:r>
              <a:rPr lang="ru-RU" sz="2200" dirty="0">
                <a:latin typeface="+mn-lt"/>
                <a:cs typeface="+mn-cs"/>
              </a:rPr>
              <a:t> и проверки </a:t>
            </a:r>
            <a:r>
              <a:rPr lang="ru-RU" sz="2200" u="sng" dirty="0">
                <a:latin typeface="+mn-lt"/>
                <a:cs typeface="+mn-cs"/>
              </a:rPr>
              <a:t>условий в</a:t>
            </a:r>
            <a:r>
              <a:rPr lang="ru-RU" sz="2200" dirty="0">
                <a:latin typeface="+mn-lt"/>
                <a:cs typeface="+mn-cs"/>
              </a:rPr>
              <a:t> КФ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SET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присваивания</a:t>
            </a:r>
            <a:r>
              <a:rPr lang="ru-RU" sz="2200" dirty="0">
                <a:latin typeface="+mn-lt"/>
                <a:cs typeface="+mn-cs"/>
              </a:rPr>
              <a:t> переменным окружения и переменным КФ текстовых и числовых значений значений.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SHIFT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изменения</a:t>
            </a:r>
            <a:r>
              <a:rPr lang="ru-RU" sz="2200" dirty="0">
                <a:latin typeface="+mn-lt"/>
                <a:cs typeface="+mn-cs"/>
              </a:rPr>
              <a:t> порядка следования (сдвига </a:t>
            </a:r>
            <a:r>
              <a:rPr lang="ru-RU" sz="2200" u="sng" dirty="0">
                <a:latin typeface="+mn-lt"/>
                <a:cs typeface="+mn-cs"/>
              </a:rPr>
              <a:t>влево</a:t>
            </a:r>
            <a:r>
              <a:rPr lang="ru-RU" sz="2200" dirty="0">
                <a:latin typeface="+mn-lt"/>
                <a:cs typeface="+mn-cs"/>
              </a:rPr>
              <a:t>) </a:t>
            </a:r>
            <a:r>
              <a:rPr lang="ru-RU" sz="2200" u="sng" dirty="0">
                <a:latin typeface="+mn-lt"/>
                <a:cs typeface="+mn-cs"/>
              </a:rPr>
              <a:t>параметров командной строки</a:t>
            </a:r>
            <a:r>
              <a:rPr lang="ru-RU" sz="2200" dirty="0">
                <a:latin typeface="+mn-lt"/>
                <a:cs typeface="+mn-cs"/>
              </a:rPr>
              <a:t>, заданных при запуске программы (%0, %1, %2, … %9).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FOR</a:t>
            </a:r>
            <a:r>
              <a:rPr lang="ru-RU" sz="2200" dirty="0">
                <a:latin typeface="+mn-lt"/>
                <a:cs typeface="+mn-cs"/>
              </a:rPr>
              <a:t> – для организации циклического выполнения </a:t>
            </a:r>
            <a:r>
              <a:rPr lang="ru-RU" sz="2200" u="sng" dirty="0">
                <a:latin typeface="+mn-lt"/>
                <a:cs typeface="+mn-cs"/>
              </a:rPr>
              <a:t>однородных</a:t>
            </a:r>
            <a:r>
              <a:rPr lang="ru-RU" sz="2200" dirty="0">
                <a:latin typeface="+mn-lt"/>
                <a:cs typeface="+mn-cs"/>
              </a:rPr>
              <a:t> команд применительно к множеству определенных переменных (!!! </a:t>
            </a:r>
            <a:r>
              <a:rPr lang="ru-RU" sz="2200" u="sng" dirty="0">
                <a:latin typeface="+mn-lt"/>
                <a:cs typeface="+mn-cs"/>
              </a:rPr>
              <a:t>Отличается</a:t>
            </a:r>
            <a:r>
              <a:rPr lang="ru-RU" sz="2200" dirty="0">
                <a:latin typeface="+mn-lt"/>
                <a:cs typeface="+mn-cs"/>
              </a:rPr>
              <a:t> от традиционного оператора цикла).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ECHO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вывода</a:t>
            </a:r>
            <a:r>
              <a:rPr lang="ru-RU" sz="2200" dirty="0">
                <a:latin typeface="+mn-lt"/>
                <a:cs typeface="+mn-cs"/>
              </a:rPr>
              <a:t> на консоль данных  и </a:t>
            </a:r>
            <a:r>
              <a:rPr lang="ru-RU" sz="2200" u="sng" dirty="0">
                <a:latin typeface="+mn-lt"/>
                <a:cs typeface="+mn-cs"/>
              </a:rPr>
              <a:t>переключения</a:t>
            </a:r>
            <a:r>
              <a:rPr lang="ru-RU" sz="2200" dirty="0">
                <a:latin typeface="+mn-lt"/>
                <a:cs typeface="+mn-cs"/>
              </a:rPr>
              <a:t> режимов вывода информации.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GOTO</a:t>
            </a:r>
            <a:r>
              <a:rPr lang="ru-RU" sz="2200" dirty="0">
                <a:latin typeface="+mn-lt"/>
                <a:cs typeface="+mn-cs"/>
              </a:rPr>
              <a:t> – для выполнения </a:t>
            </a:r>
            <a:r>
              <a:rPr lang="ru-RU" sz="2200" u="sng" dirty="0">
                <a:latin typeface="+mn-lt"/>
                <a:cs typeface="+mn-cs"/>
              </a:rPr>
              <a:t>безусловных переходов </a:t>
            </a:r>
            <a:r>
              <a:rPr lang="ru-RU" sz="2200" dirty="0">
                <a:latin typeface="+mn-lt"/>
                <a:cs typeface="+mn-cs"/>
              </a:rPr>
              <a:t>на конкретные </a:t>
            </a:r>
            <a:r>
              <a:rPr lang="ru-RU" sz="2200" u="sng" dirty="0">
                <a:latin typeface="+mn-lt"/>
                <a:cs typeface="+mn-cs"/>
              </a:rPr>
              <a:t>метки программы </a:t>
            </a:r>
            <a:r>
              <a:rPr lang="ru-RU" sz="2200" dirty="0">
                <a:latin typeface="+mn-lt"/>
                <a:cs typeface="+mn-cs"/>
              </a:rPr>
              <a:t>данного командного файла.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Заголовок 1"/>
          <p:cNvSpPr>
            <a:spLocks noGrp="1"/>
          </p:cNvSpPr>
          <p:nvPr>
            <p:ph type="title"/>
          </p:nvPr>
        </p:nvSpPr>
        <p:spPr>
          <a:xfrm>
            <a:off x="395288" y="587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Директивы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7707" y="292139"/>
            <a:ext cx="585787" cy="365125"/>
          </a:xfrm>
        </p:spPr>
        <p:txBody>
          <a:bodyPr/>
          <a:lstStyle/>
          <a:p>
            <a:pPr algn="l">
              <a:defRPr/>
            </a:pPr>
            <a:fld id="{276B36C5-0B26-488E-A083-D2396BBEA224}" type="slidenum">
              <a:rPr/>
              <a:pPr algn="l">
                <a:defRPr/>
              </a:pPr>
              <a:t>121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65073" y="657264"/>
            <a:ext cx="824343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Другие  директивы командных </a:t>
            </a:r>
            <a:r>
              <a:rPr lang="ru-RU" sz="2000" u="sng" dirty="0">
                <a:latin typeface="+mn-lt"/>
                <a:cs typeface="+mn-cs"/>
              </a:rPr>
              <a:t>файлов следующие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 – для организации </a:t>
            </a:r>
            <a:r>
              <a:rPr lang="ru-RU" sz="2000" u="sng" dirty="0">
                <a:latin typeface="+mn-lt"/>
                <a:cs typeface="+mn-cs"/>
              </a:rPr>
              <a:t>паузы</a:t>
            </a:r>
            <a:r>
              <a:rPr lang="ru-RU" sz="2000" dirty="0">
                <a:latin typeface="+mn-lt"/>
                <a:cs typeface="+mn-cs"/>
              </a:rPr>
              <a:t> при работе командного файла с задание информационного сообщения (до нажатия клавиши).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комментирования</a:t>
            </a:r>
            <a:r>
              <a:rPr lang="ru-RU" sz="2000" dirty="0">
                <a:latin typeface="+mn-lt"/>
                <a:cs typeface="+mn-cs"/>
              </a:rPr>
              <a:t> командных файлов.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вызова</a:t>
            </a:r>
            <a:r>
              <a:rPr lang="ru-RU" sz="2000" dirty="0">
                <a:latin typeface="+mn-lt"/>
                <a:cs typeface="+mn-cs"/>
              </a:rPr>
              <a:t> других командных файлов с возвратом (вложенных командных файлов) в данный командный файл (аналогично </a:t>
            </a:r>
            <a:r>
              <a:rPr lang="ru-RU" sz="2000" u="sng" dirty="0">
                <a:latin typeface="+mn-lt"/>
                <a:cs typeface="+mn-cs"/>
              </a:rPr>
              <a:t>вызову</a:t>
            </a:r>
            <a:r>
              <a:rPr lang="ru-RU" sz="2000" dirty="0">
                <a:latin typeface="+mn-lt"/>
                <a:cs typeface="+mn-cs"/>
              </a:rPr>
              <a:t> функций и процедур).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EXIT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завершения</a:t>
            </a:r>
            <a:r>
              <a:rPr lang="ru-RU" sz="2000" dirty="0">
                <a:latin typeface="+mn-lt"/>
                <a:cs typeface="+mn-cs"/>
              </a:rPr>
              <a:t> выполнения командного файла. Если данная команда выполняется во вложенном командном файле без параметра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), то выполняется завершение работы всех файлов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(фактически завершается </a:t>
            </a:r>
            <a:r>
              <a:rPr lang="en-US" sz="2000" dirty="0">
                <a:latin typeface="+mn-lt"/>
                <a:cs typeface="+mn-cs"/>
              </a:rPr>
              <a:t>CMD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EXE</a:t>
            </a:r>
            <a:r>
              <a:rPr lang="ru-RU" sz="2000" dirty="0">
                <a:latin typeface="+mn-lt"/>
                <a:cs typeface="+mn-cs"/>
              </a:rPr>
              <a:t>). Если параметр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 установлен, то выполняется возврат в основной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CLS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очистки экрана </a:t>
            </a:r>
            <a:r>
              <a:rPr lang="ru-RU" sz="2000" dirty="0">
                <a:latin typeface="+mn-lt"/>
                <a:cs typeface="+mn-cs"/>
              </a:rPr>
              <a:t>дисплея (консоли) в момент выполнения данной директивы.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Модификатор </a:t>
            </a:r>
            <a:r>
              <a:rPr lang="ru-RU" sz="2000" b="1" dirty="0">
                <a:latin typeface="+mn-lt"/>
                <a:cs typeface="+mn-cs"/>
              </a:rPr>
              <a:t>@</a:t>
            </a:r>
            <a:r>
              <a:rPr lang="ru-RU" sz="2000" dirty="0">
                <a:latin typeface="+mn-lt"/>
                <a:cs typeface="+mn-cs"/>
              </a:rPr>
              <a:t> - для </a:t>
            </a:r>
            <a:r>
              <a:rPr lang="ru-RU" sz="2000" u="sng" dirty="0">
                <a:latin typeface="+mn-lt"/>
                <a:cs typeface="+mn-cs"/>
              </a:rPr>
              <a:t>отключения</a:t>
            </a:r>
            <a:r>
              <a:rPr lang="ru-RU" sz="2000" dirty="0">
                <a:latin typeface="+mn-lt"/>
                <a:cs typeface="+mn-cs"/>
              </a:rPr>
              <a:t> вывода одной директивы в этой строке на экран дисплея.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Полный перечень директив КФ </a:t>
            </a:r>
            <a:r>
              <a:rPr lang="ru-RU" sz="2000" dirty="0">
                <a:latin typeface="+mn-lt"/>
                <a:cs typeface="+mn-cs"/>
              </a:rPr>
              <a:t>и их описание можно получить в справочниках ОС, директиве </a:t>
            </a:r>
            <a:r>
              <a:rPr lang="en-US" sz="2000" dirty="0">
                <a:latin typeface="+mn-lt"/>
                <a:cs typeface="+mn-cs"/>
              </a:rPr>
              <a:t>HELP</a:t>
            </a:r>
            <a:r>
              <a:rPr lang="ru-RU" sz="2000" dirty="0">
                <a:latin typeface="+mn-lt"/>
                <a:cs typeface="+mn-cs"/>
              </a:rPr>
              <a:t>, или использовании клавиши </a:t>
            </a:r>
            <a:r>
              <a:rPr lang="en-US" sz="2000" dirty="0">
                <a:latin typeface="+mn-lt"/>
                <a:cs typeface="+mn-cs"/>
              </a:rPr>
              <a:t>F1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Заголовок 1"/>
          <p:cNvSpPr>
            <a:spLocks noGrp="1"/>
          </p:cNvSpPr>
          <p:nvPr>
            <p:ph type="title"/>
          </p:nvPr>
        </p:nvSpPr>
        <p:spPr>
          <a:xfrm>
            <a:off x="446088" y="1889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Ввод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D4F30C4-358A-43FF-94A1-64ED697A05B3}" type="slidenum">
              <a:rPr/>
              <a:pPr algn="l">
                <a:defRPr/>
              </a:pPr>
              <a:t>122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11560" y="836712"/>
            <a:ext cx="8063911" cy="61247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Ввод текста программы на языке командных файлов выполняется в </a:t>
            </a:r>
            <a:r>
              <a:rPr lang="ru-RU" sz="2800" u="sng" dirty="0">
                <a:latin typeface="+mn-lt"/>
                <a:cs typeface="+mn-cs"/>
              </a:rPr>
              <a:t>простом</a:t>
            </a:r>
            <a:r>
              <a:rPr lang="ru-RU" sz="2800" dirty="0">
                <a:latin typeface="+mn-lt"/>
                <a:cs typeface="+mn-cs"/>
              </a:rPr>
              <a:t> текстовом редакторе в кодах </a:t>
            </a:r>
            <a:r>
              <a:rPr lang="en-US" sz="2800" dirty="0">
                <a:latin typeface="+mn-lt"/>
                <a:cs typeface="+mn-cs"/>
              </a:rPr>
              <a:t>ASCII</a:t>
            </a:r>
            <a:r>
              <a:rPr lang="ru-RU" sz="2800" dirty="0">
                <a:latin typeface="+mn-lt"/>
                <a:cs typeface="+mn-cs"/>
              </a:rPr>
              <a:t> или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(См. Общие МУ по СП на сайте).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Можно использовать любой текстовый редактор файл менеджеров [7], блокнот в формате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 (не в </a:t>
            </a:r>
            <a:r>
              <a:rPr lang="en-US" sz="2800" dirty="0">
                <a:latin typeface="+mn-lt"/>
                <a:cs typeface="+mn-cs"/>
              </a:rPr>
              <a:t>UNICOD</a:t>
            </a:r>
            <a:r>
              <a:rPr lang="ru-RU" sz="2800" dirty="0">
                <a:latin typeface="+mn-lt"/>
                <a:cs typeface="+mn-cs"/>
              </a:rPr>
              <a:t>) или </a:t>
            </a:r>
            <a:r>
              <a:rPr lang="ru-RU" sz="2800" u="sng" dirty="0">
                <a:latin typeface="+mn-lt"/>
                <a:cs typeface="+mn-cs"/>
              </a:rPr>
              <a:t>Текстовый редактор </a:t>
            </a:r>
            <a:r>
              <a:rPr lang="ru-RU" sz="2800" dirty="0">
                <a:latin typeface="+mn-lt"/>
                <a:cs typeface="+mn-cs"/>
              </a:rPr>
              <a:t>для Ассемблера - </a:t>
            </a:r>
            <a:r>
              <a:rPr lang="ru-RU" sz="2800" b="1" dirty="0">
                <a:latin typeface="+mn-lt"/>
                <a:cs typeface="+mn-cs"/>
              </a:rPr>
              <a:t>Asm_ed.exe (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здесь удобно переключать кодировки!</a:t>
            </a:r>
            <a:r>
              <a:rPr lang="ru-RU" sz="2800" b="1" dirty="0">
                <a:latin typeface="+mn-lt"/>
                <a:cs typeface="+mn-cs"/>
              </a:rPr>
              <a:t>)</a:t>
            </a:r>
            <a:r>
              <a:rPr lang="ru-RU" sz="2800" dirty="0">
                <a:latin typeface="+mn-lt"/>
                <a:cs typeface="+mn-cs"/>
              </a:rPr>
              <a:t>, входящий в состав учебного комплекта </a:t>
            </a:r>
            <a:r>
              <a:rPr lang="en-US" sz="2800" dirty="0">
                <a:latin typeface="+mn-lt"/>
                <a:cs typeface="+mn-cs"/>
              </a:rPr>
              <a:t>TASM</a:t>
            </a:r>
            <a:r>
              <a:rPr lang="ru-RU" sz="2800" dirty="0">
                <a:latin typeface="+mn-lt"/>
                <a:cs typeface="+mn-cs"/>
              </a:rPr>
              <a:t>3.</a:t>
            </a:r>
            <a:r>
              <a:rPr lang="en-US" sz="2800" dirty="0">
                <a:latin typeface="+mn-lt"/>
                <a:cs typeface="+mn-cs"/>
              </a:rPr>
              <a:t>ZIP</a:t>
            </a:r>
            <a:r>
              <a:rPr lang="ru-RU" sz="2800" dirty="0">
                <a:latin typeface="+mn-lt"/>
                <a:cs typeface="+mn-cs"/>
              </a:rPr>
              <a:t>, размещенного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800" dirty="0">
                <a:latin typeface="+mn-lt"/>
                <a:cs typeface="+mn-cs"/>
              </a:rPr>
              <a:t>Notepad++;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Текстовые редакторы файл-менеджеров (</a:t>
            </a:r>
            <a:r>
              <a:rPr lang="en-US" sz="2800" dirty="0">
                <a:latin typeface="+mn-lt"/>
                <a:cs typeface="+mn-cs"/>
              </a:rPr>
              <a:t>F4</a:t>
            </a:r>
            <a:r>
              <a:rPr lang="ru-RU" sz="28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28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175" y="44450"/>
            <a:ext cx="8229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Метки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823EEAA-1835-4008-A9B6-CDF778D06A9C}" type="slidenum">
              <a:rPr/>
              <a:pPr algn="l">
                <a:defRPr/>
              </a:pPr>
              <a:t>123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57498" y="548680"/>
            <a:ext cx="8063911" cy="25545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Метки</a:t>
            </a:r>
            <a:r>
              <a:rPr lang="ru-RU" sz="2000" dirty="0">
                <a:latin typeface="+mn-lt"/>
                <a:cs typeface="+mn-cs"/>
              </a:rPr>
              <a:t> – это элементы КФ предназначенные для безусловных  переходов (Директива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</a:t>
            </a:r>
            <a:r>
              <a:rPr lang="ru-RU" sz="2000" dirty="0">
                <a:latin typeface="+mn-lt"/>
                <a:cs typeface="+mn-cs"/>
              </a:rPr>
              <a:t> имеет </a:t>
            </a:r>
            <a:r>
              <a:rPr lang="ru-RU" sz="2000" u="sng" dirty="0">
                <a:latin typeface="+mn-lt"/>
                <a:cs typeface="+mn-cs"/>
              </a:rPr>
              <a:t>уникальное</a:t>
            </a:r>
            <a:r>
              <a:rPr lang="ru-RU" sz="2000" dirty="0">
                <a:latin typeface="+mn-lt"/>
                <a:cs typeface="+mn-cs"/>
              </a:rPr>
              <a:t> имя в КФ и применяется при организации ветвления в КФ и </a:t>
            </a:r>
            <a:r>
              <a:rPr lang="ru-RU" sz="2000" u="sng" dirty="0">
                <a:latin typeface="+mn-lt"/>
                <a:cs typeface="+mn-cs"/>
              </a:rPr>
              <a:t>циклов</a:t>
            </a:r>
            <a:r>
              <a:rPr lang="ru-RU" sz="2000" dirty="0">
                <a:latin typeface="+mn-lt"/>
                <a:cs typeface="+mn-cs"/>
              </a:rPr>
              <a:t>.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</a:rPr>
              <a:t>записывается в начале строки в виде: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Передача управления выполняется </a:t>
            </a:r>
            <a:r>
              <a:rPr lang="ru-RU" sz="2000" u="sng" dirty="0">
                <a:latin typeface="+mn-lt"/>
                <a:cs typeface="+mn-cs"/>
              </a:rPr>
              <a:t>оператором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GOTO 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, в частном случае метка может задаваться и цифрой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076480"/>
            <a:ext cx="8198482" cy="2872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400" dirty="0">
                <a:latin typeface="+mn-lt"/>
                <a:cs typeface="+mn-cs"/>
              </a:rPr>
              <a:t> </a:t>
            </a:r>
            <a:r>
              <a:rPr lang="ru-RU" sz="1400" dirty="0">
                <a:latin typeface="+mn-lt"/>
                <a:cs typeface="+mn-cs"/>
              </a:rPr>
              <a:t>Пример меток</a:t>
            </a:r>
            <a:endParaRPr lang="en-US" sz="1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33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ВЫВОД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:33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 </a:t>
            </a: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START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98314" name="TextBox 5"/>
          <p:cNvSpPr txBox="1">
            <a:spLocks noChangeArrowheads="1"/>
          </p:cNvSpPr>
          <p:nvPr/>
        </p:nvSpPr>
        <p:spPr bwMode="auto">
          <a:xfrm>
            <a:off x="7070725" y="3284538"/>
            <a:ext cx="1647825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Метки КФ: </a:t>
            </a:r>
          </a:p>
        </p:txBody>
      </p:sp>
      <p:cxnSp>
        <p:nvCxnSpPr>
          <p:cNvPr id="7" name="Прямая со стрелкой 6"/>
          <p:cNvCxnSpPr>
            <a:stCxn id="98314" idx="1"/>
          </p:cNvCxnSpPr>
          <p:nvPr/>
        </p:nvCxnSpPr>
        <p:spPr>
          <a:xfrm flipH="1">
            <a:off x="1692275" y="3470275"/>
            <a:ext cx="5378450" cy="103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258888" y="3509963"/>
            <a:ext cx="5811837" cy="900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17" name="TextBox 14"/>
          <p:cNvSpPr txBox="1">
            <a:spLocks noChangeArrowheads="1"/>
          </p:cNvSpPr>
          <p:nvPr/>
        </p:nvSpPr>
        <p:spPr bwMode="auto">
          <a:xfrm>
            <a:off x="6300788" y="4041775"/>
            <a:ext cx="2765425" cy="3683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Переход на метку КФ: </a:t>
            </a:r>
          </a:p>
        </p:txBody>
      </p:sp>
      <p:cxnSp>
        <p:nvCxnSpPr>
          <p:cNvPr id="16" name="Прямая со стрелкой 15"/>
          <p:cNvCxnSpPr>
            <a:stCxn id="98317" idx="1"/>
          </p:cNvCxnSpPr>
          <p:nvPr/>
        </p:nvCxnSpPr>
        <p:spPr>
          <a:xfrm flipH="1">
            <a:off x="1908175" y="4225925"/>
            <a:ext cx="4392613" cy="8588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Заголовок 1"/>
          <p:cNvSpPr>
            <a:spLocks noGrp="1"/>
          </p:cNvSpPr>
          <p:nvPr>
            <p:ph type="title"/>
          </p:nvPr>
        </p:nvSpPr>
        <p:spPr>
          <a:xfrm>
            <a:off x="539750" y="14288"/>
            <a:ext cx="7848600" cy="706437"/>
          </a:xfrm>
        </p:spPr>
        <p:txBody>
          <a:bodyPr/>
          <a:lstStyle/>
          <a:p>
            <a:pPr eaLnBrk="1" hangingPunct="1"/>
            <a:r>
              <a:rPr lang="ru-RU" altLang="ru-RU" sz="3200"/>
              <a:t>Переменные КФ и присваивание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289107"/>
            <a:ext cx="585787" cy="365125"/>
          </a:xfrm>
        </p:spPr>
        <p:txBody>
          <a:bodyPr/>
          <a:lstStyle/>
          <a:p>
            <a:pPr algn="l">
              <a:defRPr/>
            </a:pPr>
            <a:fld id="{AC5555CB-F631-4071-AE36-5E7DC3056025}" type="slidenum">
              <a:rPr/>
              <a:pPr algn="l">
                <a:defRPr/>
              </a:pPr>
              <a:t>124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54232"/>
            <a:ext cx="8604447" cy="224676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Переменные КФ имеют только </a:t>
            </a:r>
            <a:r>
              <a:rPr lang="ru-RU" sz="2000" u="sng" dirty="0">
                <a:latin typeface="+mn-lt"/>
                <a:cs typeface="+mn-cs"/>
              </a:rPr>
              <a:t>символьное</a:t>
            </a:r>
            <a:r>
              <a:rPr lang="ru-RU" sz="2000" dirty="0">
                <a:latin typeface="+mn-lt"/>
                <a:cs typeface="+mn-cs"/>
              </a:rPr>
              <a:t> значение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обозначаются уникальным идентификатором (именем).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 Исключение составляет </a:t>
            </a:r>
            <a:r>
              <a:rPr lang="ru-RU" sz="2000" u="sng" dirty="0">
                <a:latin typeface="+mn-lt"/>
                <a:cs typeface="+mn-cs"/>
              </a:rPr>
              <a:t>единственная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целочисленная</a:t>
            </a:r>
            <a:r>
              <a:rPr lang="ru-RU" sz="2000" dirty="0">
                <a:latin typeface="+mn-lt"/>
                <a:cs typeface="+mn-cs"/>
              </a:rPr>
              <a:t> системная переменная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(код возврата в ОС из любых программ, например </a:t>
            </a:r>
            <a:r>
              <a:rPr lang="en-US" sz="2000" dirty="0">
                <a:latin typeface="+mn-lt"/>
                <a:cs typeface="+mn-cs"/>
              </a:rPr>
              <a:t>BE.EXE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изменения</a:t>
            </a:r>
            <a:r>
              <a:rPr lang="ru-RU" sz="2000" dirty="0">
                <a:latin typeface="+mn-lt"/>
                <a:cs typeface="+mn-cs"/>
              </a:rPr>
              <a:t> переменной используется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директива КФ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При выполнении следующего КФ получим </a:t>
            </a:r>
            <a:r>
              <a:rPr lang="ru-RU" sz="2000" u="sng" dirty="0">
                <a:latin typeface="+mn-lt"/>
                <a:cs typeface="+mn-cs"/>
              </a:rPr>
              <a:t>результат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2276872"/>
            <a:ext cx="6408712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OFF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Фамилия</a:t>
            </a:r>
            <a:r>
              <a:rPr lang="ru-RU" b="1" dirty="0">
                <a:latin typeface="+mn-lt"/>
                <a:cs typeface="+mn-cs"/>
              </a:rPr>
              <a:t>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EXIT</a:t>
            </a:r>
          </a:p>
        </p:txBody>
      </p:sp>
      <p:sp>
        <p:nvSpPr>
          <p:cNvPr id="99338" name="Прямоугольник 5"/>
          <p:cNvSpPr>
            <a:spLocks noChangeArrowheads="1"/>
          </p:cNvSpPr>
          <p:nvPr/>
        </p:nvSpPr>
        <p:spPr bwMode="auto">
          <a:xfrm>
            <a:off x="1187450" y="4652963"/>
            <a:ext cx="6408738" cy="1477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c:\SP_2017\WORK_SP&gt;ECHO OFF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Фамилия</a:t>
            </a:r>
            <a:r>
              <a:rPr lang="ru-RU" altLang="ru-RU" sz="1800">
                <a:solidFill>
                  <a:schemeClr val="bg1"/>
                </a:solidFill>
              </a:rPr>
              <a:t>!!!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Имя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99339" name="TextBox 6"/>
          <p:cNvSpPr txBox="1">
            <a:spLocks noChangeArrowheads="1"/>
          </p:cNvSpPr>
          <p:nvPr/>
        </p:nvSpPr>
        <p:spPr bwMode="auto">
          <a:xfrm>
            <a:off x="6308725" y="409733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2411413" y="4281488"/>
            <a:ext cx="3897312" cy="11096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2700338" y="3819525"/>
            <a:ext cx="3608387" cy="4619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2" name="TextBox 17"/>
          <p:cNvSpPr txBox="1">
            <a:spLocks noChangeArrowheads="1"/>
          </p:cNvSpPr>
          <p:nvPr/>
        </p:nvSpPr>
        <p:spPr bwMode="auto">
          <a:xfrm>
            <a:off x="6173788" y="2490788"/>
            <a:ext cx="2735262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19" name="Прямая со стрелкой 18"/>
          <p:cNvCxnSpPr>
            <a:stCxn id="99342" idx="1"/>
          </p:cNvCxnSpPr>
          <p:nvPr/>
        </p:nvCxnSpPr>
        <p:spPr>
          <a:xfrm flipH="1">
            <a:off x="1692275" y="2676525"/>
            <a:ext cx="4481513" cy="2481263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2051050" y="2676525"/>
            <a:ext cx="4122738" cy="32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5" name="TextBox 32"/>
          <p:cNvSpPr txBox="1">
            <a:spLocks noChangeArrowheads="1"/>
          </p:cNvSpPr>
          <p:nvPr/>
        </p:nvSpPr>
        <p:spPr bwMode="auto">
          <a:xfrm>
            <a:off x="4292600" y="623728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34" name="Прямая со стрелкой 33"/>
          <p:cNvCxnSpPr>
            <a:stCxn id="99345" idx="1"/>
          </p:cNvCxnSpPr>
          <p:nvPr/>
        </p:nvCxnSpPr>
        <p:spPr>
          <a:xfrm flipH="1" flipV="1">
            <a:off x="1547813" y="5949950"/>
            <a:ext cx="2744787" cy="4714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99345" idx="1"/>
          </p:cNvCxnSpPr>
          <p:nvPr/>
        </p:nvCxnSpPr>
        <p:spPr>
          <a:xfrm flipH="1" flipV="1">
            <a:off x="1403350" y="4097338"/>
            <a:ext cx="2889250" cy="2324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/>
          </p:nvPr>
        </p:nvSpPr>
        <p:spPr>
          <a:xfrm>
            <a:off x="468313" y="206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z="3200"/>
              <a:t>Переменные КФ и присваивание</a:t>
            </a:r>
            <a:r>
              <a:rPr lang="en-US" altLang="ru-RU" sz="3200"/>
              <a:t> SET</a:t>
            </a:r>
            <a:r>
              <a:rPr lang="ru-RU" altLang="ru-RU" sz="320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476672"/>
            <a:ext cx="585787" cy="365125"/>
          </a:xfrm>
        </p:spPr>
        <p:txBody>
          <a:bodyPr/>
          <a:lstStyle/>
          <a:p>
            <a:pPr algn="l">
              <a:defRPr/>
            </a:pPr>
            <a:fld id="{CBF03E37-8658-4923-A551-F6CA3343D340}" type="slidenum">
              <a:rPr/>
              <a:pPr algn="l">
                <a:defRPr/>
              </a:pPr>
              <a:t>125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9804" y="764704"/>
            <a:ext cx="8063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Команда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u="sng" dirty="0">
                <a:latin typeface="+mn-lt"/>
                <a:cs typeface="+mn-cs"/>
              </a:rPr>
              <a:t>расширенном</a:t>
            </a:r>
            <a:r>
              <a:rPr lang="ru-RU" sz="2200" dirty="0">
                <a:latin typeface="+mn-lt"/>
                <a:cs typeface="+mn-cs"/>
              </a:rPr>
              <a:t> режиме имеет еще два формата: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Вычисление </a:t>
            </a:r>
            <a:r>
              <a:rPr lang="ru-RU" sz="2200" u="sng" dirty="0">
                <a:latin typeface="+mn-lt"/>
                <a:cs typeface="+mn-cs"/>
              </a:rPr>
              <a:t>числовых</a:t>
            </a:r>
            <a:r>
              <a:rPr lang="ru-RU" sz="2200" dirty="0">
                <a:latin typeface="+mn-lt"/>
                <a:cs typeface="+mn-cs"/>
              </a:rPr>
              <a:t> выражений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числовое выражение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Ввод переменных с </a:t>
            </a:r>
            <a:r>
              <a:rPr lang="ru-RU" sz="2200" u="sng" dirty="0">
                <a:latin typeface="+mn-lt"/>
                <a:cs typeface="+mn-cs"/>
              </a:rPr>
              <a:t>клавиатуры: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/P 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подсказка ввода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u="sng" dirty="0">
                <a:latin typeface="+mn-lt"/>
                <a:cs typeface="+mn-cs"/>
              </a:rPr>
              <a:t>Переменные окружения(</a:t>
            </a:r>
            <a:r>
              <a:rPr lang="en-US" sz="2200" u="sng" dirty="0">
                <a:latin typeface="+mn-lt"/>
                <a:cs typeface="+mn-cs"/>
              </a:rPr>
              <a:t>Environment variable</a:t>
            </a:r>
            <a:r>
              <a:rPr lang="ru-RU" sz="2200" u="sng" dirty="0">
                <a:latin typeface="+mn-lt"/>
                <a:cs typeface="+mn-cs"/>
              </a:rPr>
              <a:t>) </a:t>
            </a:r>
            <a:r>
              <a:rPr lang="ru-RU" sz="2200" dirty="0">
                <a:latin typeface="+mn-lt"/>
                <a:cs typeface="+mn-cs"/>
              </a:rPr>
              <a:t>это переменные командных файлов!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Они сохраняют свое значение после </a:t>
            </a:r>
            <a:r>
              <a:rPr lang="ru-RU" sz="2200" u="sng" dirty="0">
                <a:latin typeface="+mn-lt"/>
                <a:cs typeface="+mn-cs"/>
              </a:rPr>
              <a:t>завершения</a:t>
            </a:r>
            <a:r>
              <a:rPr lang="ru-RU" sz="2200" dirty="0">
                <a:latin typeface="+mn-lt"/>
                <a:cs typeface="+mn-cs"/>
              </a:rPr>
              <a:t> КФ!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Выполнение команды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ru-RU" sz="22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без параметров приводит к выводу на экран </a:t>
            </a:r>
            <a:r>
              <a:rPr lang="ru-RU" sz="2200" u="sng" dirty="0">
                <a:latin typeface="+mn-lt"/>
                <a:cs typeface="+mn-cs"/>
              </a:rPr>
              <a:t>всех</a:t>
            </a:r>
            <a:r>
              <a:rPr lang="ru-RU" sz="2200" dirty="0">
                <a:latin typeface="+mn-lt"/>
                <a:cs typeface="+mn-cs"/>
              </a:rPr>
              <a:t> актуальных в настоящий момент переменных окружения.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 справочниках ДОС данные новые возможности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не внесены. Для получения полной справки необходимо в режиме КС получить справку для команды </a:t>
            </a:r>
            <a:r>
              <a:rPr lang="en-US" sz="2200" dirty="0">
                <a:latin typeface="+mn-lt"/>
                <a:cs typeface="+mn-cs"/>
              </a:rPr>
              <a:t>( SET /?)</a:t>
            </a:r>
            <a:r>
              <a:rPr lang="ru-RU" sz="2200" dirty="0">
                <a:latin typeface="+mn-lt"/>
                <a:cs typeface="+mn-cs"/>
              </a:rPr>
              <a:t>или </a:t>
            </a:r>
            <a:r>
              <a:rPr lang="en-US" sz="2200" b="1" dirty="0">
                <a:latin typeface="+mn-lt"/>
                <a:cs typeface="+mn-cs"/>
              </a:rPr>
              <a:t>F1</a:t>
            </a:r>
            <a:r>
              <a:rPr lang="ru-RU" sz="22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Очистка всех переменных окружения выполняется командой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=&lt;</a:t>
            </a:r>
            <a:r>
              <a:rPr lang="ru-RU" sz="2200" dirty="0">
                <a:latin typeface="+mn-lt"/>
                <a:cs typeface="+mn-cs"/>
              </a:rPr>
              <a:t>пусто</a:t>
            </a:r>
            <a:r>
              <a:rPr lang="en-US" sz="2200" dirty="0">
                <a:latin typeface="+mn-lt"/>
                <a:cs typeface="+mn-cs"/>
              </a:rPr>
              <a:t>&gt;</a:t>
            </a:r>
            <a:r>
              <a:rPr lang="ru-RU" sz="22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/>
          </p:nvPr>
        </p:nvSpPr>
        <p:spPr>
          <a:xfrm>
            <a:off x="1697038" y="44450"/>
            <a:ext cx="5400675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Параметры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7298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DAF9CC37-AEDA-4F6C-B100-F57ACB1B69D6}" type="slidenum">
              <a:rPr/>
              <a:pPr algn="l">
                <a:defRPr/>
              </a:pPr>
              <a:t>126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0" y="620688"/>
            <a:ext cx="8208913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запуске КФ в КС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можно задавать </a:t>
            </a:r>
            <a:r>
              <a:rPr lang="ru-RU" sz="2000" u="sng" dirty="0">
                <a:latin typeface="+mn-lt"/>
                <a:cs typeface="+mn-cs"/>
              </a:rPr>
              <a:t>символьные</a:t>
            </a:r>
            <a:r>
              <a:rPr lang="ru-RU" sz="2000" dirty="0">
                <a:latin typeface="+mn-lt"/>
                <a:cs typeface="+mn-cs"/>
              </a:rPr>
              <a:t> параметры, которые разделяются пробелом.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Параметры используются в КФ в виде </a:t>
            </a:r>
            <a:r>
              <a:rPr lang="ru-RU" sz="2000" u="sng" dirty="0">
                <a:latin typeface="+mn-lt"/>
                <a:cs typeface="+mn-cs"/>
              </a:rPr>
              <a:t>переменных</a:t>
            </a:r>
            <a:r>
              <a:rPr lang="ru-RU" sz="2000" dirty="0">
                <a:latin typeface="+mn-lt"/>
                <a:cs typeface="+mn-cs"/>
              </a:rPr>
              <a:t> с именами: %0, %1 … %9. Параметр %0 –всегда задает имя программы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Одновременно</a:t>
            </a:r>
            <a:r>
              <a:rPr lang="ru-RU" sz="2000" dirty="0">
                <a:latin typeface="+mn-lt"/>
                <a:cs typeface="+mn-cs"/>
              </a:rPr>
              <a:t> допускается использовать 9 параметров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Для доступа с параметрами со старшими номерами можно использовать сдвиг номеров </a:t>
            </a:r>
            <a:r>
              <a:rPr lang="ru-RU" sz="2000" u="sng" dirty="0">
                <a:latin typeface="+mn-lt"/>
                <a:cs typeface="+mn-cs"/>
              </a:rPr>
              <a:t>директивой </a:t>
            </a:r>
            <a:r>
              <a:rPr lang="en-US" sz="2000" u="sng" dirty="0">
                <a:latin typeface="+mn-lt"/>
                <a:cs typeface="+mn-cs"/>
              </a:rPr>
              <a:t>SHIFT</a:t>
            </a:r>
            <a:r>
              <a:rPr lang="ru-RU" sz="2000" u="sng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 %0-</a:t>
            </a:r>
            <a:r>
              <a:rPr lang="en-US" sz="2000" dirty="0"/>
              <a:t>&gt;</a:t>
            </a:r>
            <a:r>
              <a:rPr lang="ru-RU" sz="2000" dirty="0"/>
              <a:t> %1</a:t>
            </a:r>
            <a:r>
              <a:rPr lang="en-US" sz="2000" dirty="0"/>
              <a:t>, </a:t>
            </a:r>
            <a:r>
              <a:rPr lang="ru-RU" sz="2000" dirty="0"/>
              <a:t>%</a:t>
            </a:r>
            <a:r>
              <a:rPr lang="en-US" sz="2000" dirty="0"/>
              <a:t>1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2, </a:t>
            </a:r>
            <a:r>
              <a:rPr lang="ru-RU" sz="2000" dirty="0"/>
              <a:t>%</a:t>
            </a:r>
            <a:r>
              <a:rPr lang="en-US" sz="2000" dirty="0"/>
              <a:t>9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8,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Общая длина вводимой в КС команды в </a:t>
            </a:r>
            <a:r>
              <a:rPr lang="en-US" sz="2000" dirty="0"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 ограничена </a:t>
            </a:r>
            <a:r>
              <a:rPr lang="en-US" sz="2000" u="sng" dirty="0">
                <a:latin typeface="+mn-lt"/>
                <a:cs typeface="+mn-cs"/>
              </a:rPr>
              <a:t>128</a:t>
            </a:r>
            <a:r>
              <a:rPr lang="ru-RU" sz="2000" u="sng" dirty="0">
                <a:latin typeface="+mn-lt"/>
                <a:cs typeface="+mn-cs"/>
              </a:rPr>
              <a:t> символами </a:t>
            </a:r>
            <a:r>
              <a:rPr lang="ru-RU" sz="2000" dirty="0">
                <a:latin typeface="+mn-lt"/>
                <a:cs typeface="+mn-cs"/>
              </a:rPr>
              <a:t>(Почему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Максимальное</a:t>
            </a:r>
            <a:r>
              <a:rPr lang="ru-RU" sz="2000" dirty="0">
                <a:latin typeface="+mn-lt"/>
                <a:cs typeface="+mn-cs"/>
              </a:rPr>
              <a:t> число параметров, при запуске КФ, зависит от их размера (какое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вводе параметров не допустимы </a:t>
            </a:r>
            <a:r>
              <a:rPr lang="ru-RU" sz="2000" u="sng" dirty="0">
                <a:latin typeface="+mn-lt"/>
                <a:cs typeface="+mn-cs"/>
              </a:rPr>
              <a:t>пробелы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Если в параметре необходим пробел, то весь параметр заключается в двойные кавычки: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dirty="0">
                <a:latin typeface="+mn-lt"/>
                <a:cs typeface="+mn-cs"/>
              </a:rPr>
              <a:t>test.bat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A1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P2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“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Параметр с пробелами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”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Кодировка вводимых параметров должна совпадать с кодировкой работы режима КС в данном случае</a:t>
            </a:r>
          </a:p>
        </p:txBody>
      </p:sp>
      <p:sp>
        <p:nvSpPr>
          <p:cNvPr id="101383" name="TextBox 1"/>
          <p:cNvSpPr txBox="1">
            <a:spLocks noChangeArrowheads="1"/>
          </p:cNvSpPr>
          <p:nvPr/>
        </p:nvSpPr>
        <p:spPr bwMode="auto">
          <a:xfrm>
            <a:off x="468313" y="5949950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B0F0"/>
                </a:solidFill>
              </a:rPr>
              <a:t>Заметка!!!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5976937" cy="706438"/>
          </a:xfrm>
        </p:spPr>
        <p:txBody>
          <a:bodyPr/>
          <a:lstStyle/>
          <a:p>
            <a:pPr eaLnBrk="1" hangingPunct="1"/>
            <a:r>
              <a:rPr lang="ru-RU" altLang="ru-RU"/>
              <a:t>Параметры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7DDB9B3-6CD5-48D1-B453-A52B7DAC248E}" type="slidenum">
              <a:rPr/>
              <a:pPr algn="l">
                <a:defRPr/>
              </a:pPr>
              <a:t>127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908720"/>
            <a:ext cx="857733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использования параметров в КФ. Текст КФ (</a:t>
            </a:r>
            <a:r>
              <a:rPr lang="en-US" altLang="ru-RU" sz="2400" dirty="0"/>
              <a:t>three.bat 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>
              <a:defRPr/>
            </a:pPr>
            <a:r>
              <a:rPr lang="en-US" sz="2400" dirty="0"/>
              <a:t>ECHO  OFF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Program Name  - %0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First Parameter - %1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Second Parameter - %2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Third Parameter - %3</a:t>
            </a:r>
            <a:endParaRPr lang="ru-RU" sz="2400" dirty="0"/>
          </a:p>
          <a:p>
            <a:pPr>
              <a:defRPr/>
            </a:pPr>
            <a:r>
              <a:rPr lang="ru-RU" sz="2400" u="sng" dirty="0"/>
              <a:t>Запуск и результат</a:t>
            </a:r>
            <a:r>
              <a:rPr lang="ru-RU" sz="2400" dirty="0"/>
              <a:t>:</a:t>
            </a:r>
          </a:p>
          <a:p>
            <a:pPr>
              <a:defRPr/>
            </a:pPr>
            <a:r>
              <a:rPr lang="en-US" altLang="ru-RU" sz="2400" dirty="0"/>
              <a:t>C:\SP_2017\WORK_SP&gt;three.bat </a:t>
            </a:r>
            <a:r>
              <a:rPr lang="en-US" altLang="ru-RU" sz="2400" b="1" dirty="0">
                <a:solidFill>
                  <a:srgbClr val="FF0000"/>
                </a:solidFill>
              </a:rPr>
              <a:t>A1 A2 </a:t>
            </a:r>
            <a:r>
              <a:rPr lang="ru-RU" altLang="ru-RU" sz="2400" b="1" dirty="0">
                <a:solidFill>
                  <a:srgbClr val="FF0000"/>
                </a:solidFill>
              </a:rPr>
              <a:t>"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Пробелы"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ru-RU" sz="2400" dirty="0"/>
              <a:t>C:\SP_2017\WORK_SP&gt;ECHO  OFF</a:t>
            </a:r>
          </a:p>
          <a:p>
            <a:pPr>
              <a:defRPr/>
            </a:pPr>
            <a:r>
              <a:rPr lang="en-US" altLang="ru-RU" sz="2400" dirty="0"/>
              <a:t> Program Name  - </a:t>
            </a:r>
            <a:r>
              <a:rPr lang="en-US" altLang="ru-RU" sz="2400" b="1" dirty="0">
                <a:solidFill>
                  <a:srgbClr val="FF0000"/>
                </a:solidFill>
              </a:rPr>
              <a:t>three.bat</a:t>
            </a:r>
          </a:p>
          <a:p>
            <a:pPr>
              <a:defRPr/>
            </a:pPr>
            <a:r>
              <a:rPr lang="en-US" altLang="ru-RU" sz="2400" dirty="0"/>
              <a:t> First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A1</a:t>
            </a:r>
          </a:p>
          <a:p>
            <a:pPr>
              <a:defRPr/>
            </a:pPr>
            <a:r>
              <a:rPr lang="en-US" altLang="ru-RU" sz="2400" dirty="0"/>
              <a:t> Second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A2</a:t>
            </a:r>
          </a:p>
          <a:p>
            <a:pPr>
              <a:defRPr/>
            </a:pPr>
            <a:r>
              <a:rPr lang="en-US" altLang="ru-RU" sz="2400" dirty="0"/>
              <a:t> Third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ru-RU" altLang="ru-RU" sz="2400" dirty="0"/>
              <a:t>Для продолжения нажмите любую клавишу . . 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Заголовок 1"/>
          <p:cNvSpPr>
            <a:spLocks noGrp="1"/>
          </p:cNvSpPr>
          <p:nvPr>
            <p:ph type="title"/>
          </p:nvPr>
        </p:nvSpPr>
        <p:spPr>
          <a:xfrm>
            <a:off x="2051720" y="31886"/>
            <a:ext cx="52578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Завершение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886AFFCC-3D69-4B82-BCCD-52FA65AD2D47}" type="slidenum">
              <a:rPr/>
              <a:pPr algn="l">
                <a:defRPr/>
              </a:pPr>
              <a:t>128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052736"/>
            <a:ext cx="83884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Завершение</a:t>
            </a:r>
            <a:r>
              <a:rPr lang="ru-RU" sz="2400" dirty="0">
                <a:latin typeface="+mn-lt"/>
                <a:cs typeface="+mn-cs"/>
              </a:rPr>
              <a:t> КФ выполняется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синтаксис которой имеет вид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CMD.EXE)</a:t>
            </a:r>
            <a:r>
              <a:rPr lang="ru-RU" sz="2400" dirty="0">
                <a:latin typeface="+mn-lt"/>
                <a:cs typeface="+mn-cs"/>
              </a:rPr>
              <a:t>: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[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/B</a:t>
            </a:r>
            <a:r>
              <a:rPr lang="en-US" sz="2400" dirty="0">
                <a:latin typeface="+mn-lt"/>
                <a:cs typeface="+mn-cs"/>
              </a:rPr>
              <a:t>] 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>
                <a:latin typeface="+mn-lt"/>
                <a:cs typeface="+mn-cs"/>
              </a:rPr>
              <a:t>]</a:t>
            </a:r>
            <a:r>
              <a:rPr lang="ru-RU" sz="2400" dirty="0">
                <a:latin typeface="+mn-lt"/>
                <a:cs typeface="+mn-cs"/>
              </a:rPr>
              <a:t>, где 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/В</a:t>
            </a:r>
            <a:r>
              <a:rPr lang="ru-RU" sz="2400" dirty="0">
                <a:latin typeface="+mn-lt"/>
                <a:cs typeface="+mn-cs"/>
              </a:rPr>
              <a:t> – что будет завершен КФ и не </a:t>
            </a:r>
            <a:r>
              <a:rPr lang="en-US" sz="2400" dirty="0">
                <a:latin typeface="+mn-lt"/>
                <a:cs typeface="+mn-cs"/>
              </a:rPr>
              <a:t>CMD.EXE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 err="1">
                <a:latin typeface="+mn-lt"/>
                <a:cs typeface="+mn-cs"/>
              </a:rPr>
              <a:t>вцелом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/>
              <a:t>] – </a:t>
            </a:r>
            <a:r>
              <a:rPr lang="ru-RU" sz="2400" dirty="0"/>
              <a:t>код возврата, задает значение системной переменной 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, формируемое при завершении вызванного КФ, оно может быть использовано в вызывающем КФ (</a:t>
            </a:r>
            <a:r>
              <a:rPr lang="en-US" sz="2400" dirty="0"/>
              <a:t>IF</a:t>
            </a:r>
            <a:r>
              <a:rPr lang="ru-RU" sz="2400" dirty="0"/>
              <a:t>). Например: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 - </a:t>
            </a:r>
            <a:r>
              <a:rPr lang="ru-RU" sz="2400" dirty="0"/>
              <a:t>завершение КФ и работы интерпретатора КС</a:t>
            </a:r>
            <a:r>
              <a:rPr lang="en-US" sz="24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ru-RU" sz="2400" dirty="0"/>
              <a:t> - завершение КФ и работы интерпретатора КС возврат </a:t>
            </a:r>
            <a:r>
              <a:rPr lang="ru-RU" sz="2400" dirty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/B </a:t>
            </a:r>
            <a:r>
              <a:rPr lang="en-US" sz="2400" dirty="0">
                <a:solidFill>
                  <a:srgbClr val="FF0000"/>
                </a:solidFill>
              </a:rPr>
              <a:t>33</a:t>
            </a:r>
            <a:r>
              <a:rPr lang="en-US" sz="2400" dirty="0"/>
              <a:t> -</a:t>
            </a:r>
            <a:r>
              <a:rPr lang="ru-RU" sz="2400" dirty="0"/>
              <a:t> завершение КФ и возврат из КФ с кодом </a:t>
            </a:r>
            <a:r>
              <a:rPr lang="ru-RU" sz="2400" dirty="0">
                <a:solidFill>
                  <a:srgbClr val="FF0000"/>
                </a:solidFill>
              </a:rPr>
              <a:t>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F0"/>
                </a:solidFill>
              </a:rPr>
              <a:t>ЗАМЕТКА!!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/>
          </p:nvPr>
        </p:nvSpPr>
        <p:spPr>
          <a:xfrm>
            <a:off x="2051720" y="116632"/>
            <a:ext cx="5113337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Ввод и вывод в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082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4003E36A-08FE-4D80-B987-58851A69939A}" type="slidenum">
              <a:rPr/>
              <a:pPr algn="l">
                <a:defRPr/>
              </a:pPr>
              <a:t>129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846110"/>
            <a:ext cx="900100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в КФ выполняется единственной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 &lt;</a:t>
            </a:r>
            <a:r>
              <a:rPr lang="ru-RU" sz="2400" dirty="0">
                <a:latin typeface="+mn-lt"/>
                <a:cs typeface="+mn-cs"/>
              </a:rPr>
              <a:t>текст для вывода в окно КС</a:t>
            </a:r>
            <a:r>
              <a:rPr lang="en-US" sz="2400" dirty="0">
                <a:latin typeface="+mn-lt"/>
                <a:cs typeface="+mn-cs"/>
              </a:rPr>
              <a:t>&gt;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выводе переменных КФ они заключаются в %...%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Например (значение(%...%) и текст 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ru-RU" sz="2400" dirty="0"/>
              <a:t> %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/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ECHO</a:t>
            </a:r>
            <a:r>
              <a:rPr lang="ru-RU" sz="2400" b="1" dirty="0">
                <a:solidFill>
                  <a:srgbClr val="FF0000"/>
                </a:solidFill>
              </a:rPr>
              <a:t> Пример вывода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/>
              <a:t>Вывод</a:t>
            </a:r>
            <a:r>
              <a:rPr lang="ru-RU" sz="2400" dirty="0"/>
              <a:t> собственной 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в КФ может быть выполнен утилитами (</a:t>
            </a:r>
            <a:r>
              <a:rPr lang="en-US" sz="2400" dirty="0">
                <a:latin typeface="+mn-lt"/>
                <a:cs typeface="+mn-cs"/>
              </a:rPr>
              <a:t>BE, CHOICE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директивой </a:t>
            </a:r>
            <a:r>
              <a:rPr lang="en-US" sz="2400" dirty="0">
                <a:latin typeface="+mn-lt"/>
                <a:cs typeface="+mn-cs"/>
              </a:rPr>
              <a:t>SET </a:t>
            </a:r>
            <a:r>
              <a:rPr lang="ru-RU" sz="2400" dirty="0">
                <a:latin typeface="+mn-lt"/>
                <a:cs typeface="+mn-cs"/>
              </a:rPr>
              <a:t>в специальном режиме (см. выше и 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Help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SET /P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en-US" sz="2400" dirty="0">
                <a:latin typeface="+mn-lt"/>
                <a:cs typeface="+mn-cs"/>
              </a:rPr>
              <a:t>=[&lt;</a:t>
            </a:r>
            <a:r>
              <a:rPr lang="ru-RU" sz="2400" dirty="0">
                <a:latin typeface="+mn-lt"/>
                <a:cs typeface="+mn-cs"/>
              </a:rPr>
              <a:t>подсказка</a:t>
            </a:r>
            <a:r>
              <a:rPr lang="en-US" sz="2400" dirty="0">
                <a:latin typeface="+mn-lt"/>
                <a:cs typeface="+mn-cs"/>
              </a:rPr>
              <a:t>&gt;]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с </a:t>
            </a:r>
            <a:r>
              <a:rPr lang="ru-RU" sz="2400" dirty="0"/>
              <a:t>утилитами (</a:t>
            </a:r>
            <a:r>
              <a:rPr lang="en-US" sz="2400" dirty="0"/>
              <a:t>BE, CHOICE</a:t>
            </a:r>
            <a:r>
              <a:rPr lang="ru-RU" sz="2400" dirty="0"/>
              <a:t>) рассмотрен в Общих МУ по СП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/>
              <a:t>Ввод</a:t>
            </a:r>
            <a:r>
              <a:rPr lang="ru-RU" sz="2400" dirty="0"/>
              <a:t> собственной 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(2018</a:t>
            </a:r>
            <a:r>
              <a:rPr lang="en-US" altLang="ru-RU" sz="3600" dirty="0"/>
              <a:t> -1</a:t>
            </a:r>
            <a:r>
              <a:rPr lang="ru-RU" altLang="ru-RU" sz="36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Цели курса </a:t>
            </a:r>
            <a:r>
              <a:rPr lang="ru-RU" altLang="ru-RU" sz="2300" dirty="0"/>
              <a:t>,</a:t>
            </a:r>
            <a:r>
              <a:rPr lang="ru-RU" altLang="ru-RU" sz="2300" dirty="0">
                <a:hlinkClick r:id="rId4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5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6" action="ppaction://hlinksldjump"/>
              </a:rPr>
              <a:t>Состав </a:t>
            </a:r>
            <a:r>
              <a:rPr lang="ru-RU" altLang="ru-RU" sz="2300" dirty="0"/>
              <a:t>курса (7-9) </a:t>
            </a:r>
            <a:r>
              <a:rPr lang="ru-RU" altLang="ru-RU" sz="2300" dirty="0">
                <a:hlinkClick r:id="rId2" action="ppaction://hlinksldjump"/>
              </a:rPr>
              <a:t>Общее по СП. </a:t>
            </a:r>
            <a:r>
              <a:rPr lang="ru-RU" altLang="ru-RU" sz="2300" dirty="0">
                <a:hlinkClick r:id="rId7" action="ppaction://hlinksldjump"/>
              </a:rPr>
              <a:t>Сайт </a:t>
            </a:r>
            <a:r>
              <a:rPr lang="ru-RU" altLang="ru-RU" sz="2300" dirty="0"/>
              <a:t>дисциплины СП</a:t>
            </a:r>
            <a:r>
              <a:rPr lang="ru-RU" altLang="ru-RU" sz="2300" dirty="0">
                <a:hlinkClick r:id="rId2" action="ppaction://hlinksldjump"/>
              </a:rPr>
              <a:t> 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ЛР курса </a:t>
            </a:r>
            <a:r>
              <a:rPr lang="ru-RU" altLang="ru-RU" sz="2300" dirty="0"/>
              <a:t>СП </a:t>
            </a:r>
            <a:r>
              <a:rPr lang="ru-RU" altLang="ru-RU" sz="2300" dirty="0">
                <a:hlinkClick r:id="rId9" action="ppaction://hlinksldjump"/>
              </a:rPr>
              <a:t>ЛК  СП</a:t>
            </a:r>
            <a:r>
              <a:rPr lang="en-US" altLang="ru-RU" sz="2300" dirty="0">
                <a:hlinkClick r:id="rId9" action="ppaction://hlinksldjump"/>
              </a:rPr>
              <a:t> </a:t>
            </a:r>
            <a:r>
              <a:rPr lang="ru-RU" altLang="ru-RU" sz="2300" dirty="0"/>
              <a:t>о </a:t>
            </a:r>
            <a:r>
              <a:rPr lang="ru-RU" altLang="ru-RU" sz="2300" dirty="0">
                <a:hlinkClick r:id="rId10" action="ppaction://hlinksldjump"/>
              </a:rPr>
              <a:t>ТЗ КР</a:t>
            </a:r>
            <a:r>
              <a:rPr lang="ru-RU" altLang="ru-RU" sz="2300" dirty="0"/>
              <a:t> и о </a:t>
            </a:r>
            <a:r>
              <a:rPr lang="ru-RU" altLang="ru-RU" sz="2300" dirty="0">
                <a:hlinkClick r:id="rId11" action="ppaction://hlinksldjump"/>
              </a:rPr>
              <a:t>Листах КР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Аббревиатура </a:t>
            </a:r>
            <a:r>
              <a:rPr lang="ru-RU" altLang="ru-RU" sz="2300" dirty="0"/>
              <a:t>СП и </a:t>
            </a:r>
            <a:r>
              <a:rPr lang="ru-RU" altLang="ru-RU" sz="2300" dirty="0">
                <a:hlinkClick r:id="rId13" action="ppaction://hlinksldjump"/>
              </a:rPr>
              <a:t>языки СП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14" action="ppaction://hlinksldjump"/>
              </a:rPr>
              <a:t>СП</a:t>
            </a:r>
            <a:r>
              <a:rPr lang="ru-RU" altLang="ru-RU" sz="2300" dirty="0"/>
              <a:t>(Ассемблер</a:t>
            </a:r>
            <a:r>
              <a:rPr lang="en-US" altLang="ru-RU" sz="2300" dirty="0"/>
              <a:t>?</a:t>
            </a:r>
            <a:r>
              <a:rPr lang="ru-RU" altLang="ru-RU" sz="2300" dirty="0"/>
              <a:t>)</a:t>
            </a:r>
            <a:r>
              <a:rPr lang="en-US" altLang="ru-RU" sz="2300" dirty="0"/>
              <a:t>. </a:t>
            </a:r>
            <a:r>
              <a:rPr lang="ru-RU" altLang="ru-RU" sz="2300" dirty="0">
                <a:hlinkClick r:id="rId15" action="ppaction://hlinksldjump"/>
              </a:rPr>
              <a:t>ЯП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16" action="ppaction://hlinksldjump"/>
              </a:rPr>
              <a:t>СП</a:t>
            </a:r>
            <a:endParaRPr lang="ru-RU" altLang="ru-RU" sz="2300" dirty="0"/>
          </a:p>
          <a:p>
            <a:r>
              <a:rPr lang="ru-RU" altLang="ru-RU" sz="2300" dirty="0">
                <a:hlinkClick r:id="rId17" action="ppaction://hlinksldjump"/>
              </a:rPr>
              <a:t>КР СП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8" action="ppaction://hlinksldjump"/>
              </a:rPr>
              <a:t>КР Содержание</a:t>
            </a:r>
            <a:r>
              <a:rPr lang="ru-RU" altLang="ru-RU" sz="2300" dirty="0"/>
              <a:t>)</a:t>
            </a:r>
            <a:r>
              <a:rPr lang="en-US" altLang="ru-RU" sz="2300" dirty="0"/>
              <a:t>.</a:t>
            </a:r>
            <a:r>
              <a:rPr lang="ru-RU" altLang="ru-RU" sz="2300" dirty="0"/>
              <a:t> Испытания, защита, демонстрация, РК КР.</a:t>
            </a:r>
          </a:p>
          <a:p>
            <a:r>
              <a:rPr lang="ru-RU" altLang="ru-RU" sz="2300" dirty="0">
                <a:hlinkClick r:id="rId19" action="ppaction://hlinksldjump"/>
              </a:rPr>
              <a:t>РК СП </a:t>
            </a:r>
            <a:r>
              <a:rPr lang="ru-RU" altLang="ru-RU" sz="2300" dirty="0"/>
              <a:t> 2 РК (Рубежный контроль)</a:t>
            </a:r>
          </a:p>
          <a:p>
            <a:r>
              <a:rPr lang="ru-RU" altLang="ru-RU" sz="2300" dirty="0">
                <a:hlinkClick r:id="rId20" action="ppaction://hlinksldjump"/>
              </a:rPr>
              <a:t>Литература </a:t>
            </a:r>
            <a:r>
              <a:rPr lang="ru-RU" altLang="ru-RU" sz="2300" dirty="0"/>
              <a:t>- три слайда и </a:t>
            </a:r>
            <a:r>
              <a:rPr lang="ru-RU" altLang="ru-RU" sz="2300" dirty="0">
                <a:hlinkClick r:id="rId21" action="ppaction://hlinksldjump"/>
              </a:rPr>
              <a:t>Софт дисциплины </a:t>
            </a:r>
            <a:r>
              <a:rPr lang="ru-RU" altLang="ru-RU" sz="2300" dirty="0"/>
              <a:t>(</a:t>
            </a:r>
            <a:r>
              <a:rPr lang="ru-RU" altLang="ru-RU" sz="2300" dirty="0">
                <a:solidFill>
                  <a:srgbClr val="FF0000"/>
                </a:solidFill>
              </a:rPr>
              <a:t>!!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8" action="ppaction://hlinksldjump"/>
              </a:rPr>
              <a:t>ЛР №1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22" action="ppaction://hlinksldjump"/>
              </a:rPr>
              <a:t>Общее</a:t>
            </a:r>
            <a:r>
              <a:rPr lang="ru-RU" altLang="ru-RU" sz="2300" dirty="0"/>
              <a:t> ЛР, </a:t>
            </a:r>
            <a:r>
              <a:rPr lang="ru-RU" altLang="ru-RU" sz="2300" dirty="0">
                <a:hlinkClick r:id="rId23" action="ppaction://hlinksldjump"/>
              </a:rPr>
              <a:t>Справочники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24" action="ppaction://hlinksldjump"/>
              </a:rPr>
              <a:t>Справки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8" action="ppaction://hlinksldjump"/>
              </a:rPr>
              <a:t>ЛР №2</a:t>
            </a:r>
            <a:r>
              <a:rPr lang="ru-RU" altLang="ru-RU" sz="2300" dirty="0"/>
              <a:t> (</a:t>
            </a:r>
            <a:r>
              <a:rPr lang="ru-RU" altLang="ru-RU" sz="2300" dirty="0">
                <a:hlinkClick r:id="rId25" action="ppaction://hlinksldjump"/>
              </a:rPr>
              <a:t>ЯУЗА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26" action="ppaction://hlinksldjump"/>
              </a:rPr>
              <a:t>язык КФ</a:t>
            </a:r>
            <a:r>
              <a:rPr lang="ru-RU" altLang="ru-RU" sz="2300" dirty="0"/>
              <a:t>).</a:t>
            </a:r>
          </a:p>
          <a:p>
            <a:r>
              <a:rPr lang="ru-RU" altLang="ru-RU" sz="2300" dirty="0">
                <a:hlinkClick r:id="rId27" action="ppaction://hlinksldjump"/>
              </a:rPr>
              <a:t>Русификация </a:t>
            </a:r>
            <a:r>
              <a:rPr lang="ru-RU" altLang="ru-RU" sz="2300" dirty="0"/>
              <a:t>в/вывода и </a:t>
            </a:r>
            <a:r>
              <a:rPr lang="ru-RU" altLang="ru-RU" sz="2300" dirty="0">
                <a:hlinkClick r:id="rId28" action="ppaction://hlinksldjump"/>
              </a:rPr>
              <a:t>комментариев</a:t>
            </a:r>
            <a:r>
              <a:rPr lang="ru-RU" altLang="ru-RU" sz="2300" dirty="0"/>
              <a:t> </a:t>
            </a:r>
            <a:r>
              <a:rPr lang="en-US" altLang="ru-RU" sz="2300" dirty="0"/>
              <a:t>, </a:t>
            </a:r>
            <a:r>
              <a:rPr lang="ru-RU" altLang="ru-RU" sz="2300" dirty="0"/>
              <a:t>(</a:t>
            </a:r>
            <a:r>
              <a:rPr lang="en-US" altLang="ru-RU" sz="2300" dirty="0"/>
              <a:t>AS_EDIT.EXE</a:t>
            </a:r>
            <a:r>
              <a:rPr lang="ru-RU" altLang="ru-RU" sz="2300" dirty="0"/>
              <a:t>).</a:t>
            </a:r>
          </a:p>
          <a:p>
            <a:r>
              <a:rPr lang="ru-RU" altLang="ru-RU" sz="2300" dirty="0">
                <a:hlinkClick r:id="rId29" action="ppaction://hlinksldjump"/>
              </a:rPr>
              <a:t>Модели </a:t>
            </a:r>
            <a:r>
              <a:rPr lang="ru-RU" altLang="ru-RU" sz="2300" dirty="0"/>
              <a:t>обзор (Для программиста)</a:t>
            </a:r>
            <a:endParaRPr lang="en-US" altLang="ru-RU" sz="2300" dirty="0"/>
          </a:p>
          <a:p>
            <a:r>
              <a:rPr lang="ru-RU" altLang="ru-RU" sz="2300" dirty="0"/>
              <a:t>Первая </a:t>
            </a:r>
            <a:r>
              <a:rPr lang="ru-RU" altLang="ru-RU" sz="2300" dirty="0">
                <a:hlinkClick r:id="rId30" action="ppaction://hlinksldjump"/>
              </a:rPr>
              <a:t>команда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31" action="ppaction://hlinksldjump"/>
              </a:rPr>
              <a:t>программа </a:t>
            </a:r>
            <a:r>
              <a:rPr lang="ru-RU" altLang="ru-RU" sz="2300" dirty="0"/>
              <a:t>на Ассемблере</a:t>
            </a:r>
            <a:r>
              <a:rPr lang="en-US" altLang="ru-RU" sz="2300" dirty="0"/>
              <a:t> (</a:t>
            </a:r>
            <a:r>
              <a:rPr lang="ru-RU" altLang="ru-RU" sz="2300" dirty="0">
                <a:hlinkClick r:id="rId32" action="ppaction://hlinksldjump"/>
              </a:rPr>
              <a:t>Общее меню</a:t>
            </a:r>
            <a:r>
              <a:rPr lang="en-US" altLang="ru-RU" sz="2300" dirty="0"/>
              <a:t>)</a:t>
            </a:r>
            <a:r>
              <a:rPr lang="ru-RU" altLang="ru-RU" sz="2300" dirty="0"/>
              <a:t>.</a:t>
            </a:r>
          </a:p>
          <a:p>
            <a:r>
              <a:rPr lang="ru-RU" altLang="ru-RU" sz="2300" dirty="0">
                <a:hlinkClick r:id="rId33" action="ppaction://hlinksldjump"/>
              </a:rPr>
              <a:t>ФМ</a:t>
            </a:r>
            <a:r>
              <a:rPr lang="en-US" altLang="ru-RU" sz="2300" dirty="0">
                <a:hlinkClick r:id="rId33" action="ppaction://hlinksldjump"/>
              </a:rPr>
              <a:t> - </a:t>
            </a:r>
            <a:r>
              <a:rPr lang="ru-RU" altLang="ru-RU" sz="2300" dirty="0">
                <a:hlinkClick r:id="rId34" action="ppaction://hlinksldjump"/>
              </a:rPr>
              <a:t>Возможности </a:t>
            </a:r>
            <a:r>
              <a:rPr lang="ru-RU" altLang="ru-RU" sz="2300" dirty="0">
                <a:hlinkClick r:id="rId33" action="ppaction://hlinksldjump"/>
              </a:rPr>
              <a:t>(</a:t>
            </a:r>
            <a:r>
              <a:rPr lang="en-US" altLang="ru-RU" sz="2300" dirty="0">
                <a:hlinkClick r:id="rId35" action="ppaction://hlinksldjump"/>
              </a:rPr>
              <a:t>FAR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6" action="ppaction://hlinksldjump"/>
              </a:rPr>
              <a:t>VC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7" action="ppaction://hlinksldjump"/>
              </a:rPr>
              <a:t>TC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8" action="ppaction://hlinksldjump"/>
              </a:rPr>
              <a:t>PS</a:t>
            </a:r>
            <a:r>
              <a:rPr lang="ru-RU" altLang="ru-RU" sz="2300" dirty="0">
                <a:hlinkClick r:id="rId33" action="ppaction://hlinksldjump"/>
              </a:rPr>
              <a:t>) </a:t>
            </a:r>
            <a:r>
              <a:rPr lang="ru-RU" altLang="ru-RU" sz="2300" dirty="0"/>
              <a:t>. </a:t>
            </a:r>
            <a:r>
              <a:rPr lang="ru-RU" altLang="ru-RU" sz="2300" dirty="0">
                <a:hlinkClick r:id="rId39" action="ppaction://hlinksldjump"/>
              </a:rPr>
              <a:t>Ввод команд </a:t>
            </a:r>
            <a:r>
              <a:rPr lang="ru-RU" altLang="ru-RU" sz="2300" dirty="0"/>
              <a:t>ОС и запуск программ.</a:t>
            </a:r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0991579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719079" y="0"/>
            <a:ext cx="7272807" cy="7064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ru-RU" altLang="ru-RU" sz="2800" dirty="0"/>
              <a:t>Пример </a:t>
            </a:r>
            <a:r>
              <a:rPr lang="ru-RU" altLang="ru-RU" sz="2800" b="1" dirty="0">
                <a:solidFill>
                  <a:srgbClr val="FF0000"/>
                </a:solidFill>
              </a:rPr>
              <a:t>реального</a:t>
            </a:r>
            <a:r>
              <a:rPr lang="ru-RU" altLang="ru-RU" sz="2800" dirty="0"/>
              <a:t> КФ Для копирования и архивирования  БД (</a:t>
            </a:r>
            <a:r>
              <a:rPr lang="ru-RU" altLang="ru-RU" sz="2800" dirty="0">
                <a:hlinkClick r:id="rId3" action="ppaction://hlinksldjump"/>
              </a:rPr>
              <a:t>Структура</a:t>
            </a:r>
            <a:r>
              <a:rPr lang="ru-RU" altLang="ru-RU" sz="2800" dirty="0"/>
              <a:t>). </a:t>
            </a:r>
            <a:r>
              <a:rPr lang="ru-RU" altLang="ru-RU" sz="2800" dirty="0">
                <a:hlinkClick r:id="rId4" action="ppaction://hlinksldjump"/>
              </a:rPr>
              <a:t>Запуск</a:t>
            </a:r>
            <a:endParaRPr lang="ru-RU" alt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50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8736CDC5-D6FA-475F-9022-3E86B7CA4E3F}" type="slidenum">
              <a:rPr/>
              <a:pPr algn="l">
                <a:defRPr/>
              </a:pPr>
              <a:t>130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914211"/>
            <a:ext cx="8784976" cy="54476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Копирование</a:t>
            </a:r>
            <a:r>
              <a:rPr lang="ru-RU" sz="1200" dirty="0"/>
              <a:t> БД (</a:t>
            </a:r>
            <a:r>
              <a:rPr lang="en-US" sz="1200" b="1" dirty="0">
                <a:solidFill>
                  <a:srgbClr val="FF0000"/>
                </a:solidFill>
              </a:rPr>
              <a:t>startBackup.bat</a:t>
            </a:r>
            <a:r>
              <a:rPr lang="en-US" sz="1200" dirty="0"/>
              <a:t>)</a:t>
            </a:r>
            <a:r>
              <a:rPr lang="ru-RU" sz="1200" dirty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1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c:</a:t>
            </a:r>
          </a:p>
          <a:p>
            <a:pPr>
              <a:defRPr/>
            </a:pPr>
            <a:r>
              <a:rPr lang="en-US" sz="1200" dirty="0"/>
              <a:t>cd ..</a:t>
            </a:r>
          </a:p>
          <a:p>
            <a:pPr>
              <a:defRPr/>
            </a:pPr>
            <a:r>
              <a:rPr lang="en-US" sz="1200" dirty="0"/>
              <a:t>cd "c:\Program Files\Gupta\Sqlbase901 "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sqltalk.exe</a:t>
            </a:r>
            <a:r>
              <a:rPr lang="en-US" sz="1200" dirty="0"/>
              <a:t> BAT INPUT=c:\backupKD\backupmid.sql</a:t>
            </a:r>
            <a:r>
              <a:rPr lang="ru-RU" sz="1200" dirty="0"/>
              <a:t>  </a:t>
            </a:r>
            <a:r>
              <a:rPr lang="ru-RU" sz="1200" b="1" dirty="0">
                <a:solidFill>
                  <a:srgbClr val="00B0F0"/>
                </a:solidFill>
              </a:rPr>
              <a:t>ШАГ 1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Копии файлов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copyFile.bat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dirty="0"/>
              <a:t>Echo %1 %2</a:t>
            </a:r>
          </a:p>
          <a:p>
            <a:pPr>
              <a:defRPr/>
            </a:pPr>
            <a:r>
              <a:rPr lang="en-US" sz="1200" dirty="0"/>
              <a:t>cd c:\BackKadrCopy</a:t>
            </a:r>
          </a:p>
          <a:p>
            <a:pPr>
              <a:defRPr/>
            </a:pPr>
            <a:r>
              <a:rPr lang="en-US" sz="1200" dirty="0"/>
              <a:t>copy c:\BACKUPKD\2017\%2\midkadr.zip</a:t>
            </a:r>
          </a:p>
          <a:p>
            <a:pPr>
              <a:defRPr/>
            </a:pPr>
            <a:r>
              <a:rPr lang="en-US" sz="1200" dirty="0"/>
              <a:t>cd ..\..\</a:t>
            </a:r>
          </a:p>
          <a:p>
            <a:pPr>
              <a:defRPr/>
            </a:pPr>
            <a:r>
              <a:rPr lang="en-US" sz="1200" dirty="0"/>
              <a:t>exit</a:t>
            </a:r>
          </a:p>
          <a:p>
            <a:pPr>
              <a:defRPr/>
            </a:pPr>
            <a:r>
              <a:rPr lang="en-US" sz="1200" dirty="0"/>
              <a:t>c: 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Создание каталогов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CreateDir.bat</a:t>
            </a:r>
            <a:r>
              <a:rPr lang="en-US" sz="1200" dirty="0"/>
              <a:t>)</a:t>
            </a:r>
            <a:r>
              <a:rPr lang="ru-RU" sz="1200" dirty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cd c:\backupKD</a:t>
            </a:r>
          </a:p>
          <a:p>
            <a:pPr>
              <a:defRPr/>
            </a:pPr>
            <a:r>
              <a:rPr lang="en-US" sz="1200" dirty="0"/>
              <a:t>echo %1 %2 %3</a:t>
            </a:r>
          </a:p>
          <a:p>
            <a:pPr>
              <a:defRPr/>
            </a:pPr>
            <a:r>
              <a:rPr lang="en-US" sz="1200" dirty="0"/>
              <a:t>md %1\%3</a:t>
            </a:r>
          </a:p>
          <a:p>
            <a:pPr>
              <a:defRPr/>
            </a:pPr>
            <a:r>
              <a:rPr lang="en-US" sz="1200" dirty="0"/>
              <a:t>cd %1\%3 </a:t>
            </a:r>
          </a:p>
          <a:p>
            <a:pPr>
              <a:defRPr/>
            </a:pPr>
            <a:r>
              <a:rPr lang="en-US" sz="1200" dirty="0"/>
              <a:t>REM  </a:t>
            </a:r>
            <a:r>
              <a:rPr lang="ru-RU" sz="1200" b="1" dirty="0">
                <a:solidFill>
                  <a:srgbClr val="00B0F0"/>
                </a:solidFill>
              </a:rPr>
              <a:t>Основной КФ </a:t>
            </a:r>
            <a:r>
              <a:rPr lang="ru-RU" sz="1200" b="1" dirty="0">
                <a:solidFill>
                  <a:srgbClr val="FF0000"/>
                </a:solidFill>
              </a:rPr>
              <a:t>(</a:t>
            </a:r>
            <a:r>
              <a:rPr lang="en-US" sz="1200" b="1" dirty="0">
                <a:solidFill>
                  <a:srgbClr val="FF0000"/>
                </a:solidFill>
              </a:rPr>
              <a:t>MakeDbsCopy.bat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b="1" dirty="0">
                <a:solidFill>
                  <a:srgbClr val="00B050"/>
                </a:solidFill>
              </a:rPr>
              <a:t>call StartBackup</a:t>
            </a:r>
            <a:r>
              <a:rPr lang="en-US" sz="1200" dirty="0"/>
              <a:t>.bat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dirty="0" err="1"/>
              <a:t>CurDate</a:t>
            </a:r>
            <a:r>
              <a:rPr lang="en-US" sz="1200" dirty="0"/>
              <a:t>=%Date%</a:t>
            </a:r>
          </a:p>
          <a:p>
            <a:pPr>
              <a:defRPr/>
            </a:pPr>
            <a:r>
              <a:rPr lang="en-US" sz="1200" dirty="0"/>
              <a:t>set  </a:t>
            </a:r>
            <a:r>
              <a:rPr lang="en-US" sz="1200" dirty="0" err="1"/>
              <a:t>CurDir</a:t>
            </a:r>
            <a:r>
              <a:rPr lang="en-US" sz="1200" dirty="0"/>
              <a:t>=.\2017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CreateDir.bat</a:t>
            </a:r>
            <a:r>
              <a:rPr lang="en-US" sz="1200" dirty="0"/>
              <a:t> %</a:t>
            </a:r>
            <a:r>
              <a:rPr lang="en-US" sz="1200" dirty="0" err="1"/>
              <a:t>CurDir</a:t>
            </a:r>
            <a:r>
              <a:rPr lang="en-US" sz="1200" dirty="0"/>
              <a:t>% %Date%</a:t>
            </a:r>
            <a:r>
              <a:rPr lang="ru-RU" sz="1200" dirty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copy c:\BackupKD\*.bkp</a:t>
            </a:r>
          </a:p>
          <a:p>
            <a:pPr>
              <a:defRPr/>
            </a:pPr>
            <a:r>
              <a:rPr lang="en-US" sz="1200" dirty="0"/>
              <a:t>copy c:\BackupKD\*.log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c:\BackupKD\*.bkp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c:\BackupKD\*.log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FF0000"/>
                </a:solidFill>
              </a:rPr>
              <a:t>wzzip</a:t>
            </a:r>
            <a:r>
              <a:rPr lang="en-US" sz="1200" dirty="0"/>
              <a:t> -m midkadr.zip *.*</a:t>
            </a:r>
            <a:r>
              <a:rPr lang="ru-RU" sz="1200" dirty="0"/>
              <a:t>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copyFile.bat</a:t>
            </a:r>
            <a:r>
              <a:rPr lang="en-US" sz="1200" dirty="0"/>
              <a:t> %Date%</a:t>
            </a:r>
            <a:r>
              <a:rPr lang="ru-RU" sz="1200" dirty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4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exit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61856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107504" y="1818697"/>
            <a:ext cx="8784976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64105" y="3068960"/>
            <a:ext cx="8728375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107504" y="4005064"/>
            <a:ext cx="8712968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474663" y="115888"/>
            <a:ext cx="7337425" cy="10096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</a:t>
            </a:r>
            <a:r>
              <a:rPr lang="ru-RU" altLang="ru-RU" dirty="0">
                <a:solidFill>
                  <a:srgbClr val="FF0000"/>
                </a:solidFill>
              </a:rPr>
              <a:t>реального</a:t>
            </a:r>
            <a:r>
              <a:rPr lang="ru-RU" altLang="ru-RU" dirty="0"/>
              <a:t> КФ Для копирования и архивирования  БД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812" y="476672"/>
            <a:ext cx="585787" cy="365125"/>
          </a:xfrm>
        </p:spPr>
        <p:txBody>
          <a:bodyPr/>
          <a:lstStyle/>
          <a:p>
            <a:pPr algn="l">
              <a:defRPr/>
            </a:pPr>
            <a:fld id="{21892486-899E-4871-AAA5-537FCCAFA24E}" type="slidenum">
              <a:rPr/>
              <a:pPr algn="l">
                <a:defRPr/>
              </a:pPr>
              <a:t>131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0" y="980728"/>
            <a:ext cx="79835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резервного копирования выполняется </a:t>
            </a:r>
            <a:r>
              <a:rPr lang="ru-RU" sz="2400" u="sng" dirty="0">
                <a:latin typeface="+mn-lt"/>
                <a:cs typeface="+mn-cs"/>
              </a:rPr>
              <a:t>4 шага(</a:t>
            </a: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400" u="sng" dirty="0">
                <a:latin typeface="+mn-lt"/>
                <a:cs typeface="+mn-cs"/>
              </a:rPr>
              <a:t>):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00338" y="1652588"/>
            <a:ext cx="2951162" cy="1128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2 </a:t>
            </a:r>
            <a:r>
              <a:rPr lang="en-US" b="1" dirty="0">
                <a:solidFill>
                  <a:srgbClr val="FF0000"/>
                </a:solidFill>
              </a:rPr>
              <a:t>MakeDbsCopy.bat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u="sng" dirty="0">
                <a:solidFill>
                  <a:schemeClr val="tx1"/>
                </a:solidFill>
                <a:hlinkClick r:id="rId3" action="ppaction://hlinksldjump"/>
              </a:rPr>
              <a:t>основной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КФ системы – управление и архивирование (</a:t>
            </a:r>
            <a:r>
              <a:rPr lang="en-US" b="1" dirty="0" err="1">
                <a:solidFill>
                  <a:srgbClr val="FF0000"/>
                </a:solidFill>
              </a:rPr>
              <a:t>wzzip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95963" y="2852738"/>
            <a:ext cx="2952750" cy="1223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3 </a:t>
            </a:r>
            <a:r>
              <a:rPr lang="en-US" b="1" dirty="0">
                <a:solidFill>
                  <a:srgbClr val="00B050"/>
                </a:solidFill>
              </a:rPr>
              <a:t>CreateDir.bat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– создание нового 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каталога </a:t>
            </a:r>
            <a:r>
              <a:rPr lang="ru-RU" dirty="0">
                <a:solidFill>
                  <a:schemeClr val="tx1"/>
                </a:solidFill>
              </a:rPr>
              <a:t>с </a:t>
            </a:r>
            <a:r>
              <a:rPr lang="ru-RU" u="sng" dirty="0">
                <a:solidFill>
                  <a:schemeClr val="tx1"/>
                </a:solidFill>
              </a:rPr>
              <a:t>текущей</a:t>
            </a:r>
            <a:r>
              <a:rPr lang="ru-RU" dirty="0">
                <a:solidFill>
                  <a:schemeClr val="tx1"/>
                </a:solidFill>
              </a:rPr>
              <a:t> датой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для копирования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63466" y="4629943"/>
            <a:ext cx="2952750" cy="1103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4 </a:t>
            </a:r>
            <a:r>
              <a:rPr lang="en-US" b="1" dirty="0">
                <a:solidFill>
                  <a:srgbClr val="00B050"/>
                </a:solidFill>
              </a:rPr>
              <a:t>copyFile.bat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Резервное </a:t>
            </a:r>
            <a:r>
              <a:rPr lang="ru-RU" dirty="0">
                <a:solidFill>
                  <a:schemeClr val="tx1"/>
                </a:solidFill>
              </a:rPr>
              <a:t>копирование в созданный каталог и </a:t>
            </a:r>
            <a:r>
              <a:rPr lang="ru-RU" u="sng" dirty="0">
                <a:solidFill>
                  <a:schemeClr val="tx1"/>
                </a:solidFill>
              </a:rPr>
              <a:t>очистка</a:t>
            </a:r>
            <a:r>
              <a:rPr lang="ru-RU" dirty="0">
                <a:solidFill>
                  <a:schemeClr val="tx1"/>
                </a:solidFill>
              </a:rPr>
              <a:t> временных файлов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49263" y="3044824"/>
            <a:ext cx="2627312" cy="16083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1 </a:t>
            </a:r>
            <a:r>
              <a:rPr lang="en-US" b="1" dirty="0">
                <a:solidFill>
                  <a:srgbClr val="00B050"/>
                </a:solidFill>
              </a:rPr>
              <a:t>startBackup.bat</a:t>
            </a:r>
            <a:r>
              <a:rPr lang="ru-RU" dirty="0">
                <a:solidFill>
                  <a:schemeClr val="tx1"/>
                </a:solidFill>
              </a:rPr>
              <a:t> – регламентное 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копирование </a:t>
            </a:r>
            <a:r>
              <a:rPr lang="ru-RU" dirty="0">
                <a:solidFill>
                  <a:schemeClr val="tx1"/>
                </a:solidFill>
              </a:rPr>
              <a:t>БД </a:t>
            </a:r>
            <a:r>
              <a:rPr lang="ru-RU" dirty="0" err="1">
                <a:solidFill>
                  <a:schemeClr val="tx1"/>
                </a:solidFill>
              </a:rPr>
              <a:t>ситемной</a:t>
            </a:r>
            <a:r>
              <a:rPr lang="ru-RU" dirty="0">
                <a:solidFill>
                  <a:schemeClr val="tx1"/>
                </a:solidFill>
              </a:rPr>
              <a:t> утилитой (</a:t>
            </a:r>
            <a:r>
              <a:rPr lang="en-US" b="1" dirty="0">
                <a:solidFill>
                  <a:srgbClr val="FF0000"/>
                </a:solidFill>
              </a:rPr>
              <a:t>sqltalk.exe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Прямая со стрелкой 9"/>
          <p:cNvCxnSpPr>
            <a:stCxn id="9" idx="0"/>
            <a:endCxn id="5" idx="1"/>
          </p:cNvCxnSpPr>
          <p:nvPr/>
        </p:nvCxnSpPr>
        <p:spPr>
          <a:xfrm flipV="1">
            <a:off x="1762919" y="2216758"/>
            <a:ext cx="937419" cy="82806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0"/>
            <a:endCxn id="5" idx="3"/>
          </p:cNvCxnSpPr>
          <p:nvPr/>
        </p:nvCxnSpPr>
        <p:spPr>
          <a:xfrm flipH="1" flipV="1">
            <a:off x="5651500" y="2216758"/>
            <a:ext cx="1620838" cy="6359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8" idx="0"/>
            <a:endCxn id="5" idx="2"/>
          </p:cNvCxnSpPr>
          <p:nvPr/>
        </p:nvCxnSpPr>
        <p:spPr>
          <a:xfrm flipH="1" flipV="1">
            <a:off x="4175919" y="2780928"/>
            <a:ext cx="863922" cy="184901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Заголовок 1"/>
          <p:cNvSpPr>
            <a:spLocks noGrp="1"/>
          </p:cNvSpPr>
          <p:nvPr>
            <p:ph type="title"/>
          </p:nvPr>
        </p:nvSpPr>
        <p:spPr>
          <a:xfrm>
            <a:off x="1902172" y="116632"/>
            <a:ext cx="5627688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Планировщик заданий (ПЗ)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195DE82-7DA2-4E3D-85A9-A941C810BD50}" type="slidenum">
              <a:rPr/>
              <a:pPr algn="l">
                <a:defRPr/>
              </a:pPr>
              <a:t>132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2" y="980728"/>
            <a:ext cx="835292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Выполнение задания (КФ!) можно </a:t>
            </a:r>
            <a:r>
              <a:rPr lang="ru-RU" sz="2400" u="sng" dirty="0">
                <a:latin typeface="+mn-lt"/>
                <a:cs typeface="+mn-cs"/>
              </a:rPr>
              <a:t>запланировать</a:t>
            </a:r>
            <a:r>
              <a:rPr lang="ru-RU" sz="2400" dirty="0">
                <a:latin typeface="+mn-lt"/>
                <a:cs typeface="+mn-cs"/>
              </a:rPr>
              <a:t> во времени с помощью </a:t>
            </a:r>
            <a:r>
              <a:rPr lang="ru-RU" sz="2400" u="sng" dirty="0">
                <a:latin typeface="+mn-lt"/>
                <a:cs typeface="+mn-cs"/>
              </a:rPr>
              <a:t>планировщика</a:t>
            </a:r>
            <a:r>
              <a:rPr lang="ru-RU" sz="2400" dirty="0">
                <a:latin typeface="+mn-lt"/>
                <a:cs typeface="+mn-cs"/>
              </a:rPr>
              <a:t> заданий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Task Manager </a:t>
            </a:r>
            <a:r>
              <a:rPr lang="ru-RU" sz="2400" dirty="0">
                <a:latin typeface="+mn-lt"/>
                <a:cs typeface="+mn-cs"/>
              </a:rPr>
              <a:t>в </a:t>
            </a:r>
            <a:r>
              <a:rPr lang="en-US" sz="2400" dirty="0">
                <a:latin typeface="+mn-lt"/>
                <a:cs typeface="+mn-cs"/>
              </a:rPr>
              <a:t>Win7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: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07527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906588"/>
            <a:ext cx="6127750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8" name="TextBox 4"/>
          <p:cNvSpPr txBox="1">
            <a:spLocks noChangeArrowheads="1"/>
          </p:cNvSpPr>
          <p:nvPr/>
        </p:nvSpPr>
        <p:spPr bwMode="auto">
          <a:xfrm>
            <a:off x="0" y="4992688"/>
            <a:ext cx="2124075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Имя регламентного задания</a:t>
            </a:r>
          </a:p>
        </p:txBody>
      </p:sp>
      <p:sp>
        <p:nvSpPr>
          <p:cNvPr id="107529" name="TextBox 6"/>
          <p:cNvSpPr txBox="1">
            <a:spLocks noChangeArrowheads="1"/>
          </p:cNvSpPr>
          <p:nvPr/>
        </p:nvSpPr>
        <p:spPr bwMode="auto">
          <a:xfrm>
            <a:off x="7289800" y="5038725"/>
            <a:ext cx="180022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Время регламентных работ </a:t>
            </a:r>
          </a:p>
        </p:txBody>
      </p:sp>
      <p:cxnSp>
        <p:nvCxnSpPr>
          <p:cNvPr id="8" name="Прямая со стрелкой 7"/>
          <p:cNvCxnSpPr>
            <a:endCxn id="107528" idx="0"/>
          </p:cNvCxnSpPr>
          <p:nvPr/>
        </p:nvCxnSpPr>
        <p:spPr>
          <a:xfrm flipH="1">
            <a:off x="1062038" y="3644900"/>
            <a:ext cx="917576" cy="13477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endCxn id="107529" idx="1"/>
          </p:cNvCxnSpPr>
          <p:nvPr/>
        </p:nvCxnSpPr>
        <p:spPr>
          <a:xfrm>
            <a:off x="3924300" y="3644900"/>
            <a:ext cx="3365500" cy="18554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2" name="TextBox 17"/>
          <p:cNvSpPr txBox="1">
            <a:spLocks noChangeArrowheads="1"/>
          </p:cNvSpPr>
          <p:nvPr/>
        </p:nvSpPr>
        <p:spPr bwMode="auto">
          <a:xfrm>
            <a:off x="6804025" y="2420938"/>
            <a:ext cx="23399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ЗУПУСК </a:t>
            </a:r>
            <a:r>
              <a:rPr lang="ru-RU" altLang="ru-RU" b="1" dirty="0">
                <a:solidFill>
                  <a:srgbClr val="FF0000"/>
                </a:solidFill>
              </a:rPr>
              <a:t>ПЗ</a:t>
            </a:r>
            <a:r>
              <a:rPr lang="ru-RU" altLang="ru-RU" dirty="0"/>
              <a:t>: (</a:t>
            </a:r>
            <a:r>
              <a:rPr lang="ru-RU" altLang="ru-RU" b="1" dirty="0">
                <a:solidFill>
                  <a:srgbClr val="FF0000"/>
                </a:solidFill>
              </a:rPr>
              <a:t>1</a:t>
            </a:r>
            <a:r>
              <a:rPr lang="ru-RU" altLang="ru-RU" dirty="0"/>
              <a:t>)Пуск-</a:t>
            </a:r>
            <a:r>
              <a:rPr lang="en-US" altLang="ru-RU" dirty="0"/>
              <a:t>&gt;</a:t>
            </a:r>
          </a:p>
          <a:p>
            <a:pPr eaLnBrk="1" hangingPunct="1"/>
            <a:r>
              <a:rPr lang="en-US" altLang="ru-RU" dirty="0"/>
              <a:t>-&gt;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2</a:t>
            </a:r>
            <a:r>
              <a:rPr lang="ru-RU" altLang="ru-RU" dirty="0"/>
              <a:t>)Панель управления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3</a:t>
            </a:r>
            <a:r>
              <a:rPr lang="ru-RU" altLang="ru-RU" dirty="0"/>
              <a:t>)Администрирование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4</a:t>
            </a:r>
            <a:r>
              <a:rPr lang="ru-RU" altLang="ru-RU" dirty="0"/>
              <a:t>)Планировщик заданий</a:t>
            </a:r>
          </a:p>
        </p:txBody>
      </p: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899592" y="6351711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133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25111" y="836712"/>
            <a:ext cx="733544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работы с файлами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)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Windows Commander</a:t>
            </a:r>
            <a:endParaRPr lang="ru-RU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КС и ввод команд в ФМ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Общие МУ по СП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5733256"/>
            <a:ext cx="201622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Заметка!!!</a:t>
            </a:r>
          </a:p>
        </p:txBody>
      </p:sp>
    </p:spTree>
    <p:extLst>
      <p:ext uri="{BB962C8B-B14F-4D97-AF65-F5344CB8AC3E}">
        <p14:creationId xmlns:p14="http://schemas.microsoft.com/office/powerpoint/2010/main" val="3710428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1979613" y="44450"/>
            <a:ext cx="5400675" cy="5762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простого КФ (</a:t>
            </a:r>
            <a:r>
              <a:rPr lang="en-US" altLang="ru-RU" dirty="0"/>
              <a:t>six.bat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BC82B31-DB1B-4E02-BBA2-870DF10ED545}" type="slidenum">
              <a:rPr/>
              <a:pPr algn="l">
                <a:defRPr/>
              </a:pPr>
              <a:t>134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16" y="764703"/>
            <a:ext cx="8063911" cy="341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ECHO OFF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BATCH FILE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%0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</a:t>
            </a:r>
            <a:r>
              <a:rPr lang="ru-RU" sz="1200" dirty="0"/>
              <a:t>1</a:t>
            </a:r>
            <a:r>
              <a:rPr lang="en-US" sz="1200" dirty="0"/>
              <a:t> Parameter</a:t>
            </a:r>
            <a:r>
              <a:rPr lang="ru-RU" sz="1200" dirty="0"/>
              <a:t>= </a:t>
            </a:r>
            <a:r>
              <a:rPr lang="en-US" sz="1200" dirty="0"/>
              <a:t>%</a:t>
            </a:r>
            <a:r>
              <a:rPr lang="ru-RU" sz="1200" dirty="0"/>
              <a:t>1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b="1" dirty="0">
                <a:solidFill>
                  <a:srgbClr val="FF0000"/>
                </a:solidFill>
              </a:rPr>
              <a:t>VAR=MET1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ECHO.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This is Comment</a:t>
            </a:r>
            <a:r>
              <a:rPr lang="ru-RU" sz="1200" dirty="0"/>
              <a:t> ==========</a:t>
            </a:r>
          </a:p>
          <a:p>
            <a:pPr>
              <a:defRPr/>
            </a:pPr>
            <a:r>
              <a:rPr lang="en-US" sz="1200" dirty="0"/>
              <a:t>IF (%1) == () GOTO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 TEST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 ================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:MET1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 - 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NO PARAMETER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r>
              <a:rPr lang="ru-RU" sz="1200" dirty="0"/>
              <a:t> /</a:t>
            </a:r>
            <a:r>
              <a:rPr lang="en-US" sz="1200" dirty="0"/>
              <a:t>b</a:t>
            </a:r>
            <a:endParaRPr lang="ru-RU" sz="1200" dirty="0"/>
          </a:p>
        </p:txBody>
      </p:sp>
      <p:sp>
        <p:nvSpPr>
          <p:cNvPr id="111623" name="TextBox 1"/>
          <p:cNvSpPr txBox="1">
            <a:spLocks noChangeArrowheads="1"/>
          </p:cNvSpPr>
          <p:nvPr/>
        </p:nvSpPr>
        <p:spPr bwMode="auto">
          <a:xfrm>
            <a:off x="823913" y="4221163"/>
            <a:ext cx="3808412" cy="1816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c:\SP_2017\WORK_SP&gt;six </a:t>
            </a:r>
            <a:r>
              <a:rPr lang="en-US" altLang="ru-RU" sz="1400" b="1">
                <a:solidFill>
                  <a:srgbClr val="FF0000"/>
                </a:solidFill>
              </a:rPr>
              <a:t>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</a:t>
            </a:r>
            <a:r>
              <a:rPr lang="en-US" altLang="ru-RU" sz="1200">
                <a:solidFill>
                  <a:schemeClr val="bg1"/>
                </a:solidFill>
              </a:rPr>
              <a:t>SP_2017\WORK_SP&gt;ECHO</a:t>
            </a:r>
            <a:r>
              <a:rPr lang="en-US" altLang="ru-RU" sz="1400">
                <a:solidFill>
                  <a:schemeClr val="bg1"/>
                </a:solidFill>
              </a:rPr>
              <a:t> OFF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BATCH FILE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six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1 Parameter = 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VAR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MET1</a:t>
            </a:r>
          </a:p>
          <a:p>
            <a:pPr eaLnBrk="1" hangingPunct="1"/>
            <a:r>
              <a:rPr lang="ru-RU" altLang="ru-RU" sz="14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111624" name="TextBox 4"/>
          <p:cNvSpPr txBox="1">
            <a:spLocks noChangeArrowheads="1"/>
          </p:cNvSpPr>
          <p:nvPr/>
        </p:nvSpPr>
        <p:spPr bwMode="auto">
          <a:xfrm>
            <a:off x="6850202" y="4221163"/>
            <a:ext cx="201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Переменная </a:t>
            </a:r>
            <a:r>
              <a:rPr lang="en-US" altLang="ru-RU" b="1" u="sng" dirty="0" err="1">
                <a:solidFill>
                  <a:srgbClr val="FF0000"/>
                </a:solidFill>
              </a:rPr>
              <a:t>Var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>
            <a:endCxn id="111624" idx="0"/>
          </p:cNvCxnSpPr>
          <p:nvPr/>
        </p:nvCxnSpPr>
        <p:spPr>
          <a:xfrm>
            <a:off x="1331640" y="1700808"/>
            <a:ext cx="6526625" cy="252035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6" name="TextBox 8"/>
          <p:cNvSpPr txBox="1">
            <a:spLocks noChangeArrowheads="1"/>
          </p:cNvSpPr>
          <p:nvPr/>
        </p:nvSpPr>
        <p:spPr bwMode="auto">
          <a:xfrm>
            <a:off x="6832600" y="5116513"/>
            <a:ext cx="2017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Параметр КС 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10" name="Прямая со стрелкой 9"/>
          <p:cNvCxnSpPr>
            <a:endCxn id="111626" idx="1"/>
          </p:cNvCxnSpPr>
          <p:nvPr/>
        </p:nvCxnSpPr>
        <p:spPr>
          <a:xfrm>
            <a:off x="3276600" y="4437063"/>
            <a:ext cx="3556000" cy="86518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111626" idx="1"/>
          </p:cNvCxnSpPr>
          <p:nvPr/>
        </p:nvCxnSpPr>
        <p:spPr>
          <a:xfrm>
            <a:off x="2268538" y="5229225"/>
            <a:ext cx="4564062" cy="7302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9" name="TextBox 16"/>
          <p:cNvSpPr txBox="1">
            <a:spLocks noChangeArrowheads="1"/>
          </p:cNvSpPr>
          <p:nvPr/>
        </p:nvSpPr>
        <p:spPr bwMode="auto">
          <a:xfrm>
            <a:off x="6832599" y="5739426"/>
            <a:ext cx="2033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Имя КФ Вывод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>
            <a:endCxn id="111629" idx="1"/>
          </p:cNvCxnSpPr>
          <p:nvPr/>
        </p:nvCxnSpPr>
        <p:spPr>
          <a:xfrm>
            <a:off x="1039813" y="5013176"/>
            <a:ext cx="5792786" cy="91091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1" name="TextBox 20"/>
          <p:cNvSpPr txBox="1">
            <a:spLocks noChangeArrowheads="1"/>
          </p:cNvSpPr>
          <p:nvPr/>
        </p:nvSpPr>
        <p:spPr bwMode="auto">
          <a:xfrm>
            <a:off x="6227763" y="981075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Имя КФ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22" name="Прямая со стрелкой 21"/>
          <p:cNvCxnSpPr>
            <a:endCxn id="111631" idx="1"/>
          </p:cNvCxnSpPr>
          <p:nvPr/>
        </p:nvCxnSpPr>
        <p:spPr>
          <a:xfrm flipV="1">
            <a:off x="1547813" y="1165225"/>
            <a:ext cx="4679950" cy="1031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11629" idx="1"/>
          </p:cNvCxnSpPr>
          <p:nvPr/>
        </p:nvCxnSpPr>
        <p:spPr>
          <a:xfrm>
            <a:off x="2627784" y="4437063"/>
            <a:ext cx="4204815" cy="148702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4954804" y="4534937"/>
            <a:ext cx="372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>
                <a:solidFill>
                  <a:srgbClr val="FF0000"/>
                </a:solidFill>
              </a:rPr>
              <a:t>КС работы примера КФ!!!!!!!</a:t>
            </a:r>
          </a:p>
        </p:txBody>
      </p:sp>
      <p:cxnSp>
        <p:nvCxnSpPr>
          <p:cNvPr id="21" name="Прямая со стрелкой 20"/>
          <p:cNvCxnSpPr>
            <a:endCxn id="19" idx="1"/>
          </p:cNvCxnSpPr>
          <p:nvPr/>
        </p:nvCxnSpPr>
        <p:spPr>
          <a:xfrm>
            <a:off x="4328970" y="4447336"/>
            <a:ext cx="625834" cy="272267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408737" cy="706437"/>
          </a:xfrm>
        </p:spPr>
        <p:txBody>
          <a:bodyPr/>
          <a:lstStyle/>
          <a:p>
            <a:pPr eaLnBrk="1" hangingPunct="1"/>
            <a:r>
              <a:rPr lang="ru-RU" altLang="ru-RU"/>
              <a:t>БНФ для ЛР № 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4FE708C-8036-4B71-977C-8EC87AECD9AD}" type="slidenum">
              <a:rPr/>
              <a:pPr algn="l">
                <a:defRPr/>
              </a:pPr>
              <a:t>135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24" y="69269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БНФ –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Б</a:t>
            </a:r>
            <a:r>
              <a:rPr lang="ru-RU" sz="2400" dirty="0">
                <a:latin typeface="+mn-lt"/>
                <a:cs typeface="+mn-cs"/>
              </a:rPr>
              <a:t>екуса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</a:t>
            </a:r>
            <a:r>
              <a:rPr lang="ru-RU" sz="2400" dirty="0">
                <a:latin typeface="+mn-lt"/>
                <a:cs typeface="+mn-cs"/>
              </a:rPr>
              <a:t>ормальная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</a:t>
            </a:r>
            <a:r>
              <a:rPr lang="ru-RU" sz="2400" dirty="0">
                <a:latin typeface="+mn-lt"/>
                <a:cs typeface="+mn-cs"/>
              </a:rPr>
              <a:t>орма (Бекуса-Наура Форма) – используется для формального описания языков программирования. В справочниках описание команд и директив дано в БДФ (или </a:t>
            </a:r>
            <a:r>
              <a:rPr lang="ru-RU" sz="2400" u="sng" dirty="0">
                <a:latin typeface="+mn-lt"/>
                <a:cs typeface="+mn-cs"/>
              </a:rPr>
              <a:t>расширенной</a:t>
            </a:r>
            <a:r>
              <a:rPr lang="ru-RU" sz="2400" dirty="0">
                <a:latin typeface="+mn-lt"/>
                <a:cs typeface="+mn-cs"/>
              </a:rPr>
              <a:t> БНФ)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 ЛР №2 и ЛР №6 синтаксис обращения к своему КФ или программе нужно описать в </a:t>
            </a:r>
            <a:r>
              <a:rPr lang="ru-RU" sz="2400" b="1" dirty="0">
                <a:latin typeface="+mn-lt"/>
                <a:cs typeface="+mn-cs"/>
              </a:rPr>
              <a:t>БНФ!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Подробно мм. раздел № 4 в 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общих МУ </a:t>
            </a:r>
            <a:r>
              <a:rPr lang="ru-RU" sz="2400" dirty="0">
                <a:latin typeface="+mn-lt"/>
                <a:cs typeface="+mn-cs"/>
              </a:rPr>
              <a:t>по дисциплине СП и 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МУ к ЛР № 2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формального описания вызова КФ ЛР №2: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&gt;Lab</a:t>
            </a:r>
            <a:r>
              <a:rPr lang="ru-RU" sz="2400" b="1" dirty="0">
                <a:latin typeface="+mn-lt"/>
                <a:cs typeface="+mn-cs"/>
              </a:rPr>
              <a:t>2</a:t>
            </a:r>
            <a:r>
              <a:rPr lang="en-US" sz="2400" b="1" dirty="0">
                <a:latin typeface="+mn-lt"/>
                <a:cs typeface="+mn-cs"/>
              </a:rPr>
              <a:t>.bat 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парам1</a:t>
            </a:r>
            <a:r>
              <a:rPr lang="en-US" sz="2400" dirty="0">
                <a:latin typeface="+mn-lt"/>
                <a:cs typeface="+mn-cs"/>
              </a:rPr>
              <a:t>&gt; &lt;</a:t>
            </a:r>
            <a:r>
              <a:rPr lang="ru-RU" sz="2400" dirty="0">
                <a:latin typeface="+mn-lt"/>
                <a:cs typeface="+mn-cs"/>
              </a:rPr>
              <a:t>парам2</a:t>
            </a: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[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парам3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]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Где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/>
              <a:t>парам1</a:t>
            </a:r>
            <a:r>
              <a:rPr lang="en-US" sz="2400" dirty="0"/>
              <a:t>&gt;:= </a:t>
            </a:r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НЕТ  - признак вывода справки о КФ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</a:t>
            </a:r>
            <a:r>
              <a:rPr lang="ru-RU" sz="2400" dirty="0"/>
              <a:t> </a:t>
            </a:r>
            <a:r>
              <a:rPr lang="en-US" sz="2400" dirty="0"/>
              <a:t>&lt;</a:t>
            </a:r>
            <a:r>
              <a:rPr lang="ru-RU" sz="2400" dirty="0"/>
              <a:t>имя файла справки</a:t>
            </a:r>
            <a:r>
              <a:rPr lang="en-US" sz="2400" dirty="0"/>
              <a:t>&gt;</a:t>
            </a:r>
            <a:r>
              <a:rPr lang="ru-RU" sz="2400" dirty="0"/>
              <a:t> - вызываемый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&gt;:=&lt;</a:t>
            </a:r>
            <a:r>
              <a:rPr lang="ru-RU" sz="2400" dirty="0"/>
              <a:t>число сигналов</a:t>
            </a:r>
            <a:r>
              <a:rPr lang="en-US" sz="2400" dirty="0"/>
              <a:t>&gt;</a:t>
            </a:r>
            <a:r>
              <a:rPr lang="ru-RU" sz="2400" dirty="0"/>
              <a:t> - может быть опущен.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9389"/>
            <a:ext cx="6624389" cy="4889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Вложенные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7BE8854-98CA-41A2-AFE9-5A7FEF57CB8A}" type="slidenum">
              <a:rPr/>
              <a:pPr algn="l">
                <a:defRPr/>
              </a:pPr>
              <a:t>136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57733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Из одного КФ можно </a:t>
            </a:r>
            <a:r>
              <a:rPr lang="ru-RU" sz="2000" u="sng" dirty="0">
                <a:latin typeface="+mn-lt"/>
                <a:cs typeface="+mn-cs"/>
              </a:rPr>
              <a:t>вызывать</a:t>
            </a:r>
            <a:r>
              <a:rPr lang="ru-RU" sz="2000" dirty="0">
                <a:latin typeface="+mn-lt"/>
                <a:cs typeface="+mn-cs"/>
              </a:rPr>
              <a:t> (используется директива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 </a:t>
            </a:r>
            <a:r>
              <a:rPr lang="ru-RU" sz="2000" u="sng" dirty="0">
                <a:latin typeface="+mn-lt"/>
                <a:cs typeface="+mn-cs"/>
              </a:rPr>
              <a:t>другие КФ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доступные в данный момент КФ</a:t>
            </a:r>
            <a:r>
              <a:rPr lang="ru-RU" sz="2000" dirty="0">
                <a:latin typeface="+mn-lt"/>
                <a:cs typeface="+mn-cs"/>
              </a:rPr>
              <a:t>). Такие КФ называются </a:t>
            </a:r>
            <a:r>
              <a:rPr lang="ru-RU" sz="2000" b="1" u="sng" dirty="0">
                <a:solidFill>
                  <a:srgbClr val="00B050"/>
                </a:solidFill>
                <a:latin typeface="+mn-lt"/>
                <a:cs typeface="+mn-cs"/>
              </a:rPr>
              <a:t>вложенными</a:t>
            </a:r>
            <a:r>
              <a:rPr lang="ru-RU" sz="2000" dirty="0">
                <a:latin typeface="+mn-lt"/>
                <a:cs typeface="+mn-cs"/>
              </a:rPr>
              <a:t>. При вызове вложенных КФ можно также задавать </a:t>
            </a:r>
            <a:r>
              <a:rPr lang="ru-RU" sz="2000" u="sng" dirty="0">
                <a:latin typeface="+mn-lt"/>
                <a:cs typeface="+mn-cs"/>
              </a:rPr>
              <a:t>параметры</a:t>
            </a:r>
            <a:r>
              <a:rPr lang="ru-RU" sz="2000" dirty="0">
                <a:latin typeface="+mn-lt"/>
                <a:cs typeface="+mn-cs"/>
              </a:rPr>
              <a:t>. Запуск вложенного КФ сопровождается запуском нового экземпляра интерпретатора КС (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Завершение вложенного КФ выполняется директивой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000" dirty="0">
                <a:latin typeface="+mn-lt"/>
                <a:cs typeface="+mn-cs"/>
              </a:rPr>
              <a:t> c </a:t>
            </a:r>
            <a:r>
              <a:rPr lang="ru-RU" sz="2000" dirty="0">
                <a:latin typeface="+mn-lt"/>
                <a:cs typeface="+mn-cs"/>
              </a:rPr>
              <a:t>параметром /В при этом выполняется возврат в вызывающий КФ(в противном случае завершается и интерпретатор 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Параметры</a:t>
            </a:r>
            <a:r>
              <a:rPr lang="en-US" sz="2000" dirty="0">
                <a:latin typeface="+mn-lt"/>
                <a:cs typeface="+mn-cs"/>
              </a:rPr>
              <a:t>/</a:t>
            </a:r>
            <a:r>
              <a:rPr lang="ru-RU" sz="2000" u="sng" dirty="0">
                <a:latin typeface="+mn-lt"/>
                <a:cs typeface="+mn-cs"/>
              </a:rPr>
              <a:t>переменные окружения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environment</a:t>
            </a:r>
            <a:r>
              <a:rPr lang="ru-RU" sz="2000" dirty="0">
                <a:latin typeface="+mn-lt"/>
                <a:cs typeface="+mn-cs"/>
              </a:rPr>
              <a:t>) сохраняют значение и во вложенных КФ и в основном файле.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Глубина вложений практически не ограничивается (важны только характеристики ОП). </a:t>
            </a:r>
            <a:r>
              <a:rPr lang="ru-RU" sz="2000" u="sng" dirty="0">
                <a:latin typeface="+mn-lt"/>
                <a:cs typeface="+mn-cs"/>
              </a:rPr>
              <a:t>Пример вызова и завершения  вложенного КФ (пусть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lab2.bat</a:t>
            </a:r>
            <a:r>
              <a:rPr lang="ru-RU" sz="2000" u="sng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CALL MY_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HELP.BAT</a:t>
            </a:r>
            <a:r>
              <a:rPr lang="en-US" sz="2000" dirty="0">
                <a:latin typeface="+mn-lt"/>
                <a:cs typeface="+mn-cs"/>
              </a:rPr>
              <a:t>  </a:t>
            </a:r>
            <a:r>
              <a:rPr lang="ru-RU" sz="2000" dirty="0">
                <a:solidFill>
                  <a:srgbClr val="0070C0"/>
                </a:solidFill>
                <a:latin typeface="+mn-lt"/>
                <a:cs typeface="+mn-cs"/>
              </a:rPr>
              <a:t>Большаков</a:t>
            </a:r>
            <a:r>
              <a:rPr lang="en-US" sz="20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+mn-lt"/>
                <a:cs typeface="+mn-cs"/>
              </a:rPr>
              <a:t>С.А.</a:t>
            </a:r>
            <a:endParaRPr lang="en-US" sz="2000" dirty="0">
              <a:solidFill>
                <a:srgbClr val="0070C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…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REM </a:t>
            </a:r>
            <a:r>
              <a:rPr lang="ru-RU" sz="2400" dirty="0">
                <a:latin typeface="+mn-lt"/>
                <a:cs typeface="+mn-cs"/>
              </a:rPr>
              <a:t>Выход и возврат 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=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EXIT /B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30</a:t>
            </a:r>
            <a:r>
              <a:rPr lang="ru-RU" sz="2000" dirty="0">
                <a:latin typeface="+mn-lt"/>
                <a:cs typeface="+mn-cs"/>
              </a:rPr>
              <a:t>  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32688"/>
              </p:ext>
            </p:extLst>
          </p:nvPr>
        </p:nvGraphicFramePr>
        <p:xfrm>
          <a:off x="5508104" y="4509120"/>
          <a:ext cx="3492150" cy="187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34452" imgH="2619000" progId="Visio.Drawing.11">
                  <p:embed/>
                </p:oleObj>
              </mc:Choice>
              <mc:Fallback>
                <p:oleObj name="Visio" r:id="rId3" imgW="4534452" imgH="2619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8104" y="4509120"/>
                        <a:ext cx="3492150" cy="187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96097"/>
            <a:ext cx="6049292" cy="4889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Утилиты для КФ (</a:t>
            </a:r>
            <a:r>
              <a:rPr lang="en-US" dirty="0"/>
              <a:t>BE, CHOICE</a:t>
            </a:r>
            <a:r>
              <a:rPr 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92209"/>
            <a:ext cx="585787" cy="365125"/>
          </a:xfrm>
        </p:spPr>
        <p:txBody>
          <a:bodyPr/>
          <a:lstStyle/>
          <a:p>
            <a:pPr algn="l">
              <a:defRPr/>
            </a:pPr>
            <a:fld id="{2EEA2E47-4C8D-4D38-9DA6-A98C775E0F07}" type="slidenum">
              <a:rPr/>
              <a:pPr algn="l">
                <a:defRPr/>
              </a:pPr>
              <a:t>137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22351" y="692696"/>
            <a:ext cx="8063911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Данные утилиты являются вспомогательными программами, которые можно использовать в КФ для ввода </a:t>
            </a:r>
            <a:r>
              <a:rPr lang="ru-RU" sz="2000" u="sng" dirty="0">
                <a:latin typeface="+mn-lt"/>
                <a:cs typeface="+mn-cs"/>
              </a:rPr>
              <a:t>числовых</a:t>
            </a:r>
            <a:r>
              <a:rPr lang="ru-RU" sz="2000" dirty="0">
                <a:latin typeface="+mn-lt"/>
                <a:cs typeface="+mn-cs"/>
              </a:rPr>
              <a:t> значений. Подробно информация об них представлена в </a:t>
            </a:r>
            <a:r>
              <a:rPr lang="ru-RU" sz="2000" dirty="0">
                <a:latin typeface="+mn-lt"/>
                <a:cs typeface="+mn-cs"/>
                <a:hlinkClick r:id="rId3" action="ppaction://hlinkfile"/>
              </a:rPr>
              <a:t>МУ по дисциплине СП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Утилита </a:t>
            </a:r>
            <a:r>
              <a:rPr lang="ru-RU" sz="2000" u="sng" dirty="0"/>
              <a:t>BE </a:t>
            </a:r>
            <a:r>
              <a:rPr lang="ru-RU" sz="2000" dirty="0"/>
              <a:t>(</a:t>
            </a:r>
            <a:r>
              <a:rPr lang="ru-RU" sz="2400" b="1" dirty="0" err="1">
                <a:solidFill>
                  <a:srgbClr val="FF0000"/>
                </a:solidFill>
              </a:rPr>
              <a:t>B</a:t>
            </a:r>
            <a:r>
              <a:rPr lang="ru-RU" sz="2400" dirty="0" err="1"/>
              <a:t>atch</a:t>
            </a:r>
            <a:r>
              <a:rPr lang="ru-RU" sz="2400" dirty="0"/>
              <a:t> </a:t>
            </a:r>
            <a:r>
              <a:rPr lang="ru-RU" sz="2400" b="1" dirty="0" err="1">
                <a:solidFill>
                  <a:srgbClr val="FF0000"/>
                </a:solidFill>
              </a:rPr>
              <a:t>E</a:t>
            </a:r>
            <a:r>
              <a:rPr lang="ru-RU" sz="2400" dirty="0" err="1"/>
              <a:t>nhancer</a:t>
            </a:r>
            <a:r>
              <a:rPr lang="ru-RU" sz="2400" dirty="0"/>
              <a:t> </a:t>
            </a:r>
            <a:r>
              <a:rPr lang="ru-RU" sz="2000" dirty="0"/>
              <a:t>– дословно расширитель командных файлов) имеет следующий формат вызова</a:t>
            </a:r>
            <a:endParaRPr lang="ru-RU" sz="2400" dirty="0"/>
          </a:p>
          <a:p>
            <a:pPr>
              <a:defRPr/>
            </a:pPr>
            <a:r>
              <a:rPr lang="en-US" b="1" dirty="0"/>
              <a:t>BE </a:t>
            </a:r>
            <a:r>
              <a:rPr lang="en-US" b="1" dirty="0">
                <a:solidFill>
                  <a:srgbClr val="FF0000"/>
                </a:solidFill>
              </a:rPr>
              <a:t>ASK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/>
              <a:t>"&lt; подсказка &gt;" [‘&lt;список символов&gt;’] [</a:t>
            </a:r>
            <a:r>
              <a:rPr lang="en-US" b="1" dirty="0"/>
              <a:t>DEFAULT</a:t>
            </a:r>
            <a:r>
              <a:rPr lang="ru-RU" b="1" dirty="0"/>
              <a:t>=&lt;символ&gt;]   </a:t>
            </a:r>
            <a:endParaRPr lang="ru-RU" dirty="0"/>
          </a:p>
          <a:p>
            <a:pPr>
              <a:defRPr/>
            </a:pPr>
            <a:r>
              <a:rPr lang="ru-RU" b="1" dirty="0"/>
              <a:t>               [</a:t>
            </a:r>
            <a:r>
              <a:rPr lang="en-US" b="1" dirty="0"/>
              <a:t>TIMEOUT</a:t>
            </a:r>
            <a:r>
              <a:rPr lang="ru-RU" b="1" dirty="0"/>
              <a:t>=&lt;число&gt;] [</a:t>
            </a:r>
            <a:r>
              <a:rPr lang="en-US" b="1" dirty="0"/>
              <a:t>ADJUST</a:t>
            </a:r>
            <a:r>
              <a:rPr lang="ru-RU" b="1" dirty="0"/>
              <a:t>=&lt; число &gt;]   </a:t>
            </a:r>
            <a:r>
              <a:rPr lang="ru-RU" u="sng" dirty="0"/>
              <a:t>Пример</a:t>
            </a:r>
            <a:r>
              <a:rPr lang="ru-RU" dirty="0"/>
              <a:t> в КФ ЛР №2:</a:t>
            </a:r>
          </a:p>
          <a:p>
            <a:pPr>
              <a:defRPr/>
            </a:pPr>
            <a:r>
              <a:rPr lang="en-US" b="1" dirty="0"/>
              <a:t>be ask "</a:t>
            </a:r>
            <a:r>
              <a:rPr lang="ru-RU" b="1" dirty="0"/>
              <a:t>Введите символ</a:t>
            </a:r>
            <a:r>
              <a:rPr lang="en-US" b="1" dirty="0"/>
              <a:t> (</a:t>
            </a:r>
            <a:r>
              <a:rPr lang="en-US" b="1" dirty="0" err="1"/>
              <a:t>a,b,c</a:t>
            </a:r>
            <a:r>
              <a:rPr lang="en-US" b="1" dirty="0"/>
              <a:t>)" '</a:t>
            </a:r>
            <a:r>
              <a:rPr lang="en-US" b="1" dirty="0" err="1"/>
              <a:t>abc</a:t>
            </a:r>
            <a:r>
              <a:rPr lang="en-US" b="1" dirty="0"/>
              <a:t>' default=</a:t>
            </a:r>
            <a:r>
              <a:rPr lang="en-US" b="1" dirty="0">
                <a:solidFill>
                  <a:srgbClr val="FF0000"/>
                </a:solidFill>
              </a:rPr>
              <a:t>c </a:t>
            </a:r>
            <a:r>
              <a:rPr lang="en-US" b="1" dirty="0"/>
              <a:t> timeout=</a:t>
            </a:r>
            <a:r>
              <a:rPr lang="en-US" b="1" dirty="0">
                <a:solidFill>
                  <a:srgbClr val="FF0000"/>
                </a:solidFill>
              </a:rPr>
              <a:t>10 </a:t>
            </a:r>
            <a:r>
              <a:rPr lang="en-US" b="1" dirty="0"/>
              <a:t> </a:t>
            </a:r>
            <a:endParaRPr lang="ru-RU" dirty="0"/>
          </a:p>
          <a:p>
            <a:pPr marL="285750" indent="-285750">
              <a:buFontTx/>
              <a:buChar char="-"/>
              <a:defRPr/>
            </a:pPr>
            <a:r>
              <a:rPr lang="ru-RU" dirty="0"/>
              <a:t>запрашивается выбор из набора (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ru-RU" dirty="0"/>
              <a:t>),а  через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r>
              <a:rPr lang="ru-RU" dirty="0"/>
              <a:t> секунд по умолчанию срабатывает нажатие “</a:t>
            </a:r>
            <a:r>
              <a:rPr lang="ru-RU" b="1" dirty="0">
                <a:solidFill>
                  <a:srgbClr val="FF0000"/>
                </a:solidFill>
              </a:rPr>
              <a:t>с</a:t>
            </a:r>
            <a:r>
              <a:rPr lang="ru-RU" dirty="0"/>
              <a:t>”. При нажатии клавиш </a:t>
            </a:r>
            <a:r>
              <a:rPr lang="en-US" b="1" dirty="0"/>
              <a:t>(</a:t>
            </a:r>
            <a:r>
              <a:rPr lang="en-US" b="1" dirty="0" err="1"/>
              <a:t>a,b,c</a:t>
            </a:r>
            <a:r>
              <a:rPr lang="en-US" b="1" dirty="0"/>
              <a:t>)</a:t>
            </a:r>
            <a:r>
              <a:rPr lang="ru-RU" b="1" dirty="0"/>
              <a:t> </a:t>
            </a:r>
            <a:r>
              <a:rPr lang="ru-RU" dirty="0"/>
              <a:t>будет возвращена системная </a:t>
            </a:r>
            <a:r>
              <a:rPr lang="ru-RU" b="1" dirty="0"/>
              <a:t>переменная </a:t>
            </a:r>
            <a:r>
              <a:rPr lang="en-US" b="1" dirty="0">
                <a:solidFill>
                  <a:srgbClr val="FF0000"/>
                </a:solidFill>
              </a:rPr>
              <a:t>ERRORLEVEL  </a:t>
            </a:r>
            <a:r>
              <a:rPr lang="ru-RU" dirty="0"/>
              <a:t>со значением </a:t>
            </a:r>
            <a:r>
              <a:rPr lang="en-US" b="1" dirty="0">
                <a:solidFill>
                  <a:srgbClr val="FF0000"/>
                </a:solidFill>
              </a:rPr>
              <a:t>1,2,3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соответственно.</a:t>
            </a:r>
          </a:p>
          <a:p>
            <a:pPr>
              <a:defRPr/>
            </a:pPr>
            <a:r>
              <a:rPr lang="en-US" dirty="0"/>
              <a:t> 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Утилита </a:t>
            </a:r>
            <a:r>
              <a:rPr lang="en-US" sz="2000" b="1" dirty="0"/>
              <a:t>CHOICE</a:t>
            </a:r>
            <a:r>
              <a:rPr lang="ru-RU" sz="2000" b="1" dirty="0"/>
              <a:t> </a:t>
            </a:r>
            <a:r>
              <a:rPr lang="ru-RU" sz="2000" dirty="0"/>
              <a:t>(смысловое значение - Выбирать) имеет формат:</a:t>
            </a:r>
          </a:p>
          <a:p>
            <a:pPr>
              <a:defRPr/>
            </a:pPr>
            <a:r>
              <a:rPr lang="en-US" b="1" dirty="0"/>
              <a:t>CHOICE</a:t>
            </a:r>
            <a:r>
              <a:rPr lang="ru-RU" b="1" dirty="0"/>
              <a:t> [/</a:t>
            </a:r>
            <a:r>
              <a:rPr lang="en-US" b="1" dirty="0"/>
              <a:t>C</a:t>
            </a:r>
            <a:r>
              <a:rPr lang="ru-RU" b="1" dirty="0"/>
              <a:t>[:]&lt;символы выбора&gt;] [/</a:t>
            </a:r>
            <a:r>
              <a:rPr lang="en-US" b="1" dirty="0"/>
              <a:t>N</a:t>
            </a:r>
            <a:r>
              <a:rPr lang="ru-RU" b="1" dirty="0"/>
              <a:t>] [/</a:t>
            </a:r>
            <a:r>
              <a:rPr lang="en-US" b="1" dirty="0"/>
              <a:t>S</a:t>
            </a:r>
            <a:r>
              <a:rPr lang="ru-RU" b="1" dirty="0"/>
              <a:t>] [/</a:t>
            </a:r>
            <a:r>
              <a:rPr lang="en-US" b="1" dirty="0"/>
              <a:t>T</a:t>
            </a:r>
            <a:r>
              <a:rPr lang="ru-RU" b="1" dirty="0"/>
              <a:t>[:]&lt;клавиша&gt;,&lt;число&gt;] [&lt;текст&gt;]</a:t>
            </a:r>
            <a:endParaRPr lang="ru-RU" dirty="0"/>
          </a:p>
          <a:p>
            <a:pPr>
              <a:defRPr/>
            </a:pPr>
            <a:r>
              <a:rPr lang="ru-RU" sz="2000" u="sng" dirty="0"/>
              <a:t>Пример</a:t>
            </a:r>
            <a:r>
              <a:rPr lang="ru-RU" sz="2000" dirty="0"/>
              <a:t> в КФ ЛР №2:</a:t>
            </a:r>
          </a:p>
          <a:p>
            <a:pPr>
              <a:defRPr/>
            </a:pPr>
            <a:r>
              <a:rPr lang="en-US" sz="2000" b="1" dirty="0"/>
              <a:t>CHOICE</a:t>
            </a:r>
            <a:r>
              <a:rPr lang="ru-RU" sz="2000" b="1" dirty="0"/>
              <a:t>  /</a:t>
            </a:r>
            <a:r>
              <a:rPr lang="en-US" sz="2000" b="1" dirty="0"/>
              <a:t>C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123 </a:t>
            </a:r>
            <a:r>
              <a:rPr lang="ru-RU" sz="2000" b="1" dirty="0"/>
              <a:t>/</a:t>
            </a:r>
            <a:r>
              <a:rPr lang="en-US" sz="2000" b="1" dirty="0"/>
              <a:t>T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2</a:t>
            </a:r>
            <a:r>
              <a:rPr lang="ru-RU" sz="2000" b="1" dirty="0"/>
              <a:t>,05 </a:t>
            </a:r>
            <a:endParaRPr lang="ru-RU" sz="2000" dirty="0"/>
          </a:p>
          <a:p>
            <a:pPr>
              <a:defRPr/>
            </a:pPr>
            <a:r>
              <a:rPr lang="ru-RU" sz="2000" dirty="0"/>
              <a:t>Запросить ввод из трех альтернатив (</a:t>
            </a:r>
            <a:r>
              <a:rPr lang="ru-RU" sz="2000" b="1" dirty="0">
                <a:solidFill>
                  <a:srgbClr val="FF0000"/>
                </a:solidFill>
              </a:rPr>
              <a:t>1,2,3</a:t>
            </a:r>
            <a:r>
              <a:rPr lang="ru-RU" sz="2000" dirty="0"/>
              <a:t>) использовать “</a:t>
            </a:r>
            <a:r>
              <a:rPr lang="ru-RU" sz="2000" dirty="0">
                <a:solidFill>
                  <a:srgbClr val="FF0000"/>
                </a:solidFill>
              </a:rPr>
              <a:t>2</a:t>
            </a:r>
            <a:r>
              <a:rPr lang="ru-RU" sz="2000" dirty="0"/>
              <a:t>”  после пяти секунд ожидания.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Заголовок 1"/>
          <p:cNvSpPr>
            <a:spLocks noGrp="1"/>
          </p:cNvSpPr>
          <p:nvPr>
            <p:ph type="title"/>
          </p:nvPr>
        </p:nvSpPr>
        <p:spPr>
          <a:xfrm>
            <a:off x="2123728" y="188640"/>
            <a:ext cx="4402138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Отладка КФ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FDB09E4-D2D7-4721-9D70-562D17798E56}" type="slidenum">
              <a:rPr/>
              <a:pPr algn="l">
                <a:defRPr/>
              </a:pPr>
              <a:t>138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830071"/>
            <a:ext cx="881307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отладки</a:t>
            </a:r>
            <a:r>
              <a:rPr lang="ru-RU" sz="2000" dirty="0">
                <a:latin typeface="+mn-lt"/>
                <a:cs typeface="+mn-cs"/>
              </a:rPr>
              <a:t> КФ </a:t>
            </a:r>
            <a:r>
              <a:rPr lang="ru-RU" sz="2000" u="sng" dirty="0">
                <a:latin typeface="+mn-lt"/>
                <a:cs typeface="+mn-cs"/>
              </a:rPr>
              <a:t>не предусмотрено </a:t>
            </a:r>
            <a:r>
              <a:rPr lang="ru-RU" sz="2000" dirty="0">
                <a:latin typeface="+mn-lt"/>
                <a:cs typeface="+mn-cs"/>
              </a:rPr>
              <a:t>специальных отладчиков (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только в режиме </a:t>
            </a:r>
            <a:r>
              <a:rPr lang="en-US" sz="2000" dirty="0">
                <a:latin typeface="+mn-lt"/>
                <a:cs typeface="+mn-cs"/>
              </a:rPr>
              <a:t>PowerShell</a:t>
            </a:r>
            <a:r>
              <a:rPr lang="ru-RU" sz="2000" dirty="0">
                <a:latin typeface="+mn-lt"/>
                <a:cs typeface="+mn-cs"/>
              </a:rPr>
              <a:t>!). Поэтому отладка КФ выполняется в ручном режиме методом «проб и ошибок!».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Основные </a:t>
            </a:r>
            <a:r>
              <a:rPr lang="ru-RU" sz="2000" u="sng" dirty="0">
                <a:latin typeface="+mn-lt"/>
                <a:cs typeface="+mn-cs"/>
              </a:rPr>
              <a:t>приемы</a:t>
            </a:r>
            <a:r>
              <a:rPr lang="ru-RU" sz="2000" dirty="0">
                <a:latin typeface="+mn-lt"/>
                <a:cs typeface="+mn-cs"/>
              </a:rPr>
              <a:t> отладки КФ: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Временная Приостановка</a:t>
            </a:r>
            <a:r>
              <a:rPr lang="ru-RU" sz="2000" dirty="0">
                <a:latin typeface="+mn-lt"/>
                <a:cs typeface="+mn-cs"/>
              </a:rPr>
              <a:t> КФ (директива - </a:t>
            </a:r>
            <a:r>
              <a:rPr lang="en-US" sz="2000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Грамотное </a:t>
            </a:r>
            <a:r>
              <a:rPr lang="ru-RU" sz="2000" u="sng" dirty="0">
                <a:latin typeface="+mn-lt"/>
                <a:cs typeface="+mn-cs"/>
              </a:rPr>
              <a:t>комментирование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КФ (</a:t>
            </a:r>
            <a:r>
              <a:rPr lang="en-US" sz="2000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)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Разработка детальных </a:t>
            </a:r>
            <a:r>
              <a:rPr lang="ru-RU" sz="2000" u="sng" dirty="0">
                <a:latin typeface="+mn-lt"/>
                <a:cs typeface="+mn-cs"/>
              </a:rPr>
              <a:t>блок-схем</a:t>
            </a:r>
            <a:r>
              <a:rPr lang="ru-RU" sz="2000" dirty="0">
                <a:latin typeface="+mn-lt"/>
                <a:cs typeface="+mn-cs"/>
              </a:rPr>
              <a:t>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Вывод </a:t>
            </a:r>
            <a:r>
              <a:rPr lang="ru-RU" sz="2000" u="sng" dirty="0">
                <a:latin typeface="+mn-lt"/>
                <a:cs typeface="+mn-cs"/>
              </a:rPr>
              <a:t>промежуточных</a:t>
            </a:r>
            <a:r>
              <a:rPr lang="ru-RU" sz="2000" dirty="0">
                <a:latin typeface="+mn-lt"/>
                <a:cs typeface="+mn-cs"/>
              </a:rPr>
              <a:t> данных в КФ (директива </a:t>
            </a:r>
            <a:r>
              <a:rPr lang="en-US" sz="2000" dirty="0">
                <a:latin typeface="+mn-lt"/>
                <a:cs typeface="+mn-cs"/>
              </a:rPr>
              <a:t>ECHO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Выделение фрагментов в автономный </a:t>
            </a:r>
            <a:r>
              <a:rPr lang="ru-RU" sz="2000" u="sng" dirty="0">
                <a:latin typeface="+mn-lt"/>
                <a:cs typeface="+mn-cs"/>
              </a:rPr>
              <a:t>вложенный</a:t>
            </a:r>
            <a:r>
              <a:rPr lang="ru-RU" sz="2000" dirty="0">
                <a:latin typeface="+mn-lt"/>
                <a:cs typeface="+mn-cs"/>
              </a:rPr>
              <a:t> файл (</a:t>
            </a:r>
            <a:r>
              <a:rPr lang="en-US" sz="2000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Спланированное </a:t>
            </a:r>
            <a:r>
              <a:rPr lang="ru-RU" sz="2000" u="sng" dirty="0">
                <a:latin typeface="+mn-lt"/>
                <a:cs typeface="+mn-cs"/>
              </a:rPr>
              <a:t>тестирование</a:t>
            </a:r>
            <a:r>
              <a:rPr lang="ru-RU" sz="2000" dirty="0">
                <a:latin typeface="+mn-lt"/>
                <a:cs typeface="+mn-cs"/>
              </a:rPr>
              <a:t> КФ (проход по всем возможным путям выполнения КФ)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Временное 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фрагментов (</a:t>
            </a:r>
            <a:r>
              <a:rPr lang="en-US" sz="2000" dirty="0">
                <a:latin typeface="+mn-lt"/>
                <a:cs typeface="+mn-cs"/>
              </a:rPr>
              <a:t>REM </a:t>
            </a:r>
            <a:r>
              <a:rPr lang="ru-RU" sz="2000" dirty="0">
                <a:latin typeface="+mn-lt"/>
                <a:cs typeface="+mn-cs"/>
              </a:rPr>
              <a:t>и обход)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Явное </a:t>
            </a:r>
            <a:r>
              <a:rPr lang="ru-RU" sz="2000" u="sng" dirty="0">
                <a:latin typeface="+mn-lt"/>
                <a:cs typeface="+mn-cs"/>
              </a:rPr>
              <a:t>присвоение</a:t>
            </a:r>
            <a:r>
              <a:rPr lang="ru-RU" sz="2000" dirty="0">
                <a:latin typeface="+mn-lt"/>
                <a:cs typeface="+mn-cs"/>
              </a:rPr>
              <a:t> значений при ошибках ( </a:t>
            </a:r>
            <a:r>
              <a:rPr lang="en-US" sz="2000" dirty="0">
                <a:latin typeface="+mn-lt"/>
                <a:cs typeface="+mn-cs"/>
              </a:rPr>
              <a:t>SET</a:t>
            </a:r>
            <a:r>
              <a:rPr lang="ru-RU" sz="2000" dirty="0">
                <a:latin typeface="+mn-lt"/>
                <a:cs typeface="+mn-cs"/>
              </a:rPr>
              <a:t>) и т.д.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Основная </a:t>
            </a:r>
            <a:r>
              <a:rPr lang="ru-RU" sz="2000" u="sng" dirty="0">
                <a:latin typeface="+mn-lt"/>
                <a:cs typeface="+mn-cs"/>
              </a:rPr>
              <a:t>цель отладки </a:t>
            </a:r>
            <a:r>
              <a:rPr lang="ru-RU" sz="2000" dirty="0">
                <a:latin typeface="+mn-lt"/>
                <a:cs typeface="+mn-cs"/>
              </a:rPr>
              <a:t>выявление и устранение ошибок работы КФ по сравнению с заданными (задуманными) возможностями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u="sng" dirty="0">
                <a:latin typeface="+mn-lt"/>
                <a:cs typeface="+mn-cs"/>
              </a:rPr>
              <a:t>Желаемое</a:t>
            </a:r>
            <a:r>
              <a:rPr lang="ru-RU" sz="2000" dirty="0">
                <a:latin typeface="+mn-lt"/>
                <a:cs typeface="+mn-cs"/>
              </a:rPr>
              <a:t> должно стать </a:t>
            </a:r>
            <a:r>
              <a:rPr lang="ru-RU" sz="2000" u="sng" dirty="0">
                <a:latin typeface="+mn-lt"/>
                <a:cs typeface="+mn-cs"/>
              </a:rPr>
              <a:t>действительными</a:t>
            </a:r>
            <a:r>
              <a:rPr lang="en-US" sz="2000" dirty="0">
                <a:latin typeface="+mn-lt"/>
                <a:cs typeface="+mn-cs"/>
              </a:rPr>
              <a:t>”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Специальные символы КФ %%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4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13819"/>
            <a:ext cx="6264696" cy="534861"/>
          </a:xfrm>
        </p:spPr>
        <p:txBody>
          <a:bodyPr/>
          <a:lstStyle/>
          <a:p>
            <a:r>
              <a:rPr lang="ru-RU" altLang="ru-RU" sz="3200" dirty="0"/>
              <a:t>Актуальные темы (2018</a:t>
            </a:r>
            <a:r>
              <a:rPr lang="en-US" altLang="ru-RU" sz="3200" dirty="0"/>
              <a:t> -</a:t>
            </a:r>
            <a:r>
              <a:rPr lang="ru-RU" altLang="ru-RU" sz="3200" dirty="0"/>
              <a:t>3)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Общие вопросы </a:t>
            </a:r>
            <a:r>
              <a:rPr lang="ru-RU" altLang="ru-RU" sz="2200" dirty="0"/>
              <a:t>(</a:t>
            </a:r>
            <a:r>
              <a:rPr lang="ru-RU" altLang="ru-RU" sz="2200" dirty="0">
                <a:hlinkClick r:id="rId3" action="ppaction://hlinksldjump"/>
              </a:rPr>
              <a:t>Цели курса </a:t>
            </a:r>
            <a:r>
              <a:rPr lang="ru-RU" altLang="ru-RU" sz="2200" dirty="0"/>
              <a:t>,</a:t>
            </a:r>
            <a:r>
              <a:rPr lang="ru-RU" altLang="ru-RU" sz="2200" dirty="0">
                <a:hlinkClick r:id="rId4" action="ppaction://hlinksldjump"/>
              </a:rPr>
              <a:t>введение</a:t>
            </a:r>
            <a:r>
              <a:rPr lang="ru-RU" altLang="ru-RU" sz="2200" dirty="0"/>
              <a:t>/</a:t>
            </a:r>
            <a:r>
              <a:rPr lang="ru-RU" altLang="ru-RU" sz="2200" dirty="0">
                <a:hlinkClick r:id="rId5" action="ppaction://hlinksldjump"/>
              </a:rPr>
              <a:t>вступление</a:t>
            </a:r>
            <a:r>
              <a:rPr lang="ru-RU" altLang="ru-RU" sz="2200" dirty="0"/>
              <a:t> в СП)</a:t>
            </a:r>
            <a:endParaRPr lang="en-US" altLang="ru-RU" sz="2200" dirty="0"/>
          </a:p>
          <a:p>
            <a:r>
              <a:rPr lang="ru-RU" altLang="ru-RU" sz="2200" dirty="0">
                <a:hlinkClick r:id="rId6" action="ppaction://hlinksldjump"/>
              </a:rPr>
              <a:t>Общие понятия программирования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7" action="ppaction://hlinksldjump"/>
              </a:rPr>
              <a:t>Принципы построения ЭВМ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8" action="ppaction://hlinksldjump"/>
              </a:rPr>
              <a:t>Структура ЭВМ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9" action="ppaction://hlinksldjump"/>
              </a:rPr>
              <a:t>Языки программирования</a:t>
            </a:r>
            <a:r>
              <a:rPr lang="en-US" altLang="ru-RU" sz="2200" dirty="0">
                <a:hlinkClick r:id="rId9" action="ppaction://hlinksldjump"/>
              </a:rPr>
              <a:t> </a:t>
            </a:r>
            <a:r>
              <a:rPr lang="ru-RU" altLang="ru-RU" sz="2200" dirty="0"/>
              <a:t>. </a:t>
            </a:r>
            <a:r>
              <a:rPr lang="en-US" altLang="ru-RU" sz="2200" dirty="0"/>
              <a:t> </a:t>
            </a:r>
            <a:r>
              <a:rPr lang="ru-RU" altLang="ru-RU" sz="2200" dirty="0">
                <a:hlinkClick r:id="rId9" action="ppaction://hlinksldjump"/>
              </a:rPr>
              <a:t>ЯП</a:t>
            </a:r>
            <a:r>
              <a:rPr lang="ru-RU" altLang="ru-RU" sz="2200" dirty="0"/>
              <a:t>, </a:t>
            </a:r>
            <a:r>
              <a:rPr lang="ru-RU" altLang="ru-RU" sz="2200" dirty="0">
                <a:hlinkClick r:id="rId10" action="ppaction://hlinksldjump"/>
              </a:rPr>
              <a:t>СП</a:t>
            </a:r>
            <a:endParaRPr lang="ru-RU" altLang="ru-RU" sz="2200" dirty="0"/>
          </a:p>
          <a:p>
            <a:r>
              <a:rPr lang="ru-RU" altLang="ru-RU" sz="2200" dirty="0"/>
              <a:t>Понятия </a:t>
            </a:r>
            <a:r>
              <a:rPr lang="ru-RU" altLang="ru-RU" sz="2200" u="sng" dirty="0">
                <a:hlinkClick r:id="rId11" action="ppaction://hlinksldjump"/>
              </a:rPr>
              <a:t>файла</a:t>
            </a:r>
            <a:r>
              <a:rPr lang="ru-RU" altLang="ru-RU" sz="2200" dirty="0"/>
              <a:t>. Файл (</a:t>
            </a:r>
            <a:r>
              <a:rPr lang="ru-RU" altLang="ru-RU" sz="2200" dirty="0">
                <a:hlinkClick r:id="rId12" action="ppaction://hlinksldjump"/>
              </a:rPr>
              <a:t>СМ</a:t>
            </a:r>
            <a:r>
              <a:rPr lang="ru-RU" altLang="ru-RU" sz="2200" dirty="0"/>
              <a:t>)</a:t>
            </a:r>
          </a:p>
          <a:p>
            <a:r>
              <a:rPr lang="ru-RU" altLang="ru-RU" sz="2200" dirty="0"/>
              <a:t>Форматы СОМ и ЕХЕ (</a:t>
            </a:r>
            <a:r>
              <a:rPr lang="ru-RU" altLang="ru-RU" sz="2200" dirty="0">
                <a:hlinkClick r:id="rId13" action="ppaction://hlinksldjump"/>
              </a:rPr>
              <a:t>СМ</a:t>
            </a:r>
            <a:r>
              <a:rPr lang="ru-RU" altLang="ru-RU" sz="2200" dirty="0"/>
              <a:t>)</a:t>
            </a:r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15" action="ppaction://hlinksldjump"/>
              </a:rPr>
              <a:t>Сегменты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6" action="ppaction://hlinksldjump"/>
              </a:rPr>
              <a:t>стек</a:t>
            </a:r>
            <a:r>
              <a:rPr lang="ru-RU" altLang="ru-RU" sz="2200" dirty="0"/>
              <a:t> ,</a:t>
            </a:r>
            <a:r>
              <a:rPr lang="en-US" altLang="ru-RU" sz="2200" dirty="0"/>
              <a:t> </a:t>
            </a:r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ru-RU" altLang="ru-RU" sz="2200" dirty="0"/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en-US" altLang="ru-RU" sz="2200" dirty="0"/>
          </a:p>
          <a:p>
            <a:r>
              <a:rPr lang="ru-RU" altLang="ru-RU" sz="2200" dirty="0">
                <a:hlinkClick r:id="rId20" action="ppaction://hlinksldjump"/>
              </a:rPr>
              <a:t>Введение, </a:t>
            </a:r>
            <a:r>
              <a:rPr lang="ru-RU" altLang="ru-RU" sz="2200" dirty="0">
                <a:hlinkClick r:id="rId21" action="ppaction://hlinksldjump"/>
              </a:rPr>
              <a:t>Язык Ассемблера</a:t>
            </a:r>
            <a:r>
              <a:rPr lang="ru-RU" altLang="ru-RU" sz="2200" dirty="0"/>
              <a:t> , </a:t>
            </a:r>
            <a:r>
              <a:rPr lang="ru-RU" altLang="ru-RU" sz="2200" dirty="0">
                <a:hlinkClick r:id="rId22" action="ppaction://hlinksldjump"/>
              </a:rPr>
              <a:t>Состав языка</a:t>
            </a:r>
            <a:r>
              <a:rPr lang="ru-RU" altLang="ru-RU" sz="2200" dirty="0"/>
              <a:t>.</a:t>
            </a:r>
            <a:endParaRPr lang="en-US" altLang="ru-RU" sz="2200" dirty="0"/>
          </a:p>
          <a:p>
            <a:r>
              <a:rPr lang="ru-RU" altLang="ru-RU" sz="2200" dirty="0">
                <a:hlinkClick r:id="rId23" action="ppaction://hlinksldjump"/>
              </a:rPr>
              <a:t>Модель программы</a:t>
            </a:r>
            <a:r>
              <a:rPr lang="ru-RU" altLang="ru-RU" sz="2200" dirty="0"/>
              <a:t> в памяти.</a:t>
            </a:r>
          </a:p>
          <a:p>
            <a:r>
              <a:rPr lang="ru-RU" altLang="ru-RU" sz="2200" dirty="0">
                <a:hlinkClick r:id="rId24" action="ppaction://hlinksldjump"/>
              </a:rPr>
              <a:t>Физическая модель </a:t>
            </a:r>
            <a:r>
              <a:rPr lang="en-US" sz="2000" b="1" dirty="0"/>
              <a:t>(</a:t>
            </a:r>
            <a:r>
              <a:rPr lang="ru-RU" sz="2000" b="1" dirty="0">
                <a:hlinkClick r:id="rId24" action="ppaction://hlinksldjump"/>
              </a:rPr>
              <a:t>Меню ФМ</a:t>
            </a:r>
            <a:r>
              <a:rPr lang="en-US" sz="2000" b="1" dirty="0"/>
              <a:t>)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en-US" altLang="ru-RU" sz="2200" dirty="0">
                <a:hlinkClick r:id="rId17" action="ppaction://hlinksldjump"/>
              </a:rPr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ru-RU" altLang="ru-RU" sz="2200" dirty="0"/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25" action="ppaction://hlinksldjump"/>
              </a:rPr>
              <a:t>ТЗ КР</a:t>
            </a:r>
            <a:r>
              <a:rPr lang="ru-RU" altLang="ru-RU" sz="2200" dirty="0"/>
              <a:t> и предварительно </a:t>
            </a:r>
            <a:r>
              <a:rPr lang="ru-RU" altLang="ru-RU" sz="2200" dirty="0">
                <a:hlinkClick r:id="rId26" action="ppaction://hlinksldjump"/>
              </a:rPr>
              <a:t>Листы КР</a:t>
            </a:r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26311969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E951601-21F4-4D2D-B43C-092ABAA8D515}" type="slidenum">
              <a:rPr/>
              <a:pPr algn="l">
                <a:defRPr/>
              </a:pPr>
              <a:t>140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FAR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141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2484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rgbClr val="00B050"/>
                </a:solidFill>
              </a:rPr>
              <a:t>VC – Volkov Commander</a:t>
            </a:r>
            <a:endParaRPr lang="ru-RU" altLang="ru-RU" dirty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142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196975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0329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Total Commander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143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0857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144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764704"/>
            <a:ext cx="8640960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r>
              <a:rPr lang="en-US" sz="2400" b="1" dirty="0">
                <a:latin typeface="+mn-lt"/>
                <a:cs typeface="+mn-cs"/>
              </a:rPr>
              <a:t> (</a:t>
            </a: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Меню ФМ</a:t>
            </a:r>
            <a:r>
              <a:rPr lang="en-US" sz="2400" b="1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</a:t>
            </a: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Регистры</a:t>
            </a:r>
            <a:r>
              <a:rPr lang="ru-RU" sz="2400" b="1" dirty="0">
                <a:latin typeface="+mn-lt"/>
                <a:cs typeface="+mn-cs"/>
              </a:rPr>
              <a:t>: команд, данных, адресов,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сегментов </a:t>
            </a:r>
            <a:r>
              <a:rPr lang="ru-RU" sz="2400" b="1" dirty="0">
                <a:latin typeface="+mn-lt"/>
                <a:cs typeface="+mn-cs"/>
              </a:rPr>
              <a:t>и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флагов</a:t>
            </a:r>
            <a:r>
              <a:rPr lang="ru-RU" sz="2400" b="1" dirty="0">
                <a:latin typeface="+mn-lt"/>
                <a:cs typeface="+mn-cs"/>
              </a:rPr>
              <a:t>.). </a:t>
            </a:r>
            <a:r>
              <a:rPr lang="ru-RU" sz="2400" b="1" dirty="0">
                <a:hlinkClick r:id="rId10" action="ppaction://hlinksldjump"/>
              </a:rPr>
              <a:t>Модели регистра</a:t>
            </a:r>
            <a:r>
              <a:rPr lang="ru-RU" sz="2400" b="1" dirty="0"/>
              <a:t> </a:t>
            </a:r>
            <a:r>
              <a:rPr lang="ru-RU" sz="2400" b="1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11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машина Тьюринга)</a:t>
            </a:r>
            <a:r>
              <a:rPr lang="ru-RU" sz="2400" b="1" dirty="0">
                <a:latin typeface="+mn-lt"/>
                <a:cs typeface="+mn-cs"/>
              </a:rPr>
              <a:t>.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Основные понятия программирования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блок-схемы программ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5" action="ppaction://hlinksldjump"/>
              </a:rPr>
              <a:t>Пример простой программы </a:t>
            </a:r>
            <a:r>
              <a:rPr lang="ru-RU" sz="2400" b="1" dirty="0">
                <a:latin typeface="+mn-lt"/>
                <a:cs typeface="+mn-cs"/>
              </a:rPr>
              <a:t>(Меню)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Модели регистра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>
                <a:latin typeface="+mn-lt"/>
                <a:cs typeface="+mn-cs"/>
                <a:hlinkClick r:id="rId16" action="ppaction://hlinksldjump"/>
              </a:rPr>
              <a:t>Форматы команд и данных</a:t>
            </a:r>
            <a:r>
              <a:rPr lang="ru-RU" sz="2400" b="1" dirty="0">
                <a:latin typeface="+mn-lt"/>
                <a:cs typeface="+mn-cs"/>
              </a:rPr>
              <a:t>.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7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8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9" action="ppaction://hlinksldjump"/>
              </a:rPr>
              <a:t>Модель разработки программ 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Модель блок-схем программ</a:t>
            </a:r>
            <a:r>
              <a:rPr lang="ru-RU" sz="2400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20" action="ppaction://hlinksldjump"/>
              </a:rPr>
              <a:t>Модель отладки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518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ЛР курса СП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179512" y="620713"/>
            <a:ext cx="8856983" cy="4032423"/>
          </a:xfrm>
        </p:spPr>
        <p:txBody>
          <a:bodyPr/>
          <a:lstStyle/>
          <a:p>
            <a:pPr eaLnBrk="1" hangingPunct="1"/>
            <a:r>
              <a:rPr lang="ru-RU" altLang="ru-RU" sz="2400" dirty="0"/>
              <a:t>ЛР № 1 </a:t>
            </a:r>
            <a:r>
              <a:rPr lang="ru-RU" altLang="ru-RU" sz="2400" dirty="0">
                <a:hlinkClick r:id="rId3" action="ppaction://hlinksldjump"/>
              </a:rPr>
              <a:t>Справочники ОС</a:t>
            </a:r>
            <a:r>
              <a:rPr lang="en-US" altLang="ru-RU" sz="2400" dirty="0"/>
              <a:t> – 2 </a:t>
            </a:r>
            <a:r>
              <a:rPr lang="ru-RU" altLang="ru-RU" sz="2400" dirty="0"/>
              <a:t>ч  (</a:t>
            </a:r>
            <a:r>
              <a:rPr lang="ru-RU" altLang="ru-RU" sz="24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altLang="ru-RU" sz="2400" dirty="0">
                <a:solidFill>
                  <a:srgbClr val="0070C0"/>
                </a:solidFill>
              </a:rPr>
              <a:t> -</a:t>
            </a:r>
            <a:r>
              <a:rPr lang="ru-RU" altLang="ru-RU" sz="2400" dirty="0">
                <a:solidFill>
                  <a:srgbClr val="0070C0"/>
                </a:solidFill>
                <a:hlinkClick r:id="rId5" action="ppaction://hlinksldjump"/>
              </a:rPr>
              <a:t>Задание</a:t>
            </a:r>
            <a:r>
              <a:rPr lang="ru-RU" altLang="ru-RU" sz="2400" dirty="0"/>
              <a:t>)</a:t>
            </a:r>
          </a:p>
          <a:p>
            <a:pPr eaLnBrk="1" hangingPunct="1"/>
            <a:r>
              <a:rPr lang="ru-RU" altLang="ru-RU" sz="2400" dirty="0"/>
              <a:t>ЛР № 2 </a:t>
            </a:r>
            <a:r>
              <a:rPr lang="ru-RU" altLang="ru-RU" sz="2400" dirty="0">
                <a:hlinkClick r:id="rId6" action="ppaction://hlinksldjump"/>
              </a:rPr>
              <a:t>Программирование КФ (</a:t>
            </a:r>
            <a:r>
              <a:rPr lang="ru-RU" altLang="ru-RU" sz="2400" dirty="0">
                <a:solidFill>
                  <a:srgbClr val="0070C0"/>
                </a:solidFill>
                <a:hlinkClick r:id="rId7" action="ppaction://hlinkfile"/>
              </a:rPr>
              <a:t>МУ</a:t>
            </a:r>
            <a:r>
              <a:rPr lang="ru-RU" altLang="ru-RU" sz="2400" dirty="0">
                <a:solidFill>
                  <a:srgbClr val="0070C0"/>
                </a:solidFill>
              </a:rPr>
              <a:t> - </a:t>
            </a:r>
            <a:r>
              <a:rPr lang="ru-RU" altLang="ru-RU" sz="2400" dirty="0">
                <a:solidFill>
                  <a:srgbClr val="0070C0"/>
                </a:solidFill>
                <a:hlinkClick r:id="rId8" action="ppaction://hlinksldjump"/>
              </a:rPr>
              <a:t>Задание</a:t>
            </a:r>
            <a:r>
              <a:rPr lang="ru-RU" altLang="ru-RU" sz="2400" dirty="0">
                <a:hlinkClick r:id="rId6" action="ppaction://hlinksldjump"/>
              </a:rPr>
              <a:t>), </a:t>
            </a:r>
            <a:r>
              <a:rPr lang="ru-RU" altLang="ru-RU" sz="2400" dirty="0"/>
              <a:t>КС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3 Вывод символов на экран дисплея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0" action="ppaction://hlinksldjump"/>
              </a:rPr>
              <a:t>Задание</a:t>
            </a:r>
            <a:r>
              <a:rPr lang="ru-RU" altLang="ru-RU" sz="2400" dirty="0"/>
              <a:t>). - </a:t>
            </a:r>
            <a:r>
              <a:rPr lang="en-US" altLang="ru-RU" sz="2400" dirty="0"/>
              <a:t>2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4 Циклы перевод в </a:t>
            </a:r>
            <a:r>
              <a:rPr lang="en-US" altLang="ru-RU" sz="2400" dirty="0"/>
              <a:t>hex </a:t>
            </a:r>
            <a:r>
              <a:rPr lang="ru-RU" altLang="ru-RU" sz="2400" dirty="0"/>
              <a:t>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1" action="ppaction://hlinksldjump"/>
              </a:rPr>
              <a:t>Задание</a:t>
            </a:r>
            <a:r>
              <a:rPr lang="ru-RU" altLang="ru-RU" sz="2400" dirty="0"/>
              <a:t>)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5 Перевод в машинный формат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2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6 Ввод строки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3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7 Ввод адреса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4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8 Вывод дампа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5" action="ppaction://hlinksldjump"/>
              </a:rPr>
              <a:t>Задание</a:t>
            </a:r>
            <a:r>
              <a:rPr lang="ru-RU" altLang="ru-RU" sz="2400" dirty="0"/>
              <a:t>). - 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9 Макроассемблер (</a:t>
            </a:r>
            <a:r>
              <a:rPr lang="ru-RU" altLang="ru-RU" sz="2400" dirty="0">
                <a:hlinkClick r:id="rId16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7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725144"/>
            <a:ext cx="84248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По каждой ЛР оформляется отчет и защищается на основе вопросов в МУ к ЛР.! Сроки сдачи ЛР влияют на общий зачет по курсу СП!!!  ШАГИ СДАЧИ ЛР по курсу СП: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Предварительная проработка МУ и задания на ЛР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Выполнение задания ЛР и демонстрация результата ЛР преподавателю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Оформление отчета Защита по ЛР отчету с ответом </a:t>
            </a:r>
            <a:r>
              <a:rPr lang="ru-RU" altLang="ru-RU" sz="1400" b="1" dirty="0" err="1">
                <a:solidFill>
                  <a:srgbClr val="FF0000"/>
                </a:solidFill>
              </a:rPr>
              <a:t>наа</a:t>
            </a:r>
            <a:r>
              <a:rPr lang="ru-RU" altLang="ru-RU" sz="1400" b="1" dirty="0">
                <a:solidFill>
                  <a:srgbClr val="FF0000"/>
                </a:solidFill>
              </a:rPr>
              <a:t> любой вопрос из перечня МУ</a:t>
            </a:r>
          </a:p>
        </p:txBody>
      </p:sp>
    </p:spTree>
    <p:extLst>
      <p:ext uri="{BB962C8B-B14F-4D97-AF65-F5344CB8AC3E}">
        <p14:creationId xmlns:p14="http://schemas.microsoft.com/office/powerpoint/2010/main" val="1149568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20379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0326" y="599492"/>
            <a:ext cx="8229600" cy="187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u="sng" dirty="0"/>
              <a:t>Задание на ЛР №3</a:t>
            </a:r>
            <a:r>
              <a:rPr lang="ru-RU" altLang="ru-RU" sz="2400" b="1" dirty="0"/>
              <a:t>: </a:t>
            </a:r>
            <a:r>
              <a:rPr lang="ru-RU" sz="2000" b="1" u="sng" dirty="0"/>
              <a:t>Разработать и отладить</a:t>
            </a:r>
            <a:r>
              <a:rPr lang="ru-RU" sz="2000" b="1" dirty="0"/>
              <a:t> </a:t>
            </a:r>
            <a:r>
              <a:rPr lang="ru-RU" sz="2000" b="1" dirty="0">
                <a:hlinkClick r:id="rId3" action="ppaction://hlinksldjump"/>
              </a:rPr>
              <a:t>программу </a:t>
            </a:r>
            <a:r>
              <a:rPr lang="ru-RU" sz="2000" b="1" dirty="0"/>
              <a:t>на языке Ассемблер для вывода на экран дисплея трех первых заглавных </a:t>
            </a:r>
            <a:r>
              <a:rPr lang="ru-RU" sz="2000" b="1" u="sng" dirty="0"/>
              <a:t>русских</a:t>
            </a:r>
            <a:r>
              <a:rPr lang="ru-RU" sz="2000" b="1" dirty="0"/>
              <a:t> букв (</a:t>
            </a:r>
            <a:r>
              <a:rPr lang="ru-RU" sz="2000" b="1" dirty="0">
                <a:hlinkClick r:id="rId4" action="ppaction://hlinksldjump"/>
              </a:rPr>
              <a:t>A, Б, В)</a:t>
            </a:r>
            <a:r>
              <a:rPr lang="ru-RU" sz="2000" b="1" dirty="0"/>
              <a:t>, на трех отдельных строках дисплея подряд (программируется перевод строки и возврат каретки!). Использовать три </a:t>
            </a:r>
            <a:r>
              <a:rPr lang="ru-RU" sz="2000" b="1" u="sng" dirty="0"/>
              <a:t>процедуры</a:t>
            </a:r>
            <a:r>
              <a:rPr lang="ru-RU" sz="2000" b="1" dirty="0"/>
              <a:t> для построения программы.</a:t>
            </a:r>
            <a:endParaRPr lang="ru-RU" altLang="ru-RU" sz="20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31175" y="2204864"/>
            <a:ext cx="903649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u="sng" dirty="0"/>
              <a:t>Требования</a:t>
            </a:r>
            <a:r>
              <a:rPr lang="ru-RU" altLang="ru-RU" sz="2400" dirty="0"/>
              <a:t> к заданию ЛР (</a:t>
            </a:r>
            <a:r>
              <a:rPr lang="ru-RU" altLang="ru-RU" sz="2400" dirty="0">
                <a:hlinkClick r:id="rId5" action="ppaction://hlinksldjump"/>
              </a:rPr>
              <a:t>Теория</a:t>
            </a:r>
            <a:r>
              <a:rPr lang="en-US" altLang="ru-RU" sz="2400" dirty="0"/>
              <a:t> </a:t>
            </a:r>
            <a:r>
              <a:rPr lang="ru-RU" altLang="ru-RU" sz="2400" dirty="0">
                <a:hlinkClick r:id="rId6" action="ppaction://hlinkfile"/>
              </a:rPr>
              <a:t>МУ</a:t>
            </a:r>
            <a:r>
              <a:rPr lang="ru-RU" altLang="ru-RU" sz="2400" dirty="0"/>
              <a:t>(</a:t>
            </a:r>
            <a:r>
              <a:rPr lang="en-US" altLang="ru-RU" sz="2400" dirty="0">
                <a:hlinkClick r:id="rId7" action="ppaction://hlinkfile"/>
              </a:rPr>
              <a:t>DOC</a:t>
            </a:r>
            <a:r>
              <a:rPr lang="ru-RU" altLang="ru-RU" sz="2400" dirty="0"/>
              <a:t>)):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/>
              <a:t>процедуры</a:t>
            </a:r>
            <a:r>
              <a:rPr lang="ru-RU" altLang="ru-RU" sz="2400" dirty="0"/>
              <a:t> (</a:t>
            </a:r>
            <a:r>
              <a:rPr lang="ru-RU" sz="2400" b="1" dirty="0"/>
              <a:t>PUTCH, CLRF, GETCH</a:t>
            </a:r>
            <a:r>
              <a:rPr lang="ru-RU" altLang="ru-RU" sz="2400" dirty="0"/>
              <a:t>): </a:t>
            </a:r>
            <a:r>
              <a:rPr lang="en-US" altLang="ru-RU" sz="2400" dirty="0"/>
              <a:t>PROC CALL, RET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>
                <a:hlinkClick r:id="rId8" action="ppaction://hlinksldjump"/>
              </a:rPr>
              <a:t>прерывания/Ввод/Вывод</a:t>
            </a:r>
            <a:r>
              <a:rPr lang="ru-RU" altLang="ru-RU" sz="2400" dirty="0"/>
              <a:t> –(01</a:t>
            </a:r>
            <a:r>
              <a:rPr lang="en-US" altLang="ru-RU" sz="2400" dirty="0"/>
              <a:t>h</a:t>
            </a:r>
            <a:r>
              <a:rPr lang="ru-RU" altLang="ru-RU" sz="2400" dirty="0"/>
              <a:t>,02</a:t>
            </a:r>
            <a:r>
              <a:rPr lang="en-US" altLang="ru-RU" sz="2400" dirty="0"/>
              <a:t>h</a:t>
            </a:r>
            <a:r>
              <a:rPr lang="ru-RU" altLang="ru-RU" sz="2400" dirty="0"/>
              <a:t>, 4С</a:t>
            </a:r>
            <a:r>
              <a:rPr lang="en-US" altLang="ru-RU" sz="2400" dirty="0"/>
              <a:t>h  - 021H</a:t>
            </a:r>
            <a:r>
              <a:rPr lang="ru-RU" altLang="ru-RU" sz="2400" dirty="0"/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/>
              <a:t>команды</a:t>
            </a:r>
            <a:r>
              <a:rPr lang="en-US" altLang="ru-RU" sz="2400" u="sng" dirty="0"/>
              <a:t> </a:t>
            </a:r>
            <a:r>
              <a:rPr lang="ru-RU" altLang="ru-RU" sz="2400" u="sng" dirty="0"/>
              <a:t>и директивы</a:t>
            </a:r>
            <a:r>
              <a:rPr lang="ru-RU" altLang="ru-RU" sz="2400" dirty="0"/>
              <a:t> – </a:t>
            </a:r>
            <a:r>
              <a:rPr lang="en-US" altLang="ru-RU" sz="2400" dirty="0"/>
              <a:t>MOV, PUSH, POP, INT</a:t>
            </a:r>
            <a:r>
              <a:rPr lang="ru-RU" altLang="ru-RU" sz="2400" dirty="0"/>
              <a:t>, </a:t>
            </a:r>
            <a:r>
              <a:rPr lang="en-US" altLang="ru-RU" sz="2400" dirty="0"/>
              <a:t>END, DB, ASSUME, SEG, ENDS</a:t>
            </a:r>
            <a:r>
              <a:rPr lang="ru-RU" altLang="ru-RU" sz="2400" dirty="0"/>
              <a:t> </a:t>
            </a:r>
            <a:r>
              <a:rPr lang="en-US" altLang="ru-RU" sz="2400" dirty="0"/>
              <a:t>.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явно сегменты </a:t>
            </a:r>
            <a:r>
              <a:rPr lang="ru-RU" altLang="ru-RU" sz="2400" u="sng" dirty="0">
                <a:hlinkClick r:id="rId9" action="ppaction://hlinksldjump"/>
              </a:rPr>
              <a:t>стека и данных</a:t>
            </a:r>
            <a:r>
              <a:rPr lang="ru-RU" altLang="ru-RU" sz="24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Есть дополнительные требования (</a:t>
            </a:r>
            <a:r>
              <a:rPr lang="ru-RU" altLang="ru-RU" sz="2400" dirty="0">
                <a:hlinkClick r:id="rId10" action="ppaction://hlinksldjump"/>
              </a:rPr>
              <a:t>очистка экрана</a:t>
            </a:r>
            <a:r>
              <a:rPr lang="ru-RU" altLang="ru-RU" sz="2400" dirty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11" action="ppaction://hlinksldjump"/>
              </a:rPr>
              <a:t>Вывод запроса на ожидание </a:t>
            </a:r>
            <a:r>
              <a:rPr lang="ru-RU" altLang="ru-RU" sz="2400" dirty="0"/>
              <a:t>и завершение работы программы.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Получаемый результат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95474" y="6392733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3587850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5832648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620688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3" action="ppaction://hlinksldjump"/>
              </a:rPr>
              <a:t>Пример </a:t>
            </a:r>
            <a:r>
              <a:rPr lang="ru-RU" altLang="ru-RU" sz="2400" dirty="0"/>
              <a:t>из МУ по СП: </a:t>
            </a:r>
            <a:r>
              <a:rPr lang="ru-RU" altLang="ru-RU" sz="2400" dirty="0">
                <a:hlinkClick r:id="rId3" action="ppaction://hlinksldjump"/>
              </a:rPr>
              <a:t>Слайды</a:t>
            </a:r>
            <a:r>
              <a:rPr lang="ru-RU" altLang="ru-RU" sz="2400" dirty="0"/>
              <a:t> простого </a:t>
            </a:r>
            <a:r>
              <a:rPr lang="ru-RU" altLang="ru-RU" sz="2400" dirty="0">
                <a:solidFill>
                  <a:srgbClr val="FF0000"/>
                </a:solidFill>
              </a:rPr>
              <a:t>примера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4" action="ppaction://hlinkfile"/>
              </a:rPr>
              <a:t>МУ</a:t>
            </a:r>
            <a:r>
              <a:rPr lang="ru-RU" altLang="ru-RU" sz="2400" dirty="0"/>
              <a:t>(</a:t>
            </a:r>
            <a:r>
              <a:rPr lang="en-US" altLang="ru-RU" sz="2400" dirty="0">
                <a:hlinkClick r:id="rId5" action="ppaction://hlinkfile"/>
              </a:rPr>
              <a:t>DOC</a:t>
            </a:r>
            <a:r>
              <a:rPr lang="ru-RU" altLang="ru-RU" sz="2400" dirty="0"/>
              <a:t>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6" action="ppaction://hlinksldjump"/>
              </a:rPr>
              <a:t>Программа. </a:t>
            </a:r>
            <a:r>
              <a:rPr lang="ru-RU" altLang="ru-RU" sz="2400" dirty="0">
                <a:hlinkClick r:id="rId7" action="ppaction://hlinksldjump"/>
              </a:rPr>
              <a:t>Процедуры</a:t>
            </a:r>
            <a:r>
              <a:rPr lang="ru-RU" altLang="ru-RU" sz="2400" dirty="0"/>
              <a:t> и </a:t>
            </a:r>
            <a:r>
              <a:rPr lang="ru-RU" altLang="ru-RU" sz="2400" dirty="0">
                <a:hlinkClick r:id="rId8" action="ppaction://hlinksldjump"/>
              </a:rPr>
              <a:t>Стек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9" action="ppaction://hlinksldjump"/>
              </a:rPr>
              <a:t>Прерывания для Ввода/вывода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Пример текста (примеры на </a:t>
            </a:r>
            <a:r>
              <a:rPr lang="en-US" altLang="ru-RU" sz="2400" dirty="0">
                <a:hlinkClick r:id="rId3" action="ppaction://hlinksldjump"/>
              </a:rPr>
              <a:t>SD - </a:t>
            </a:r>
            <a:r>
              <a:rPr lang="ru-RU" altLang="ru-RU" sz="2400" dirty="0">
                <a:hlinkClick r:id="rId3" action="ppaction://hlinksldjump"/>
              </a:rPr>
              <a:t>ЛР)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10" action="ppaction://hlinksldjump"/>
              </a:rPr>
              <a:t>Сегменты стека и данных</a:t>
            </a:r>
            <a:r>
              <a:rPr lang="en-US" altLang="ru-RU" sz="2400" dirty="0"/>
              <a:t> </a:t>
            </a:r>
            <a:r>
              <a:rPr lang="ru-RU" altLang="ru-RU" sz="2400" dirty="0">
                <a:hlinkClick r:id="rId11" action="ppaction://hlinksldjump"/>
              </a:rPr>
              <a:t>Директивы сегментов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Прерывание для завершения </a:t>
            </a:r>
            <a:r>
              <a:rPr lang="ru-RU" altLang="ru-RU" sz="2400" dirty="0"/>
              <a:t>программы и точка входа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3" action="ppaction://hlinksldjump"/>
              </a:rPr>
              <a:t>Русификация программы</a:t>
            </a:r>
            <a:r>
              <a:rPr lang="ru-RU" altLang="ru-RU" sz="2400" dirty="0"/>
              <a:t> </a:t>
            </a:r>
            <a:r>
              <a:rPr lang="en-US" altLang="ru-RU" sz="2400" dirty="0"/>
              <a:t>EXE </a:t>
            </a:r>
            <a:r>
              <a:rPr lang="ru-RU" altLang="ru-RU" sz="2400" dirty="0"/>
              <a:t>(</a:t>
            </a:r>
            <a:r>
              <a:rPr lang="ru-RU" altLang="ru-RU" sz="2400" dirty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altLang="ru-RU" sz="2400" dirty="0"/>
              <a:t>) и СОМ (</a:t>
            </a:r>
            <a:r>
              <a:rPr lang="ru-RU" altLang="ru-RU" sz="2400" dirty="0">
                <a:solidFill>
                  <a:srgbClr val="FF0000"/>
                </a:solidFill>
                <a:hlinkClick r:id="rId15" action="ppaction://hlinksldjump"/>
              </a:rPr>
              <a:t>СМ</a:t>
            </a:r>
            <a:r>
              <a:rPr lang="ru-RU" altLang="ru-RU" sz="2400" dirty="0"/>
              <a:t>) </a:t>
            </a:r>
            <a:r>
              <a:rPr lang="ru-RU" altLang="ru-RU" sz="2400" dirty="0">
                <a:hlinkClick r:id="rId16" action="ppaction://hlinksldjump"/>
              </a:rPr>
              <a:t>программы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17" action="ppaction://hlinksldjump"/>
              </a:rPr>
              <a:t>Отладка программы</a:t>
            </a:r>
            <a:r>
              <a:rPr lang="ru-RU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8" action="ppaction://hlinksldjump"/>
              </a:rPr>
              <a:t>Задание</a:t>
            </a:r>
            <a:r>
              <a:rPr lang="en-US" altLang="ru-RU" sz="2400" dirty="0">
                <a:hlinkClick r:id="rId18" action="ppaction://hlinksldjump"/>
              </a:rPr>
              <a:t> </a:t>
            </a:r>
            <a:r>
              <a:rPr lang="ru-RU" altLang="ru-RU" sz="2400" dirty="0">
                <a:hlinkClick r:id="rId18" action="ppaction://hlinksldjump"/>
              </a:rPr>
              <a:t>значения сегмента </a:t>
            </a:r>
            <a:r>
              <a:rPr lang="en-US" altLang="ru-RU" sz="2400" dirty="0">
                <a:hlinkClick r:id="rId18" action="ppaction://hlinksldjump"/>
              </a:rPr>
              <a:t>DS</a:t>
            </a:r>
            <a:r>
              <a:rPr lang="ru-RU" altLang="ru-RU" sz="2400" dirty="0"/>
              <a:t> (два способа!!!)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9" action="ppaction://hlinksldjump"/>
              </a:rPr>
              <a:t>Ожидаемый результат </a:t>
            </a:r>
            <a:r>
              <a:rPr lang="ru-RU" altLang="ru-RU" sz="2400" dirty="0"/>
              <a:t>работы программы в ЛР №3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Завершение </a:t>
            </a:r>
            <a:r>
              <a:rPr lang="ru-RU" altLang="ru-RU" sz="2400" dirty="0"/>
              <a:t>программы на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15384617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411759" y="44624"/>
            <a:ext cx="4104457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Процедуры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20688"/>
            <a:ext cx="8928992" cy="55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Процедуры на Ассемблере: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u="sng" dirty="0"/>
              <a:t>Описание </a:t>
            </a:r>
            <a:r>
              <a:rPr lang="ru-RU" altLang="ru-RU" sz="2400" dirty="0"/>
              <a:t>процедуры:</a:t>
            </a:r>
          </a:p>
          <a:p>
            <a:pPr>
              <a:buNone/>
            </a:pPr>
            <a:r>
              <a:rPr lang="en-US" sz="1800" b="1" dirty="0"/>
              <a:t>&lt;</a:t>
            </a:r>
            <a:r>
              <a:rPr lang="ru-RU" sz="1800" b="1" dirty="0"/>
              <a:t>Имя процедуры</a:t>
            </a:r>
            <a:r>
              <a:rPr lang="en-US" sz="1800" b="1" dirty="0"/>
              <a:t>&gt;   </a:t>
            </a:r>
            <a:r>
              <a:rPr lang="en-US" sz="1800" b="1" dirty="0">
                <a:solidFill>
                  <a:srgbClr val="FF0000"/>
                </a:solidFill>
              </a:rPr>
              <a:t>PROC</a:t>
            </a:r>
            <a:r>
              <a:rPr lang="en-US" sz="1800" b="1" dirty="0"/>
              <a:t> [ FAR | NEAR ]</a:t>
            </a:r>
            <a:endParaRPr lang="ru-RU" sz="1800" dirty="0"/>
          </a:p>
          <a:p>
            <a:pPr>
              <a:buNone/>
            </a:pPr>
            <a:r>
              <a:rPr lang="en-US" sz="1800" b="1" dirty="0"/>
              <a:t>            &lt;</a:t>
            </a:r>
            <a:r>
              <a:rPr lang="ru-RU" sz="1800" b="1" dirty="0"/>
              <a:t> Команда </a:t>
            </a:r>
            <a:r>
              <a:rPr lang="en-US" sz="1800" b="1" dirty="0"/>
              <a:t>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…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&lt;Команда&gt;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  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1800" b="1" dirty="0"/>
              <a:t>[</a:t>
            </a:r>
            <a:r>
              <a:rPr lang="en-US" sz="1800" b="1" dirty="0"/>
              <a:t>N</a:t>
            </a:r>
            <a:r>
              <a:rPr lang="ru-RU" sz="1800" b="1" dirty="0"/>
              <a:t> | </a:t>
            </a:r>
            <a:r>
              <a:rPr lang="en-US" sz="1800" b="1" dirty="0"/>
              <a:t>F</a:t>
            </a:r>
            <a:r>
              <a:rPr lang="ru-RU" sz="1800" b="1" dirty="0"/>
              <a:t>]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&lt;Имя процедуры &gt;   </a:t>
            </a:r>
            <a:r>
              <a:rPr lang="en-US" sz="1800" b="1" dirty="0">
                <a:solidFill>
                  <a:srgbClr val="FF0000"/>
                </a:solidFill>
              </a:rPr>
              <a:t>ENDP</a:t>
            </a:r>
            <a:endParaRPr lang="ru-RU" sz="18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u="sng" dirty="0"/>
              <a:t>Вызов</a:t>
            </a:r>
            <a:r>
              <a:rPr lang="ru-RU" sz="1800" b="1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процедур(</a:t>
            </a:r>
            <a:r>
              <a:rPr lang="en-US" sz="1800" b="1" dirty="0">
                <a:solidFill>
                  <a:srgbClr val="FF0000"/>
                </a:solidFill>
              </a:rPr>
              <a:t>CALL</a:t>
            </a:r>
            <a:r>
              <a:rPr lang="ru-RU" sz="2400" dirty="0"/>
              <a:t>):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/>
              <a:t> </a:t>
            </a:r>
            <a:r>
              <a:rPr lang="en-US" sz="1800" b="1" dirty="0"/>
              <a:t>&lt;</a:t>
            </a:r>
            <a:r>
              <a:rPr lang="ru-RU" sz="1800" b="1" dirty="0"/>
              <a:t>Имя процедуры </a:t>
            </a:r>
            <a:r>
              <a:rPr lang="en-US" sz="1800" b="1" dirty="0"/>
              <a:t>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Возврат из процедур(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2400" dirty="0"/>
              <a:t>):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</a:rPr>
              <a:t>RET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 </a:t>
            </a:r>
            <a:r>
              <a:rPr lang="ru-RU" sz="2400" u="sng" dirty="0">
                <a:hlinkClick r:id="rId3" action="ppaction://hlinksldjump"/>
              </a:rPr>
              <a:t>командах</a:t>
            </a:r>
            <a:r>
              <a:rPr lang="ru-RU" sz="2400" b="1" dirty="0"/>
              <a:t> </a:t>
            </a:r>
            <a:r>
              <a:rPr lang="ru-RU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>
                <a:solidFill>
                  <a:srgbClr val="FF0000"/>
                </a:solidFill>
              </a:rPr>
              <a:t>RET</a:t>
            </a:r>
            <a:r>
              <a:rPr lang="ru-RU" sz="2400" b="1" dirty="0">
                <a:solidFill>
                  <a:srgbClr val="FF0000"/>
                </a:solidFill>
              </a:rPr>
              <a:t> (многократно)</a:t>
            </a:r>
            <a:r>
              <a:rPr lang="en-US" sz="2400" dirty="0"/>
              <a:t> </a:t>
            </a:r>
            <a:r>
              <a:rPr lang="ru-RU" sz="2400" dirty="0"/>
              <a:t>неявно используется </a:t>
            </a:r>
            <a:r>
              <a:rPr lang="ru-RU" sz="2400" u="sng" dirty="0"/>
              <a:t>стек</a:t>
            </a:r>
            <a:r>
              <a:rPr lang="ru-RU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/>
              <a:t>В процедурах </a:t>
            </a:r>
            <a:r>
              <a:rPr lang="ru-RU" sz="2400" u="sng" dirty="0"/>
              <a:t>не</a:t>
            </a:r>
            <a:r>
              <a:rPr lang="ru-RU" sz="2400" dirty="0"/>
              <a:t> предусмотрена </a:t>
            </a:r>
            <a:r>
              <a:rPr lang="ru-RU" sz="2400" u="sng" dirty="0"/>
              <a:t>передача</a:t>
            </a:r>
            <a:r>
              <a:rPr lang="ru-RU" sz="2400" dirty="0"/>
              <a:t> параметров.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5474" y="620531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9806117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19299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149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641027" y="44624"/>
            <a:ext cx="5760640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Процедуры (Примеры)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5427" y="550018"/>
            <a:ext cx="8941069" cy="532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 dirty="0"/>
              <a:t>Примеры Процедур на Ассемблере:</a:t>
            </a:r>
            <a:endParaRPr lang="en-US" altLang="ru-RU" sz="2000" u="sng" dirty="0"/>
          </a:p>
          <a:p>
            <a:pPr eaLnBrk="1" hangingPunct="1">
              <a:buNone/>
            </a:pPr>
            <a:r>
              <a:rPr lang="en-US" sz="2000" b="1" dirty="0"/>
              <a:t>;</a:t>
            </a:r>
            <a:r>
              <a:rPr lang="ru-RU" sz="2000" b="1" u="sng" dirty="0">
                <a:solidFill>
                  <a:srgbClr val="FF0000"/>
                </a:solidFill>
              </a:rPr>
              <a:t>процедура вывода одного символа на эк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ан</a:t>
            </a:r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 </a:t>
            </a:r>
            <a:r>
              <a:rPr lang="en-US" sz="2000" b="1" dirty="0"/>
              <a:t>proc mov ah, </a:t>
            </a:r>
            <a:r>
              <a:rPr lang="ru-RU" sz="2000" b="1" dirty="0">
                <a:solidFill>
                  <a:srgbClr val="FF0000"/>
                </a:solidFill>
              </a:rPr>
              <a:t>02</a:t>
            </a:r>
            <a:r>
              <a:rPr lang="en-US" sz="2000" b="1" dirty="0">
                <a:solidFill>
                  <a:srgbClr val="FF0000"/>
                </a:solidFill>
              </a:rPr>
              <a:t>h       </a:t>
            </a:r>
            <a:r>
              <a:rPr lang="en-US" sz="2000" b="1" dirty="0"/>
              <a:t>; </a:t>
            </a:r>
            <a:r>
              <a:rPr lang="ru-RU" sz="2000" b="1" dirty="0"/>
              <a:t>Интерфейс: </a:t>
            </a:r>
            <a:r>
              <a:rPr lang="en-US" sz="2000" b="1" dirty="0"/>
              <a:t>DL = &lt;</a:t>
            </a:r>
            <a:r>
              <a:rPr lang="ru-RU" sz="2000" b="1" dirty="0"/>
              <a:t>символ для вывода на экран</a:t>
            </a:r>
            <a:r>
              <a:rPr lang="en-US" sz="2000" b="1" dirty="0"/>
              <a:t>&gt;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b="1" dirty="0"/>
              <a:t>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21h</a:t>
            </a:r>
          </a:p>
          <a:p>
            <a:pPr>
              <a:buNone/>
            </a:pPr>
            <a:r>
              <a:rPr lang="en-US" sz="2000" b="1" dirty="0"/>
              <a:t> ret</a:t>
            </a:r>
            <a:endParaRPr lang="ru-RU" sz="2000" b="1" dirty="0"/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>
              <a:buNone/>
            </a:pPr>
            <a:r>
              <a:rPr lang="ru-RU" sz="2000" b="1" u="sng" dirty="0">
                <a:solidFill>
                  <a:srgbClr val="FF0000"/>
                </a:solidFill>
              </a:rPr>
              <a:t>процедура перевода ку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со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 на новую </a:t>
            </a:r>
            <a:r>
              <a:rPr lang="ru-RU" sz="2000" b="1" u="sng" dirty="0" err="1">
                <a:solidFill>
                  <a:srgbClr val="FF0000"/>
                </a:solidFill>
              </a:rPr>
              <a:t>ст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оку</a:t>
            </a:r>
            <a:endParaRPr lang="en-US" sz="2000" b="1" dirty="0"/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proc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 </a:t>
            </a:r>
            <a:r>
              <a:rPr lang="en-US" sz="2000" b="1" dirty="0"/>
              <a:t>mov dl, 0Ah        ; 0ah  ; </a:t>
            </a:r>
            <a:r>
              <a:rPr lang="ru-RU" sz="2000" b="1" dirty="0"/>
              <a:t>Возврат курсора влево (</a:t>
            </a:r>
            <a:r>
              <a:rPr lang="en-US" sz="2000" b="1" dirty="0"/>
              <a:t>LF - </a:t>
            </a:r>
            <a:r>
              <a:rPr lang="en-US" sz="2000" b="1" dirty="0" err="1"/>
              <a:t>LeFt</a:t>
            </a:r>
            <a:r>
              <a:rPr lang="ru-RU" sz="2000" b="1" dirty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mov dl, 0Dh        ; 0dh  ;  </a:t>
            </a:r>
            <a:r>
              <a:rPr lang="ru-RU" sz="2000" b="1" dirty="0"/>
              <a:t>Переход на новую строку вниз (</a:t>
            </a:r>
            <a:r>
              <a:rPr lang="en-US" sz="2000" b="1" dirty="0"/>
              <a:t>CR – Cartridge Return </a:t>
            </a:r>
            <a:r>
              <a:rPr lang="ru-RU" sz="2000" b="1" dirty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ret</a:t>
            </a:r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 eaLnBrk="1" hangingPunct="1">
              <a:buNone/>
            </a:pPr>
            <a:endParaRPr lang="ru-RU" altLang="ru-RU" sz="20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27584" y="59678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2301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Важные Темы (2019</a:t>
            </a:r>
            <a:r>
              <a:rPr lang="en-US" altLang="ru-RU" sz="3600" dirty="0"/>
              <a:t> -</a:t>
            </a:r>
            <a:r>
              <a:rPr lang="ru-RU" altLang="ru-RU" sz="3600" dirty="0"/>
              <a:t>1)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u="sng" dirty="0">
                <a:hlinkClick r:id="rId3" action="ppaction://hlinksldjump"/>
              </a:rPr>
              <a:t>СОМ и ЕХЕ</a:t>
            </a:r>
            <a:r>
              <a:rPr lang="ru-RU" altLang="ru-RU" sz="2200" u="sng" dirty="0"/>
              <a:t> - программы</a:t>
            </a:r>
          </a:p>
          <a:p>
            <a:r>
              <a:rPr lang="ru-RU" altLang="ru-RU" sz="2200" dirty="0">
                <a:hlinkClick r:id="rId4" action="ppaction://hlinksldjump"/>
              </a:rPr>
              <a:t>ТЗ </a:t>
            </a:r>
            <a:r>
              <a:rPr lang="ru-RU" altLang="ru-RU" sz="2200" dirty="0">
                <a:hlinkClick r:id="rId5" action="ppaction://hlinksldjump"/>
              </a:rPr>
              <a:t>КР </a:t>
            </a:r>
            <a:r>
              <a:rPr lang="ru-RU" altLang="ru-RU" sz="2200" dirty="0"/>
              <a:t>(</a:t>
            </a:r>
            <a:r>
              <a:rPr lang="ru-RU" altLang="ru-RU" sz="2200" dirty="0">
                <a:hlinkClick r:id="rId6" action="ppaction://hlinksldjump"/>
              </a:rPr>
              <a:t>СМ</a:t>
            </a:r>
            <a:r>
              <a:rPr lang="ru-RU" altLang="ru-RU" sz="2200" dirty="0"/>
              <a:t>) (4-я неделя) и предварительно </a:t>
            </a:r>
            <a:r>
              <a:rPr lang="ru-RU" altLang="ru-RU" sz="2200" dirty="0">
                <a:hlinkClick r:id="rId7" action="ppaction://hlinksldjump"/>
              </a:rPr>
              <a:t>Листы КР</a:t>
            </a:r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5134428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150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122619"/>
            <a:ext cx="561662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Ввод вывод</a:t>
            </a:r>
            <a:r>
              <a:rPr lang="en-US" altLang="ru-RU" dirty="0"/>
              <a:t> </a:t>
            </a:r>
            <a:r>
              <a:rPr lang="ru-RU" altLang="ru-RU" dirty="0"/>
              <a:t>ЛР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0" y="764704"/>
            <a:ext cx="903649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В ЛР по СП предусмотрены следующие операции </a:t>
            </a:r>
            <a:r>
              <a:rPr lang="ru-RU" altLang="ru-RU" sz="2000" u="sng" dirty="0"/>
              <a:t>ввода и вывода</a:t>
            </a:r>
            <a:r>
              <a:rPr lang="ru-RU" altLang="ru-RU" sz="2000" dirty="0"/>
              <a:t>:</a:t>
            </a:r>
          </a:p>
          <a:p>
            <a:pPr eaLnBrk="1" hangingPunct="1">
              <a:buNone/>
            </a:pPr>
            <a:r>
              <a:rPr lang="ru-RU" altLang="ru-RU" sz="2000" u="sng" dirty="0"/>
              <a:t>Вывод</a:t>
            </a:r>
            <a:r>
              <a:rPr lang="ru-RU" altLang="ru-RU" sz="2000" dirty="0"/>
              <a:t> одного символа на экран (символ</a:t>
            </a:r>
            <a:r>
              <a:rPr lang="en-US" altLang="ru-RU" sz="2000" dirty="0"/>
              <a:t> </a:t>
            </a:r>
            <a:r>
              <a:rPr lang="ru-RU" altLang="ru-RU" sz="2000" u="sng" dirty="0"/>
              <a:t>для вывода </a:t>
            </a:r>
            <a:r>
              <a:rPr lang="ru-RU" altLang="ru-RU" sz="2000" dirty="0"/>
              <a:t>лежит в </a:t>
            </a:r>
            <a:r>
              <a:rPr lang="en-US" altLang="ru-RU" sz="2000" b="1" dirty="0">
                <a:solidFill>
                  <a:srgbClr val="FF0000"/>
                </a:solidFill>
              </a:rPr>
              <a:t>DL</a:t>
            </a:r>
            <a:r>
              <a:rPr lang="ru-RU" altLang="ru-RU" sz="2000" dirty="0"/>
              <a:t>):</a:t>
            </a:r>
          </a:p>
          <a:p>
            <a:pPr>
              <a:buNone/>
            </a:pPr>
            <a:r>
              <a:rPr lang="en-US" sz="2000" b="1" dirty="0"/>
              <a:t>mov ah, 2</a:t>
            </a:r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  <a:endParaRPr lang="ru-RU" sz="2000" b="1" dirty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/>
              <a:t>Ввод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символа</a:t>
            </a:r>
            <a:r>
              <a:rPr lang="ru-RU" altLang="ru-RU" sz="2000" dirty="0"/>
              <a:t> с клавиатуры и </a:t>
            </a:r>
            <a:r>
              <a:rPr lang="ru-RU" altLang="ru-RU" sz="2000" b="1" dirty="0">
                <a:solidFill>
                  <a:srgbClr val="FF0000"/>
                </a:solidFill>
              </a:rPr>
              <a:t>эхо</a:t>
            </a:r>
            <a:r>
              <a:rPr lang="ru-RU" altLang="ru-RU" sz="2000" dirty="0"/>
              <a:t> (символ после ввода </a:t>
            </a:r>
            <a:r>
              <a:rPr lang="ru-RU" altLang="ru-RU" sz="2000" u="sng" dirty="0"/>
              <a:t>заносится</a:t>
            </a:r>
            <a:r>
              <a:rPr lang="ru-RU" altLang="ru-RU" sz="2000" dirty="0"/>
              <a:t>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AL</a:t>
            </a:r>
            <a:r>
              <a:rPr lang="ru-RU" altLang="ru-RU" sz="2000" b="1" dirty="0">
                <a:solidFill>
                  <a:srgbClr val="FF0000"/>
                </a:solidFill>
              </a:rPr>
              <a:t>  </a:t>
            </a:r>
            <a:r>
              <a:rPr lang="ru-RU" altLang="ru-RU" sz="2000" dirty="0"/>
              <a:t>)</a:t>
            </a:r>
            <a:r>
              <a:rPr lang="en-US" altLang="ru-RU" sz="2000" dirty="0"/>
              <a:t>:</a:t>
            </a:r>
          </a:p>
          <a:p>
            <a:pPr>
              <a:buNone/>
            </a:pPr>
            <a:r>
              <a:rPr lang="en-US" sz="2000" b="1" dirty="0"/>
              <a:t>mov ah, 1</a:t>
            </a:r>
            <a:r>
              <a:rPr lang="ru-RU" sz="2000" b="1" dirty="0"/>
              <a:t>       </a:t>
            </a:r>
            <a:r>
              <a:rPr lang="en-US" sz="2000" b="1" dirty="0"/>
              <a:t>; 0</a:t>
            </a:r>
            <a:r>
              <a:rPr lang="ru-RU" sz="2000" b="1" dirty="0"/>
              <a:t>8</a:t>
            </a:r>
            <a:r>
              <a:rPr lang="en-US" sz="2000" b="1" dirty="0"/>
              <a:t>h </a:t>
            </a:r>
            <a:r>
              <a:rPr lang="ru-RU" sz="2000" b="1" dirty="0"/>
              <a:t> - без </a:t>
            </a:r>
            <a:r>
              <a:rPr lang="ru-RU" sz="2000" b="1" dirty="0">
                <a:solidFill>
                  <a:srgbClr val="FF0000"/>
                </a:solidFill>
              </a:rPr>
              <a:t>эха</a:t>
            </a:r>
            <a:r>
              <a:rPr lang="ru-RU" sz="2000" b="1" dirty="0"/>
              <a:t>!</a:t>
            </a:r>
            <a:endParaRPr lang="en-US" sz="2000" b="1" dirty="0"/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  <a:endParaRPr lang="ru-RU" sz="2000" b="1" dirty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/>
              <a:t>Вывод строки</a:t>
            </a:r>
            <a:r>
              <a:rPr lang="ru-RU" altLang="ru-RU" sz="2000" dirty="0"/>
              <a:t> на экран</a:t>
            </a:r>
            <a:r>
              <a:rPr lang="en-US" altLang="ru-RU" sz="2000" dirty="0"/>
              <a:t> (</a:t>
            </a:r>
            <a:r>
              <a:rPr lang="ru-RU" altLang="ru-RU" sz="2000" dirty="0"/>
              <a:t>строка в сегменте данных </a:t>
            </a:r>
            <a:r>
              <a:rPr lang="en-US" altLang="ru-RU" sz="2000" b="1" dirty="0">
                <a:solidFill>
                  <a:srgbClr val="FF0000"/>
                </a:solidFill>
              </a:rPr>
              <a:t>DS:DX </a:t>
            </a:r>
            <a:r>
              <a:rPr lang="ru-RU" altLang="ru-RU" sz="2000" dirty="0"/>
              <a:t>должна завершаться символом </a:t>
            </a:r>
            <a:r>
              <a:rPr lang="en-US" altLang="ru-RU" sz="2000" dirty="0"/>
              <a:t>“</a:t>
            </a:r>
            <a:r>
              <a:rPr lang="en-US" altLang="ru-RU" sz="2000" b="1" dirty="0">
                <a:solidFill>
                  <a:srgbClr val="FF0000"/>
                </a:solidFill>
              </a:rPr>
              <a:t>$</a:t>
            </a:r>
            <a:r>
              <a:rPr lang="en-US" altLang="ru-RU" sz="2000" dirty="0"/>
              <a:t>”):</a:t>
            </a:r>
          </a:p>
          <a:p>
            <a:pPr>
              <a:buNone/>
            </a:pPr>
            <a:r>
              <a:rPr lang="en-US" sz="2000" b="1" dirty="0"/>
              <a:t>mov ah, </a:t>
            </a:r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  <a:p>
            <a:pPr>
              <a:buNone/>
            </a:pPr>
            <a:r>
              <a:rPr lang="en-US" sz="2000" b="1" dirty="0"/>
              <a:t>mov </a:t>
            </a:r>
            <a:r>
              <a:rPr lang="en-US" sz="2000" b="1" dirty="0">
                <a:solidFill>
                  <a:srgbClr val="FF0000"/>
                </a:solidFill>
              </a:rPr>
              <a:t>DX</a:t>
            </a:r>
            <a:r>
              <a:rPr lang="en-US" sz="2000" b="1" dirty="0"/>
              <a:t> , OFFSET MSG</a:t>
            </a:r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</a:p>
          <a:p>
            <a:pPr>
              <a:buNone/>
            </a:pPr>
            <a:r>
              <a:rPr lang="en-US" sz="2000" b="1" dirty="0"/>
              <a:t>MSG DB </a:t>
            </a:r>
            <a:r>
              <a:rPr lang="en-US" sz="2000" dirty="0"/>
              <a:t>“</a:t>
            </a:r>
            <a:r>
              <a:rPr lang="ru-RU" sz="2000" dirty="0"/>
              <a:t>Строка для вывода</a:t>
            </a:r>
            <a:r>
              <a:rPr lang="en-US" sz="2000" dirty="0"/>
              <a:t> “, </a:t>
            </a:r>
            <a:r>
              <a:rPr lang="en-US" sz="2000" b="1" dirty="0">
                <a:solidFill>
                  <a:srgbClr val="FF0000"/>
                </a:solidFill>
              </a:rPr>
              <a:t>10,13,” $” </a:t>
            </a:r>
            <a:r>
              <a:rPr lang="en-US" sz="2000" dirty="0"/>
              <a:t>; </a:t>
            </a:r>
            <a:r>
              <a:rPr lang="ru-RU" sz="2000" dirty="0"/>
              <a:t>Перевод строки и возврат каретки</a:t>
            </a:r>
            <a:r>
              <a:rPr lang="en-US" sz="2000" dirty="0"/>
              <a:t> ()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134660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488832" cy="706090"/>
          </a:xfrm>
        </p:spPr>
        <p:txBody>
          <a:bodyPr/>
          <a:lstStyle/>
          <a:p>
            <a:r>
              <a:rPr lang="ru-RU" dirty="0"/>
              <a:t>ЛР №3 Результат работы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91736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151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03" y="1052736"/>
            <a:ext cx="6248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88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6503" y="3922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152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3568" y="2704"/>
            <a:ext cx="72008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2800" dirty="0"/>
              <a:t>ЛР № 3 Начало и Завершение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-10988" y="764704"/>
            <a:ext cx="875945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В ЛР завершение нормальное программы выполняется с помощью специального программного прерывания </a:t>
            </a:r>
            <a:r>
              <a:rPr lang="en-US" altLang="ru-RU" sz="2000" dirty="0"/>
              <a:t>DOS</a:t>
            </a:r>
            <a:r>
              <a:rPr lang="ru-RU" altLang="ru-RU" sz="2000" dirty="0"/>
              <a:t>:</a:t>
            </a:r>
            <a:endParaRPr lang="en-US" altLang="ru-RU" sz="2000" dirty="0"/>
          </a:p>
          <a:p>
            <a:pPr eaLnBrk="1" hangingPunct="1">
              <a:buNone/>
            </a:pPr>
            <a:r>
              <a:rPr lang="en-US" altLang="ru-RU" sz="2000" b="1" dirty="0"/>
              <a:t>mov al,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  <a:r>
              <a:rPr lang="en-US" altLang="ru-RU" sz="2000" dirty="0"/>
              <a:t>          ;</a:t>
            </a:r>
            <a:r>
              <a:rPr lang="ru-RU" altLang="ru-RU" sz="2000" dirty="0"/>
              <a:t>выход из программы с возвращением </a:t>
            </a:r>
            <a:r>
              <a:rPr lang="en-US" altLang="ru-RU" sz="2000" b="1" dirty="0" err="1">
                <a:solidFill>
                  <a:srgbClr val="FF0000"/>
                </a:solidFill>
              </a:rPr>
              <a:t>errorlevel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= </a:t>
            </a:r>
            <a:r>
              <a:rPr lang="en-US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buNone/>
            </a:pPr>
            <a:r>
              <a:rPr lang="en-US" altLang="ru-RU" sz="2000" b="1" dirty="0"/>
              <a:t>mov ah, </a:t>
            </a:r>
            <a:r>
              <a:rPr lang="en-US" altLang="ru-RU" sz="2000" b="1" dirty="0">
                <a:solidFill>
                  <a:srgbClr val="FF0000"/>
                </a:solidFill>
              </a:rPr>
              <a:t>4ch</a:t>
            </a:r>
          </a:p>
          <a:p>
            <a:pPr eaLnBrk="1" hangingPunct="1">
              <a:buNone/>
            </a:pPr>
            <a:r>
              <a:rPr lang="en-US" altLang="ru-RU" sz="2000" b="1" dirty="0" err="1"/>
              <a:t>int</a:t>
            </a:r>
            <a:r>
              <a:rPr lang="en-US" altLang="ru-RU" sz="2000" b="1" dirty="0"/>
              <a:t> 21h</a:t>
            </a:r>
          </a:p>
          <a:p>
            <a:pPr eaLnBrk="1" hangingPunct="1">
              <a:buNone/>
            </a:pPr>
            <a:r>
              <a:rPr lang="ru-RU" altLang="ru-RU" sz="2000" b="1" u="sng" dirty="0">
                <a:solidFill>
                  <a:srgbClr val="FF0000"/>
                </a:solidFill>
              </a:rPr>
              <a:t>ТОЧКА ВХОДА </a:t>
            </a:r>
            <a:r>
              <a:rPr lang="ru-RU" altLang="ru-RU" sz="2000" u="sng" dirty="0"/>
              <a:t>В ПРОГРАММУ</a:t>
            </a:r>
            <a:r>
              <a:rPr lang="ru-RU" altLang="ru-RU" sz="2000" dirty="0"/>
              <a:t>.</a:t>
            </a:r>
            <a:r>
              <a:rPr lang="en-US" altLang="ru-RU" sz="2000" dirty="0"/>
              <a:t> </a:t>
            </a:r>
            <a:r>
              <a:rPr lang="ru-RU" altLang="ru-RU" sz="2000" dirty="0"/>
              <a:t>Если не указано, то точкой входа (первой исполняемой командой) в программу на Ассемблере является </a:t>
            </a:r>
            <a:r>
              <a:rPr lang="ru-RU" altLang="ru-RU" sz="2000" u="sng" dirty="0"/>
              <a:t>первая</a:t>
            </a:r>
            <a:r>
              <a:rPr lang="ru-RU" altLang="ru-RU" sz="2000" dirty="0"/>
              <a:t> команда исходного модуля.  Явное указание точки входа задается компилятором на основе </a:t>
            </a:r>
            <a:r>
              <a:rPr lang="ru-RU" altLang="ru-RU" sz="2000" u="sng" dirty="0"/>
              <a:t>метки</a:t>
            </a:r>
            <a:r>
              <a:rPr lang="ru-RU" altLang="ru-RU" sz="2000" dirty="0"/>
              <a:t> заданной в </a:t>
            </a:r>
            <a:r>
              <a:rPr lang="ru-RU" altLang="ru-RU" sz="2000" u="sng" dirty="0"/>
              <a:t>директиве</a:t>
            </a:r>
            <a:r>
              <a:rPr lang="ru-RU" altLang="ru-RU" sz="2000" dirty="0"/>
              <a:t> Ассемблера </a:t>
            </a:r>
            <a:r>
              <a:rPr lang="en-US" altLang="ru-RU" sz="2000" dirty="0"/>
              <a:t>END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Begin</a:t>
            </a:r>
            <a:r>
              <a:rPr lang="en-US" altLang="ru-RU" sz="2000" dirty="0"/>
              <a:t>:</a:t>
            </a:r>
            <a:r>
              <a:rPr lang="ru-RU" altLang="ru-RU" sz="2000" dirty="0"/>
              <a:t> </a:t>
            </a:r>
            <a:r>
              <a:rPr lang="en-US" altLang="ru-RU" sz="2000" dirty="0"/>
              <a:t>   ; </a:t>
            </a:r>
            <a:r>
              <a:rPr lang="ru-RU" altLang="ru-RU" sz="2000" dirty="0"/>
              <a:t>Метка точки входа в программу</a:t>
            </a:r>
            <a:endParaRPr lang="en-US" altLang="ru-RU" sz="2000" dirty="0"/>
          </a:p>
          <a:p>
            <a:pPr eaLnBrk="1" hangingPunct="1">
              <a:buNone/>
            </a:pPr>
            <a:r>
              <a:rPr lang="en-US" altLang="ru-RU" sz="1050" dirty="0"/>
              <a:t>…</a:t>
            </a:r>
            <a:endParaRPr lang="ru-RU" altLang="ru-RU" sz="1050" dirty="0"/>
          </a:p>
          <a:p>
            <a:pPr eaLnBrk="1" hangingPunct="1">
              <a:buNone/>
            </a:pPr>
            <a:r>
              <a:rPr lang="en-US" altLang="ru-RU" sz="2000" dirty="0"/>
              <a:t>&lt;</a:t>
            </a:r>
            <a:r>
              <a:rPr lang="ru-RU" altLang="ru-RU" sz="2000" dirty="0"/>
              <a:t>Тело программы</a:t>
            </a:r>
            <a:r>
              <a:rPr lang="en-US" altLang="ru-RU" sz="2000" dirty="0"/>
              <a:t>&gt;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1050" dirty="0"/>
              <a:t>…</a:t>
            </a:r>
            <a:endParaRPr lang="en-US" altLang="ru-RU" sz="1050" dirty="0"/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END</a:t>
            </a:r>
            <a:r>
              <a:rPr lang="en-US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Begin</a:t>
            </a:r>
            <a:endParaRPr lang="ru-RU" altLang="ru-RU" sz="20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altLang="ru-RU" sz="2000" u="sng" dirty="0"/>
              <a:t>Точка входа запоминается а исполнимом модуле (</a:t>
            </a:r>
            <a:r>
              <a:rPr lang="en-US" altLang="ru-RU" sz="2000" u="sng" dirty="0"/>
              <a:t> </a:t>
            </a:r>
            <a:r>
              <a:rPr lang="ru-RU" altLang="ru-RU" sz="2000" u="sng" dirty="0"/>
              <a:t>см.</a:t>
            </a:r>
            <a:r>
              <a:rPr lang="en-US" altLang="ru-RU" sz="2000" u="sng" dirty="0"/>
              <a:t>PSP</a:t>
            </a:r>
            <a:r>
              <a:rPr lang="ru-RU" altLang="ru-RU" sz="2000" u="sng" dirty="0"/>
              <a:t>)</a:t>
            </a:r>
            <a:r>
              <a:rPr lang="en-US" altLang="ru-RU" sz="2000" u="sng" dirty="0"/>
              <a:t>.</a:t>
            </a:r>
            <a:endParaRPr lang="ru-RU" altLang="ru-RU" sz="2000" u="sng" dirty="0"/>
          </a:p>
          <a:p>
            <a:pPr eaLnBrk="1" hangingPunct="1">
              <a:buNone/>
            </a:pPr>
            <a:r>
              <a:rPr lang="ru-RU" altLang="ru-RU" sz="2000" dirty="0"/>
              <a:t>Если точка входа не задана в директиве </a:t>
            </a:r>
            <a:r>
              <a:rPr lang="en-US" altLang="ru-RU" sz="2000" dirty="0"/>
              <a:t>END</a:t>
            </a:r>
            <a:r>
              <a:rPr lang="ru-RU" altLang="ru-RU" sz="2000" dirty="0"/>
              <a:t>, то входом будет 1-й байт модуля </a:t>
            </a:r>
          </a:p>
        </p:txBody>
      </p:sp>
    </p:spTree>
    <p:extLst>
      <p:ext uri="{BB962C8B-B14F-4D97-AF65-F5344CB8AC3E}">
        <p14:creationId xmlns:p14="http://schemas.microsoft.com/office/powerpoint/2010/main" val="3818728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153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1600" dirty="0"/>
              <a:t>В программе может быть явно объявлено </a:t>
            </a:r>
            <a:r>
              <a:rPr lang="ru-RU" altLang="ru-RU" sz="1600" dirty="0">
                <a:hlinkClick r:id="rId2" action="ppaction://hlinksldjump"/>
              </a:rPr>
              <a:t>три сегмента</a:t>
            </a:r>
            <a:r>
              <a:rPr lang="en-US" altLang="ru-RU" sz="1600" dirty="0"/>
              <a:t> ('DATE ,</a:t>
            </a:r>
            <a:r>
              <a:rPr lang="ru-RU" altLang="ru-RU" sz="1600" dirty="0"/>
              <a:t> </a:t>
            </a:r>
            <a:r>
              <a:rPr lang="en-US" altLang="ru-RU" sz="1600" dirty="0"/>
              <a:t>CODE </a:t>
            </a:r>
            <a:r>
              <a:rPr lang="ru-RU" altLang="ru-RU" sz="1600" dirty="0"/>
              <a:t>и </a:t>
            </a:r>
            <a:r>
              <a:rPr lang="en-US" altLang="ru-RU" sz="1600" dirty="0"/>
              <a:t>Stack )</a:t>
            </a:r>
            <a:r>
              <a:rPr lang="ru-RU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dirty="0"/>
              <a:t> msg1 </a:t>
            </a:r>
            <a:r>
              <a:rPr lang="en-US" altLang="ru-RU" sz="1600" dirty="0" err="1"/>
              <a:t>db</a:t>
            </a:r>
            <a:r>
              <a:rPr lang="en-US" altLang="ru-RU" sz="1600" dirty="0"/>
              <a:t> '</a:t>
            </a:r>
            <a:r>
              <a:rPr lang="ru-RU" altLang="ru-RU" sz="1600" dirty="0"/>
              <a:t>Для завершения программы нажмите любую клавишу:$'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стека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SEGMENT</a:t>
            </a:r>
            <a:r>
              <a:rPr lang="en-US" altLang="ru-RU" sz="1600" b="1" dirty="0"/>
              <a:t> STACK 'STACK'</a:t>
            </a:r>
          </a:p>
          <a:p>
            <a:pPr eaLnBrk="1" hangingPunct="1">
              <a:buNone/>
            </a:pPr>
            <a:r>
              <a:rPr lang="en-US" altLang="ru-RU" sz="1600" b="1" dirty="0"/>
              <a:t>   </a:t>
            </a:r>
            <a:r>
              <a:rPr lang="en-US" altLang="ru-RU" sz="1600" b="1" dirty="0" err="1"/>
              <a:t>db</a:t>
            </a:r>
            <a:r>
              <a:rPr lang="en-US" altLang="ru-RU" sz="1600" b="1" dirty="0"/>
              <a:t> 256 dup(0)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кода</a:t>
            </a:r>
            <a:r>
              <a:rPr lang="en-US" altLang="ru-RU" sz="1600" b="1" u="sng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SEGMENT</a:t>
            </a:r>
            <a:r>
              <a:rPr lang="en-US" altLang="ru-RU" sz="1600" dirty="0"/>
              <a:t> ‘CODE'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assume</a:t>
            </a:r>
            <a:r>
              <a:rPr lang="en-US" altLang="ru-RU" sz="1600" dirty="0"/>
              <a:t> </a:t>
            </a:r>
            <a:r>
              <a:rPr lang="en-US" altLang="ru-RU" sz="1600" dirty="0" err="1"/>
              <a:t>cs:</a:t>
            </a:r>
            <a:r>
              <a:rPr lang="en-US" altLang="ru-RU" sz="1600" b="1" dirty="0" err="1">
                <a:solidFill>
                  <a:srgbClr val="FF0000"/>
                </a:solidFill>
              </a:rPr>
              <a:t>mycode</a:t>
            </a:r>
            <a:r>
              <a:rPr lang="en-US" altLang="ru-RU" sz="1600" dirty="0"/>
              <a:t> , DS: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, SS:</a:t>
            </a: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ru-RU" altLang="ru-RU" sz="1600" dirty="0"/>
              <a:t> </a:t>
            </a:r>
            <a:r>
              <a:rPr lang="en-US" altLang="ru-RU" sz="1600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main</a:t>
            </a:r>
            <a:r>
              <a:rPr lang="ru-RU" altLang="ru-RU" sz="1600" b="1" dirty="0">
                <a:solidFill>
                  <a:srgbClr val="00B050"/>
                </a:solidFill>
              </a:rPr>
              <a:t>:</a:t>
            </a:r>
            <a:endParaRPr lang="en-US" altLang="ru-RU" sz="1600" dirty="0"/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данных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end main</a:t>
            </a:r>
          </a:p>
          <a:p>
            <a:pPr eaLnBrk="1" hangingPunct="1">
              <a:buNone/>
            </a:pPr>
            <a:r>
              <a:rPr lang="ru-RU" altLang="ru-RU" sz="1600" dirty="0"/>
              <a:t>Директива </a:t>
            </a:r>
            <a:r>
              <a:rPr lang="en-US" altLang="ru-RU" sz="1600" b="1" dirty="0">
                <a:solidFill>
                  <a:srgbClr val="FF0000"/>
                </a:solidFill>
              </a:rPr>
              <a:t>ASSUME</a:t>
            </a:r>
            <a:r>
              <a:rPr lang="en-US" altLang="ru-RU" sz="1600" b="1" dirty="0"/>
              <a:t> – </a:t>
            </a:r>
            <a:r>
              <a:rPr lang="ru-RU" altLang="ru-RU" sz="1600" dirty="0"/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sz="1600" b="1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058850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688632" cy="6206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Сегмент Стека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68" y="255563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154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2" y="620688"/>
            <a:ext cx="8889381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Стек</a:t>
            </a:r>
            <a:r>
              <a:rPr lang="ru-RU" sz="2400" dirty="0"/>
              <a:t> (</a:t>
            </a:r>
            <a:r>
              <a:rPr lang="en-US" sz="2400" dirty="0"/>
              <a:t>Stack</a:t>
            </a:r>
            <a:r>
              <a:rPr lang="ru-RU" sz="2400" dirty="0"/>
              <a:t>)</a:t>
            </a:r>
            <a:r>
              <a:rPr lang="ru-RU" altLang="ru-RU" sz="2400" dirty="0"/>
              <a:t> – это специальная область </a:t>
            </a:r>
            <a:r>
              <a:rPr lang="ru-RU" altLang="ru-RU" sz="2400" dirty="0">
                <a:hlinkClick r:id="rId4" action="ppaction://hlinksldjump"/>
              </a:rPr>
              <a:t>ОП </a:t>
            </a:r>
            <a:r>
              <a:rPr lang="ru-RU" altLang="ru-RU" sz="2400" dirty="0"/>
              <a:t>предназначенная для временного хранения данных программы и передачи параметров </a:t>
            </a:r>
            <a:r>
              <a:rPr lang="ru-RU" altLang="ru-RU" sz="2400" b="1" dirty="0"/>
              <a:t>процедур</a:t>
            </a:r>
            <a:r>
              <a:rPr lang="ru-RU" altLang="ru-RU" sz="2400" dirty="0"/>
              <a:t> со специальным механизмом работы с ним (</a:t>
            </a:r>
            <a:r>
              <a:rPr lang="en-US" altLang="ru-RU" sz="2400" dirty="0">
                <a:hlinkClick r:id="rId5" action="ppaction://hlinksldjump"/>
              </a:rPr>
              <a:t>POP </a:t>
            </a:r>
            <a:r>
              <a:rPr lang="ru-RU" altLang="ru-RU" sz="2400" dirty="0">
                <a:hlinkClick r:id="rId5" action="ppaction://hlinksldjump"/>
              </a:rPr>
              <a:t>и </a:t>
            </a:r>
            <a:r>
              <a:rPr lang="en-US" altLang="ru-RU" sz="2400" dirty="0">
                <a:hlinkClick r:id="rId5" action="ppaction://hlinksldjump"/>
              </a:rPr>
              <a:t>PUSH</a:t>
            </a:r>
            <a:r>
              <a:rPr lang="ru-RU" altLang="ru-RU" sz="2400" dirty="0"/>
              <a:t>) – </a:t>
            </a:r>
            <a:r>
              <a:rPr lang="ru-RU" altLang="ru-RU" sz="2400" b="1" dirty="0">
                <a:solidFill>
                  <a:srgbClr val="FF0000"/>
                </a:solidFill>
              </a:rPr>
              <a:t>МАГАЗИН - Обойма ПИСТОЛЕТА! (</a:t>
            </a:r>
            <a:r>
              <a:rPr lang="ru-RU" altLang="ru-RU" sz="2400" b="1" dirty="0">
                <a:solidFill>
                  <a:srgbClr val="FF0000"/>
                </a:solidFill>
                <a:hlinkClick r:id="rId6" action="ppaction://hlinksldjump"/>
              </a:rPr>
              <a:t>Стек в Отладчике</a:t>
            </a:r>
            <a:r>
              <a:rPr lang="ru-RU" altLang="ru-RU" sz="2400" b="1" dirty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Назначение </a:t>
            </a:r>
            <a:r>
              <a:rPr lang="ru-RU" altLang="ru-RU" sz="2400" dirty="0">
                <a:hlinkClick r:id="rId3" action="ppaction://hlinksldjump"/>
              </a:rPr>
              <a:t>стека</a:t>
            </a:r>
            <a:r>
              <a:rPr lang="en-US" altLang="ru-RU" sz="2400" dirty="0"/>
              <a:t>(</a:t>
            </a:r>
            <a:r>
              <a:rPr lang="ru-RU" altLang="ru-RU" sz="2400" dirty="0"/>
              <a:t>все сегменты</a:t>
            </a:r>
            <a:r>
              <a:rPr lang="en-US" altLang="ru-RU" sz="2400" dirty="0"/>
              <a:t>)</a:t>
            </a:r>
            <a:r>
              <a:rPr lang="ru-RU" altLang="ru-RU" sz="2400" dirty="0"/>
              <a:t>: </a:t>
            </a:r>
            <a:r>
              <a:rPr lang="ru-RU" altLang="ru-RU" sz="2400" b="1" dirty="0"/>
              <a:t>Стек </a:t>
            </a:r>
            <a:r>
              <a:rPr lang="ru-RU" altLang="ru-RU" sz="2400" dirty="0"/>
              <a:t>предназначен для </a:t>
            </a:r>
            <a:r>
              <a:rPr lang="ru-RU" altLang="ru-RU" sz="2400" b="1" dirty="0">
                <a:solidFill>
                  <a:srgbClr val="FF0000"/>
                </a:solidFill>
              </a:rPr>
              <a:t>данных!</a:t>
            </a:r>
          </a:p>
          <a:p>
            <a:pPr eaLnBrk="1" hangingPunct="1">
              <a:buNone/>
            </a:pPr>
            <a:r>
              <a:rPr lang="ru-RU" altLang="ru-RU" sz="2400" b="1" dirty="0"/>
              <a:t>КОМАНДЫ и СТЕК </a:t>
            </a:r>
            <a:r>
              <a:rPr lang="ru-RU" altLang="ru-RU" sz="2400" u="sng" dirty="0">
                <a:sym typeface="Wingdings" panose="05000000000000000000" pitchFamily="2" charset="2"/>
              </a:rPr>
              <a:t>(1)</a:t>
            </a:r>
            <a:r>
              <a:rPr lang="ru-RU" altLang="ru-RU" sz="2400" u="sng" dirty="0"/>
              <a:t> Явная</a:t>
            </a:r>
            <a:r>
              <a:rPr lang="ru-RU" altLang="ru-RU" sz="2400" dirty="0"/>
              <a:t> работа со стеком: </a:t>
            </a:r>
          </a:p>
          <a:p>
            <a:pPr marL="342900" indent="-342900" eaLnBrk="1" hangingPunct="1"/>
            <a:r>
              <a:rPr lang="ru-RU" altLang="ru-RU" sz="2000" dirty="0"/>
              <a:t>Команды - (</a:t>
            </a:r>
            <a:r>
              <a:rPr lang="en-US" altLang="ru-RU" sz="2000" b="1" dirty="0">
                <a:solidFill>
                  <a:srgbClr val="FF0000"/>
                </a:solidFill>
                <a:hlinkClick r:id="rId5" action="ppaction://hlinksldjump"/>
              </a:rPr>
              <a:t>POP </a:t>
            </a:r>
            <a:r>
              <a:rPr lang="ru-RU" altLang="ru-RU" sz="2000" b="1" dirty="0">
                <a:solidFill>
                  <a:srgbClr val="FF0000"/>
                </a:solidFill>
                <a:hlinkClick r:id="rId5" action="ppaction://hlinksldjump"/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  <a:hlinkClick r:id="rId7" action="ppaction://hlinksldjump"/>
              </a:rPr>
              <a:t>PUSH</a:t>
            </a:r>
            <a:r>
              <a:rPr lang="ru-RU" altLang="ru-RU" sz="2000" b="1" dirty="0"/>
              <a:t>,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en-US" altLang="ru-RU" sz="2000" b="1" dirty="0">
                <a:hlinkClick r:id="rId8" action="ppaction://hlinksldjump"/>
              </a:rPr>
              <a:t>PUS</a:t>
            </a:r>
            <a:r>
              <a:rPr lang="ru-RU" altLang="ru-RU" sz="2000" b="1" dirty="0">
                <a:hlinkClick r:id="rId8" action="ppaction://hlinksldjump"/>
              </a:rPr>
              <a:t>Н</a:t>
            </a:r>
            <a:r>
              <a:rPr lang="en-US" altLang="ru-RU" sz="2000" b="1" dirty="0">
                <a:hlinkClick r:id="rId8" action="ppaction://hlinksldjump"/>
              </a:rPr>
              <a:t>F,</a:t>
            </a:r>
            <a:r>
              <a:rPr lang="ru-RU" altLang="ru-RU" sz="2000" b="1" dirty="0">
                <a:hlinkClick r:id="rId8" action="ppaction://hlinksldjump"/>
              </a:rPr>
              <a:t> </a:t>
            </a:r>
            <a:r>
              <a:rPr lang="en-US" altLang="ru-RU" sz="2000" b="1" dirty="0">
                <a:hlinkClick r:id="rId8" action="ppaction://hlinksldjump"/>
              </a:rPr>
              <a:t>POPF</a:t>
            </a:r>
            <a:r>
              <a:rPr lang="ru-RU" altLang="ru-RU" sz="2000" dirty="0"/>
              <a:t>)</a:t>
            </a:r>
            <a:r>
              <a:rPr lang="en-US" altLang="ru-RU" sz="2000" dirty="0"/>
              <a:t>.</a:t>
            </a:r>
            <a:endParaRPr lang="ru-RU" altLang="ru-RU" sz="2000" dirty="0"/>
          </a:p>
          <a:p>
            <a:pPr marL="342900" indent="-342900" eaLnBrk="1" hangingPunct="1"/>
            <a:r>
              <a:rPr lang="ru-RU" altLang="ru-RU" sz="2000" u="sng" dirty="0"/>
              <a:t>(2)Неявная</a:t>
            </a:r>
            <a:r>
              <a:rPr lang="ru-RU" altLang="ru-RU" sz="2000" dirty="0"/>
              <a:t> работа со </a:t>
            </a:r>
            <a:r>
              <a:rPr lang="ru-RU" altLang="ru-RU" sz="2000" dirty="0">
                <a:hlinkClick r:id="rId9" action="ppaction://hlinksldjump"/>
              </a:rPr>
              <a:t>стеком</a:t>
            </a:r>
            <a:r>
              <a:rPr lang="ru-RU" altLang="ru-RU" sz="2000" dirty="0"/>
              <a:t>: команды (1)</a:t>
            </a:r>
            <a:r>
              <a:rPr lang="en-US" altLang="ru-RU" sz="2000" dirty="0">
                <a:solidFill>
                  <a:srgbClr val="00B050"/>
                </a:solidFill>
                <a:hlinkClick r:id="rId10" action="ppaction://hlinksldjump"/>
              </a:rPr>
              <a:t>CALL, RET</a:t>
            </a:r>
            <a:r>
              <a:rPr lang="en-US" altLang="ru-RU" sz="2000" dirty="0">
                <a:hlinkClick r:id="rId10" action="ppaction://hlinksldjump"/>
              </a:rPr>
              <a:t>N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2000" dirty="0"/>
              <a:t> и </a:t>
            </a:r>
            <a:r>
              <a:rPr lang="en-US" altLang="ru-RU" sz="2000" dirty="0"/>
              <a:t> </a:t>
            </a:r>
            <a:r>
              <a:rPr lang="ru-RU" altLang="ru-RU" sz="2000" dirty="0"/>
              <a:t>(3)</a:t>
            </a:r>
            <a:r>
              <a:rPr lang="en-US" altLang="ru-RU" sz="2000" dirty="0">
                <a:hlinkClick r:id="rId11" action="ppaction://hlinksldjump"/>
              </a:rPr>
              <a:t>CALL, RETF</a:t>
            </a:r>
            <a:r>
              <a:rPr lang="en-US" altLang="ru-RU" sz="2000" dirty="0"/>
              <a:t> </a:t>
            </a:r>
            <a:r>
              <a:rPr lang="ru-RU" altLang="ru-RU" sz="2000" dirty="0"/>
              <a:t>ДЛЯ </a:t>
            </a:r>
            <a:r>
              <a:rPr lang="en-US" altLang="ru-RU" sz="2000" dirty="0">
                <a:hlinkClick r:id="rId12" action="ppaction://hlinksldjump"/>
              </a:rPr>
              <a:t>NEAR</a:t>
            </a:r>
            <a:r>
              <a:rPr lang="ru-RU" altLang="ru-RU" sz="2000" dirty="0">
                <a:hlinkClick r:id="rId12" action="ppaction://hlinksldjump"/>
              </a:rPr>
              <a:t> - </a:t>
            </a:r>
            <a:r>
              <a:rPr lang="en-US" altLang="ru-RU" sz="2000" dirty="0">
                <a:hlinkClick r:id="rId12" action="ppaction://hlinksldjump"/>
              </a:rPr>
              <a:t> FAR </a:t>
            </a:r>
            <a:r>
              <a:rPr lang="ru-RU" altLang="ru-RU" sz="2000" dirty="0">
                <a:hlinkClick r:id="rId12" action="ppaction://hlinksldjump"/>
              </a:rPr>
              <a:t>адресов</a:t>
            </a:r>
            <a:r>
              <a:rPr lang="ru-RU" altLang="ru-RU" sz="2000" dirty="0"/>
              <a:t> (3)</a:t>
            </a:r>
            <a:r>
              <a:rPr lang="en-US" altLang="ru-RU" sz="2000" dirty="0">
                <a:hlinkClick r:id="rId13" action="ppaction://hlinksldjump"/>
              </a:rPr>
              <a:t>INT </a:t>
            </a:r>
            <a:r>
              <a:rPr lang="ru-RU" altLang="ru-RU" sz="2000" dirty="0">
                <a:hlinkClick r:id="rId13" action="ppaction://hlinksldjump"/>
              </a:rPr>
              <a:t>и</a:t>
            </a:r>
            <a:r>
              <a:rPr lang="en-US" altLang="ru-RU" sz="2000" dirty="0">
                <a:hlinkClick r:id="rId13" action="ppaction://hlinksldjump"/>
              </a:rPr>
              <a:t> IRET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/>
              <a:t>Ограничения </a:t>
            </a:r>
            <a:r>
              <a:rPr lang="ru-RU" altLang="ru-RU" sz="2100" b="1" u="sng" dirty="0"/>
              <a:t>применения</a:t>
            </a:r>
            <a:r>
              <a:rPr lang="ru-RU" altLang="ru-RU" sz="2100" u="sng" dirty="0"/>
              <a:t> стека</a:t>
            </a:r>
            <a:r>
              <a:rPr lang="ru-RU" altLang="ru-RU" sz="2100" dirty="0"/>
              <a:t>: </a:t>
            </a:r>
          </a:p>
          <a:p>
            <a:pPr marL="342900" indent="-342900" eaLnBrk="1" hangingPunct="1"/>
            <a:r>
              <a:rPr lang="ru-RU" altLang="ru-RU" sz="2100" dirty="0"/>
              <a:t>Для </a:t>
            </a:r>
            <a:r>
              <a:rPr lang="ru-RU" altLang="ru-RU" sz="2100" u="sng" dirty="0"/>
              <a:t>многомодульных</a:t>
            </a:r>
            <a:r>
              <a:rPr lang="en-US" altLang="ru-RU" sz="2100" dirty="0"/>
              <a:t> </a:t>
            </a:r>
            <a:r>
              <a:rPr lang="ru-RU" altLang="ru-RU" sz="2100" dirty="0"/>
              <a:t>программ </a:t>
            </a:r>
            <a:r>
              <a:rPr lang="ru-RU" altLang="ru-RU" sz="2100" u="sng" dirty="0"/>
              <a:t>один</a:t>
            </a:r>
            <a:r>
              <a:rPr lang="ru-RU" altLang="ru-RU" sz="2100" dirty="0"/>
              <a:t> стек</a:t>
            </a:r>
            <a:r>
              <a:rPr lang="en-US" altLang="ru-RU" sz="2100" dirty="0"/>
              <a:t>!</a:t>
            </a:r>
            <a:endParaRPr lang="ru-RU" altLang="ru-RU" sz="2100" dirty="0"/>
          </a:p>
          <a:p>
            <a:pPr marL="342900" indent="-342900" eaLnBrk="1" hangingPunct="1"/>
            <a:r>
              <a:rPr lang="ru-RU" altLang="ru-RU" sz="2100" dirty="0"/>
              <a:t>Для </a:t>
            </a:r>
            <a:r>
              <a:rPr lang="en-US" altLang="ru-RU" sz="2100" dirty="0"/>
              <a:t>DOS </a:t>
            </a:r>
            <a:r>
              <a:rPr lang="ru-RU" altLang="ru-RU" sz="2100" u="sng" dirty="0"/>
              <a:t>обработчиков</a:t>
            </a:r>
            <a:r>
              <a:rPr lang="ru-RU" altLang="ru-RU" sz="2100" dirty="0"/>
              <a:t> пр. один стек!</a:t>
            </a:r>
          </a:p>
          <a:p>
            <a:pPr marL="342900" indent="-342900" eaLnBrk="1" hangingPunct="1"/>
            <a:r>
              <a:rPr lang="ru-RU" altLang="ru-RU" sz="2100" dirty="0"/>
              <a:t>В </a:t>
            </a:r>
            <a:r>
              <a:rPr lang="en-US" altLang="ru-RU" sz="2100" dirty="0">
                <a:hlinkClick r:id="rId14" action="ppaction://hlinksldjump"/>
              </a:rPr>
              <a:t>COM</a:t>
            </a:r>
            <a:r>
              <a:rPr lang="en-US" altLang="ru-RU" sz="2100" dirty="0"/>
              <a:t>.*</a:t>
            </a:r>
            <a:r>
              <a:rPr lang="ru-RU" altLang="ru-RU" sz="2100" dirty="0"/>
              <a:t> программах</a:t>
            </a:r>
            <a:r>
              <a:rPr lang="en-US" altLang="ru-RU" sz="2100" dirty="0"/>
              <a:t> - </a:t>
            </a:r>
            <a:r>
              <a:rPr lang="ru-RU" altLang="ru-RU" sz="2100" dirty="0"/>
              <a:t>стек </a:t>
            </a:r>
            <a:r>
              <a:rPr lang="ru-RU" altLang="ru-RU" sz="2100" u="sng" dirty="0"/>
              <a:t>внизу и неявно!</a:t>
            </a:r>
            <a:r>
              <a:rPr lang="ru-RU" altLang="ru-RU" sz="2100" dirty="0"/>
              <a:t>.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100" u="sng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9327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1847709" imgH="2184570" progId="Visio.Drawing.11">
                  <p:embed/>
                </p:oleObj>
              </mc:Choice>
              <mc:Fallback>
                <p:oleObj name="Visio" r:id="rId15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678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(Команда 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27571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155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78544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На </a:t>
            </a:r>
            <a:r>
              <a:rPr lang="ru-RU" sz="2000" u="sng" dirty="0"/>
              <a:t>местонахождения</a:t>
            </a:r>
            <a:r>
              <a:rPr lang="ru-RU" sz="2000" dirty="0"/>
              <a:t> стека В ОП 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ru-RU" sz="2000" b="1" dirty="0"/>
              <a:t> </a:t>
            </a:r>
            <a:r>
              <a:rPr lang="ru-RU" sz="2000" dirty="0"/>
              <a:t>– дно сегмента (Не явное задание)</a:t>
            </a:r>
            <a:r>
              <a:rPr lang="en-US" sz="2000" dirty="0"/>
              <a:t>.</a:t>
            </a:r>
            <a:r>
              <a:rPr lang="ru-RU" sz="2000" dirty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/>
              <a:t>уменьшается</a:t>
            </a:r>
            <a:r>
              <a:rPr lang="ru-RU" altLang="ru-RU" sz="2000" dirty="0"/>
              <a:t> на значение длины регистра (2).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/>
              <a:t> </a:t>
            </a:r>
            <a:r>
              <a:rPr lang="ru-RU" altLang="ru-RU" sz="2000" dirty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/>
              <a:t> </a:t>
            </a:r>
            <a:r>
              <a:rPr lang="ru-RU" altLang="ru-RU" sz="2000" dirty="0"/>
              <a:t>формируются автоматически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1965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4407" y="332656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156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592739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считывается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(например, старое  АХ), а 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/>
              <a:t> </a:t>
            </a:r>
            <a:r>
              <a:rPr lang="ru-RU" altLang="ru-RU" sz="2000" dirty="0"/>
              <a:t>, а значение счетчика</a:t>
            </a:r>
            <a:r>
              <a:rPr lang="en-US" altLang="ru-RU" sz="2000" dirty="0"/>
              <a:t> </a:t>
            </a:r>
            <a:r>
              <a:rPr lang="ru-RU" altLang="ru-RU" sz="2000" dirty="0"/>
              <a:t>стека </a:t>
            </a:r>
            <a:r>
              <a:rPr lang="en-US" altLang="ru-RU" sz="2000" dirty="0"/>
              <a:t>SP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увеличивается </a:t>
            </a:r>
            <a:r>
              <a:rPr lang="ru-RU" altLang="ru-RU" sz="2000" dirty="0"/>
              <a:t>на значение длины регистра (2).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4207442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408712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</a:t>
            </a:r>
            <a:r>
              <a:rPr lang="en-US" altLang="ru-RU" dirty="0"/>
              <a:t>s</a:t>
            </a:r>
            <a:r>
              <a:rPr lang="ru-RU" altLang="ru-RU" dirty="0"/>
              <a:t> </a:t>
            </a:r>
            <a:r>
              <a:rPr lang="en-US" altLang="ru-RU" dirty="0"/>
              <a:t>PUSHF </a:t>
            </a:r>
            <a:r>
              <a:rPr lang="ru-RU" altLang="ru-RU" dirty="0"/>
              <a:t>и </a:t>
            </a:r>
            <a:r>
              <a:rPr lang="en-US" altLang="ru-RU" dirty="0"/>
              <a:t>POPF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157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717"/>
              </p:ext>
            </p:extLst>
          </p:nvPr>
        </p:nvGraphicFramePr>
        <p:xfrm>
          <a:off x="914400" y="2495550"/>
          <a:ext cx="7905750" cy="3381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190302" imgH="2390310" progId="Visio.Drawing.11">
                  <p:embed/>
                </p:oleObj>
              </mc:Choice>
              <mc:Fallback>
                <p:oleObj name="Visio" r:id="rId3" imgW="4190302" imgH="23903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7905750" cy="3381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100763" y="2060848"/>
            <a:ext cx="1518910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000" dirty="0"/>
          </a:p>
          <a:p>
            <a:pPr>
              <a:buNone/>
            </a:pPr>
            <a:r>
              <a:rPr lang="en-US" altLang="ru-RU" sz="2000" dirty="0"/>
              <a:t>PUSHF</a:t>
            </a:r>
          </a:p>
          <a:p>
            <a:pPr>
              <a:buNone/>
            </a:pPr>
            <a:r>
              <a:rPr lang="en-US" altLang="ru-RU" sz="2000" b="1" dirty="0"/>
              <a:t>…</a:t>
            </a:r>
          </a:p>
          <a:p>
            <a:pPr>
              <a:buNone/>
            </a:pPr>
            <a:r>
              <a:rPr lang="en-US" altLang="ru-RU" sz="2000" dirty="0"/>
              <a:t>POPF</a:t>
            </a:r>
            <a:endParaRPr lang="en-US" altLang="ru-RU" sz="2000" b="1" dirty="0">
              <a:solidFill>
                <a:srgbClr val="00B050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95335" y="836712"/>
            <a:ext cx="8153329" cy="144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Команды </a:t>
            </a:r>
            <a:r>
              <a:rPr lang="en-US" sz="2000" dirty="0"/>
              <a:t>PUSHF </a:t>
            </a:r>
            <a:r>
              <a:rPr lang="ru-RU" sz="2000" dirty="0"/>
              <a:t>и </a:t>
            </a:r>
            <a:r>
              <a:rPr lang="en-US" sz="2000" dirty="0"/>
              <a:t>POPF – </a:t>
            </a:r>
            <a:r>
              <a:rPr lang="ru-RU" sz="2000" dirty="0"/>
              <a:t>также работают со стеком явно: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en-US" sz="2000" dirty="0"/>
              <a:t> </a:t>
            </a:r>
            <a:r>
              <a:rPr lang="ru-RU" sz="2000" dirty="0"/>
              <a:t>– заносит в стек регистр флагов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POPF</a:t>
            </a:r>
            <a:r>
              <a:rPr lang="ru-RU" sz="2000" dirty="0"/>
              <a:t>– восстанавливает из в стека регистр флагов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При их работе регистр указатель</a:t>
            </a:r>
            <a:r>
              <a:rPr lang="en-US" sz="2000" dirty="0"/>
              <a:t> SP</a:t>
            </a:r>
            <a:r>
              <a:rPr lang="ru-RU" sz="2000" dirty="0"/>
              <a:t> стека изменяется на 2 (</a:t>
            </a:r>
            <a:r>
              <a:rPr lang="en-US" sz="2000" dirty="0"/>
              <a:t>SP+2, SP-2</a:t>
            </a:r>
            <a:r>
              <a:rPr lang="ru-RU" sz="20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700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128792" cy="648072"/>
          </a:xfrm>
        </p:spPr>
        <p:txBody>
          <a:bodyPr>
            <a:normAutofit/>
          </a:bodyPr>
          <a:lstStyle/>
          <a:p>
            <a:r>
              <a:rPr lang="ru-RU" sz="2800" dirty="0"/>
              <a:t>Длинные (</a:t>
            </a:r>
            <a:r>
              <a:rPr lang="en-US" sz="2800" b="1" dirty="0"/>
              <a:t>far</a:t>
            </a:r>
            <a:r>
              <a:rPr lang="ru-RU" sz="2800" dirty="0"/>
              <a:t>) и короткие адреса(</a:t>
            </a:r>
            <a:r>
              <a:rPr lang="en-US" sz="2800" b="1" dirty="0"/>
              <a:t>near</a:t>
            </a:r>
            <a:r>
              <a:rPr lang="ru-RU" sz="2800" dirty="0"/>
              <a:t>).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158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57200" y="1124744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При работе МП предусматривается использование длинных (4 байта) и коротких (2 байта) адресов: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/>
              <a:t>Длинные</a:t>
            </a:r>
            <a:r>
              <a:rPr lang="ru-RU" altLang="ru-RU" sz="2200" dirty="0"/>
              <a:t> адреса</a:t>
            </a:r>
            <a:r>
              <a:rPr lang="en-US" altLang="ru-RU" sz="2200" dirty="0"/>
              <a:t> (</a:t>
            </a:r>
            <a:r>
              <a:rPr lang="en-US" altLang="ru-RU" sz="2200" b="1" dirty="0"/>
              <a:t>far</a:t>
            </a:r>
            <a:r>
              <a:rPr lang="en-US" altLang="ru-RU" sz="2200" dirty="0"/>
              <a:t>)</a:t>
            </a:r>
            <a:r>
              <a:rPr lang="ru-RU" altLang="ru-RU" sz="2200" dirty="0"/>
              <a:t> состоят их адреса сегмента (</a:t>
            </a:r>
            <a:r>
              <a:rPr lang="en-US" altLang="ru-RU" sz="2200" dirty="0"/>
              <a:t>CS, DS </a:t>
            </a:r>
            <a:r>
              <a:rPr lang="ru-RU" altLang="ru-RU" sz="2200" dirty="0"/>
              <a:t>и </a:t>
            </a:r>
            <a:r>
              <a:rPr lang="en-US" altLang="ru-RU" sz="2200" dirty="0"/>
              <a:t>SS</a:t>
            </a:r>
            <a:r>
              <a:rPr lang="ru-RU" altLang="ru-RU" sz="2200" dirty="0"/>
              <a:t>)</a:t>
            </a:r>
            <a:r>
              <a:rPr lang="en-US" altLang="ru-RU" sz="2200" dirty="0"/>
              <a:t> </a:t>
            </a:r>
            <a:r>
              <a:rPr lang="ru-RU" altLang="ru-RU" sz="2200" dirty="0"/>
              <a:t>и смещения: например </a:t>
            </a:r>
            <a:r>
              <a:rPr lang="en-US" altLang="ru-RU" sz="2200" dirty="0"/>
              <a:t>DS:BP, CS:IP, SS:SP.(</a:t>
            </a:r>
            <a:r>
              <a:rPr lang="ru-RU" altLang="ru-RU" sz="2200" dirty="0"/>
              <a:t>Сегмент-смещение</a:t>
            </a:r>
            <a:r>
              <a:rPr lang="en-US" altLang="ru-RU" sz="2200" dirty="0"/>
              <a:t>)</a:t>
            </a:r>
            <a:r>
              <a:rPr lang="ru-RU" altLang="ru-RU" sz="2200" dirty="0"/>
              <a:t>.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1 МБ</a:t>
            </a:r>
            <a:r>
              <a:rPr lang="ru-RU" altLang="ru-RU" sz="2200" dirty="0"/>
              <a:t>!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ru-RU" sz="2200" dirty="0"/>
              <a:t> </a:t>
            </a:r>
            <a:r>
              <a:rPr lang="ru-RU" altLang="ru-RU" sz="2200" dirty="0"/>
              <a:t> Короткие адреса</a:t>
            </a:r>
            <a:r>
              <a:rPr lang="en-US" altLang="ru-RU" sz="2200" dirty="0"/>
              <a:t> (</a:t>
            </a:r>
            <a:r>
              <a:rPr lang="en-US" altLang="ru-RU" sz="2200" b="1" dirty="0"/>
              <a:t>near</a:t>
            </a:r>
            <a:r>
              <a:rPr lang="en-US" altLang="ru-RU" sz="2200" dirty="0"/>
              <a:t>)</a:t>
            </a:r>
            <a:r>
              <a:rPr lang="ru-RU" altLang="ru-RU" sz="2200" dirty="0"/>
              <a:t> задаются смещением в команде или 2 б регистром (</a:t>
            </a:r>
            <a:r>
              <a:rPr lang="en-US" altLang="ru-RU" sz="2200" dirty="0"/>
              <a:t>SI, DI, BP SP</a:t>
            </a:r>
            <a:r>
              <a:rPr lang="ru-RU" altLang="ru-RU" sz="2200" dirty="0"/>
              <a:t>)</a:t>
            </a:r>
            <a:r>
              <a:rPr lang="en-US" altLang="ru-RU" sz="2200" dirty="0"/>
              <a:t>.</a:t>
            </a:r>
            <a:r>
              <a:rPr lang="ru-RU" altLang="ru-RU" sz="2200" dirty="0"/>
              <a:t>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64 КБ</a:t>
            </a:r>
            <a:r>
              <a:rPr lang="ru-RU" altLang="ru-RU" sz="2200" dirty="0"/>
              <a:t>!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Возможны также сверх короткие адреса (</a:t>
            </a:r>
            <a:r>
              <a:rPr lang="en-US" altLang="ru-RU" sz="2200" b="1" dirty="0"/>
              <a:t>Short</a:t>
            </a:r>
            <a:r>
              <a:rPr lang="ru-RU" altLang="ru-RU" sz="2200" dirty="0"/>
              <a:t>), которые задаются одним байтом (1б) они используются в командах: </a:t>
            </a:r>
            <a:r>
              <a:rPr lang="en-US" altLang="ru-RU" sz="2200" dirty="0">
                <a:hlinkClick r:id="rId2" action="ppaction://hlinksldjump"/>
              </a:rPr>
              <a:t>LOOP </a:t>
            </a:r>
            <a:r>
              <a:rPr lang="ru-RU" altLang="ru-RU" sz="2200" dirty="0"/>
              <a:t>и </a:t>
            </a:r>
            <a:r>
              <a:rPr lang="en-US" altLang="ru-RU" sz="2200" dirty="0"/>
              <a:t>JMP.</a:t>
            </a:r>
            <a:r>
              <a:rPr lang="ru-RU" altLang="ru-RU" sz="2200" dirty="0"/>
              <a:t> Адресация в пределах (от -128 до +127 байт 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Для вычисления исполнительного адреса на основе длинного  адреса </a:t>
            </a:r>
            <a:r>
              <a:rPr lang="ru-RU" altLang="ru-RU" sz="2200" dirty="0">
                <a:hlinkClick r:id="rId3" action="ppaction://hlinksldjump"/>
              </a:rPr>
              <a:t>используется специальная схема</a:t>
            </a:r>
            <a:r>
              <a:rPr lang="ru-RU" alt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9159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124155" y="0"/>
            <a:ext cx="6387491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CALL </a:t>
            </a:r>
            <a:r>
              <a:rPr lang="ru-RU" altLang="ru-RU" dirty="0"/>
              <a:t>и </a:t>
            </a:r>
            <a:r>
              <a:rPr lang="en-US" altLang="ru-RU" dirty="0"/>
              <a:t>RETN - NEAR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4461" y="36620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159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633298"/>
              </p:ext>
            </p:extLst>
          </p:nvPr>
        </p:nvGraphicFramePr>
        <p:xfrm>
          <a:off x="2267744" y="1611388"/>
          <a:ext cx="6120680" cy="309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611388"/>
                        <a:ext cx="6120680" cy="3096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693343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заносится адрес следующей команды после </a:t>
            </a:r>
            <a:r>
              <a:rPr lang="en-US" altLang="ru-RU" sz="2000" dirty="0"/>
              <a:t>CALL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dirty="0"/>
              <a:t>IP +</a:t>
            </a:r>
            <a:r>
              <a:rPr lang="ru-RU" altLang="ru-RU" sz="2000" dirty="0"/>
              <a:t> </a:t>
            </a:r>
            <a:r>
              <a:rPr lang="en-US" altLang="ru-RU" sz="2000" dirty="0"/>
              <a:t>3),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NPROC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53752" y="4581128"/>
            <a:ext cx="903649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(</a:t>
            </a:r>
            <a:r>
              <a:rPr lang="en-US" altLang="ru-RU" sz="2000" dirty="0"/>
              <a:t>SP</a:t>
            </a:r>
            <a:r>
              <a:rPr lang="ru-RU" altLang="ru-RU" sz="2000" dirty="0"/>
              <a:t>+</a:t>
            </a:r>
            <a:r>
              <a:rPr lang="en-US" altLang="ru-RU" sz="2000" dirty="0"/>
              <a:t>2</a:t>
            </a:r>
            <a:r>
              <a:rPr lang="ru-RU" altLang="ru-RU" sz="2000" dirty="0"/>
              <a:t>):</a:t>
            </a:r>
            <a:endParaRPr lang="en-US" altLang="ru-RU" sz="2000" dirty="0"/>
          </a:p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19343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00B050"/>
                </a:solidFill>
              </a:rPr>
              <a:t>NPROC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475656" y="616530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1678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Софт дисциплины СП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5616624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400" u="sng" dirty="0"/>
              <a:t>Справочники</a:t>
            </a:r>
            <a:r>
              <a:rPr lang="ru-RU" altLang="ru-RU" sz="2400" dirty="0"/>
              <a:t> (1ЛР): </a:t>
            </a:r>
            <a:r>
              <a:rPr lang="en-US" sz="2800" u="sng" dirty="0"/>
              <a:t>Tech Help</a:t>
            </a:r>
            <a:r>
              <a:rPr lang="en-US" sz="2800" dirty="0"/>
              <a:t>  (</a:t>
            </a:r>
            <a:r>
              <a:rPr lang="en-US" sz="2800" dirty="0">
                <a:hlinkClick r:id="rId2" action="ppaction://hlinksldjump"/>
              </a:rPr>
              <a:t>help4</a:t>
            </a:r>
            <a:r>
              <a:rPr lang="ru-RU" sz="2800" dirty="0"/>
              <a:t>.</a:t>
            </a:r>
            <a:r>
              <a:rPr lang="en-US" sz="2800" dirty="0"/>
              <a:t>exe, </a:t>
            </a:r>
            <a:r>
              <a:rPr lang="en-US" sz="2800" dirty="0">
                <a:hlinkClick r:id="rId3" action="ppaction://hlinksldjump"/>
              </a:rPr>
              <a:t>help5</a:t>
            </a:r>
            <a:r>
              <a:rPr lang="ru-RU" sz="2800" dirty="0"/>
              <a:t> .</a:t>
            </a:r>
            <a:r>
              <a:rPr lang="en-US" sz="2800" dirty="0"/>
              <a:t>exe, </a:t>
            </a:r>
            <a:r>
              <a:rPr lang="en-US" sz="2800" dirty="0">
                <a:hlinkClick r:id="rId4" action="ppaction://hlinksldjump"/>
              </a:rPr>
              <a:t>help6</a:t>
            </a:r>
            <a:r>
              <a:rPr lang="ru-RU" sz="2800" dirty="0"/>
              <a:t> .</a:t>
            </a:r>
            <a:r>
              <a:rPr lang="en-US" sz="2800" dirty="0"/>
              <a:t>exe)</a:t>
            </a:r>
            <a:r>
              <a:rPr lang="ru-RU" sz="2800" dirty="0"/>
              <a:t> – есть на сайте, </a:t>
            </a:r>
            <a:r>
              <a:rPr lang="en-US" sz="2800" dirty="0"/>
              <a:t>Windows online/offline Help.</a:t>
            </a:r>
            <a:endParaRPr lang="ru-RU" sz="2800" dirty="0"/>
          </a:p>
          <a:p>
            <a:pPr marL="0" indent="0">
              <a:buNone/>
            </a:pPr>
            <a:r>
              <a:rPr lang="ru-RU" altLang="ru-RU" sz="2400" u="sng" dirty="0"/>
              <a:t>Программирование</a:t>
            </a:r>
            <a:r>
              <a:rPr lang="ru-RU" altLang="ru-RU" sz="2400" dirty="0"/>
              <a:t> КФ (ЛР № 2)  (</a:t>
            </a:r>
            <a:r>
              <a:rPr lang="en-US" altLang="ru-RU" sz="2400" u="sng" dirty="0"/>
              <a:t>BE </a:t>
            </a:r>
            <a:r>
              <a:rPr lang="ru-RU" altLang="ru-RU" sz="2400" u="sng" dirty="0"/>
              <a:t>и </a:t>
            </a:r>
            <a:r>
              <a:rPr lang="en-US" altLang="ru-RU" sz="2400" u="sng" dirty="0"/>
              <a:t>CHOICE</a:t>
            </a:r>
            <a:r>
              <a:rPr lang="ru-RU" altLang="ru-RU" sz="2400" dirty="0"/>
              <a:t>)</a:t>
            </a:r>
          </a:p>
          <a:p>
            <a:pPr marL="0" indent="0">
              <a:buNone/>
            </a:pPr>
            <a:r>
              <a:rPr lang="ru-RU" altLang="ru-RU" sz="2400" dirty="0"/>
              <a:t>(</a:t>
            </a:r>
            <a:r>
              <a:rPr lang="en-US" altLang="ru-RU" sz="2400" dirty="0"/>
              <a:t>CMD.EXE </a:t>
            </a:r>
            <a:r>
              <a:rPr lang="ru-RU" altLang="ru-RU" sz="2400" dirty="0"/>
              <a:t>и </a:t>
            </a:r>
            <a:r>
              <a:rPr lang="en-US" altLang="ru-RU" sz="2400" dirty="0"/>
              <a:t>FAR </a:t>
            </a:r>
            <a:r>
              <a:rPr lang="ru-RU" altLang="ru-RU" sz="2400" dirty="0"/>
              <a:t>и </a:t>
            </a:r>
            <a:r>
              <a:rPr lang="en-US" altLang="ru-RU" sz="2400" dirty="0"/>
              <a:t> VC (</a:t>
            </a:r>
            <a:r>
              <a:rPr lang="ru-RU" altLang="ru-RU" sz="2400" dirty="0"/>
              <a:t>см. архив </a:t>
            </a:r>
            <a:r>
              <a:rPr lang="en-US" altLang="ru-RU" sz="2400" dirty="0">
                <a:hlinkClick r:id="rId5" action="ppaction://hlinksldjump"/>
              </a:rPr>
              <a:t>TASM3.ZIP </a:t>
            </a:r>
            <a:r>
              <a:rPr lang="en-US" altLang="ru-RU" sz="2400" dirty="0"/>
              <a:t>– </a:t>
            </a:r>
            <a:r>
              <a:rPr lang="ru-RU" altLang="ru-RU" sz="2400" dirty="0"/>
              <a:t>3ЛР</a:t>
            </a:r>
            <a:r>
              <a:rPr lang="en-US" altLang="ru-RU" sz="2400" dirty="0"/>
              <a:t>)</a:t>
            </a:r>
            <a:endParaRPr lang="ru-RU" altLang="ru-RU" sz="2400" dirty="0"/>
          </a:p>
          <a:p>
            <a:pPr marL="0" indent="0">
              <a:buNone/>
            </a:pPr>
            <a:r>
              <a:rPr lang="en-US" altLang="ru-RU" sz="2400" u="sng" dirty="0"/>
              <a:t>DOSBox v.7.4</a:t>
            </a:r>
            <a:r>
              <a:rPr lang="ru-RU" altLang="ru-RU" sz="2400" dirty="0"/>
              <a:t>)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</a:p>
          <a:p>
            <a:pPr marL="0" indent="0">
              <a:buNone/>
            </a:pPr>
            <a:r>
              <a:rPr lang="ru-RU" altLang="ru-RU" sz="2400" u="sng" dirty="0"/>
              <a:t>Программирование</a:t>
            </a:r>
            <a:r>
              <a:rPr lang="ru-RU" altLang="ru-RU" sz="2400" dirty="0"/>
              <a:t> на Ассемблере (ЛР № 3-9)</a:t>
            </a:r>
            <a:r>
              <a:rPr lang="en-US" altLang="ru-RU" sz="2400" dirty="0"/>
              <a:t>: </a:t>
            </a:r>
            <a:endParaRPr lang="ru-RU" altLang="ru-RU" sz="2400" dirty="0"/>
          </a:p>
          <a:p>
            <a:r>
              <a:rPr lang="en-US" altLang="ru-RU" sz="2400" dirty="0">
                <a:hlinkClick r:id="rId5" action="ppaction://hlinksldjump"/>
              </a:rPr>
              <a:t>TASM </a:t>
            </a:r>
            <a:r>
              <a:rPr lang="en-US" altLang="ru-RU" sz="2400" dirty="0"/>
              <a:t>3.0 </a:t>
            </a:r>
            <a:r>
              <a:rPr lang="ru-RU" altLang="ru-RU" sz="2400" dirty="0"/>
              <a:t>и выше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</a:p>
          <a:p>
            <a:r>
              <a:rPr lang="en-US" altLang="ru-RU" sz="2400" u="sng" dirty="0"/>
              <a:t>QC v. 2.5 </a:t>
            </a:r>
            <a:r>
              <a:rPr lang="ru-RU" altLang="ru-RU" sz="2400" u="sng" dirty="0"/>
              <a:t>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</a:p>
          <a:p>
            <a:r>
              <a:rPr lang="ru-RU" altLang="ru-RU" sz="2400" dirty="0"/>
              <a:t>Вспомогательные </a:t>
            </a:r>
            <a:r>
              <a:rPr lang="ru-RU" altLang="ru-RU" sz="2400" u="sng" dirty="0"/>
              <a:t>утилиты</a:t>
            </a:r>
            <a:r>
              <a:rPr lang="ru-RU" altLang="ru-RU" sz="2400" dirty="0"/>
              <a:t>, которые есть на сайте (</a:t>
            </a:r>
            <a:r>
              <a:rPr lang="en-US" altLang="ru-RU" sz="2400" u="sng" dirty="0"/>
              <a:t>mem.exe</a:t>
            </a:r>
            <a:r>
              <a:rPr lang="en-US" altLang="ru-RU" sz="2400" dirty="0"/>
              <a:t> </a:t>
            </a:r>
            <a:r>
              <a:rPr lang="ru-RU" altLang="ru-RU" sz="2400" dirty="0"/>
              <a:t>и др.).</a:t>
            </a:r>
          </a:p>
          <a:p>
            <a:pPr marL="0" indent="0">
              <a:buNone/>
            </a:pPr>
            <a:r>
              <a:rPr lang="ru-RU" altLang="ru-RU" sz="2400" u="sng" dirty="0"/>
              <a:t>Контроль</a:t>
            </a:r>
            <a:r>
              <a:rPr lang="ru-RU" altLang="ru-RU" sz="2400" dirty="0"/>
              <a:t> знаний – программа тестирования по ЛР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</a:p>
          <a:p>
            <a:pPr marL="0" indent="0">
              <a:buNone/>
            </a:pPr>
            <a:r>
              <a:rPr lang="ru-RU" altLang="ru-RU" sz="2800" dirty="0">
                <a:solidFill>
                  <a:srgbClr val="FF0000"/>
                </a:solidFill>
              </a:rPr>
              <a:t>Использование других версий СП Ассемблера не рекомендуется!!! – </a:t>
            </a:r>
            <a:r>
              <a:rPr lang="ru-RU" altLang="ru-RU" sz="2800" b="1" dirty="0">
                <a:solidFill>
                  <a:srgbClr val="FF0000"/>
                </a:solidFill>
              </a:rPr>
              <a:t>Должно работать в Дисплейном зале</a:t>
            </a:r>
          </a:p>
          <a:p>
            <a:pPr marL="0" indent="0">
              <a:buNone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6001052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099459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CALL </a:t>
            </a:r>
            <a:r>
              <a:rPr lang="ru-RU" altLang="ru-RU" dirty="0"/>
              <a:t>и </a:t>
            </a:r>
            <a:r>
              <a:rPr lang="en-US" altLang="ru-RU" dirty="0"/>
              <a:t>RETF - FAR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160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163538"/>
              </p:ext>
            </p:extLst>
          </p:nvPr>
        </p:nvGraphicFramePr>
        <p:xfrm>
          <a:off x="2646759" y="2132856"/>
          <a:ext cx="64198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378077" imgH="3268620" progId="Visio.Drawing.11">
                  <p:embed/>
                </p:oleObj>
              </mc:Choice>
              <mc:Fallback>
                <p:oleObj name="Visio" r:id="rId3" imgW="5378077" imgH="32686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759" y="2132856"/>
                        <a:ext cx="64198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548680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заносится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dirty="0"/>
              <a:t>IP +</a:t>
            </a:r>
            <a:r>
              <a:rPr lang="ru-RU" altLang="ru-RU" sz="2000" dirty="0"/>
              <a:t> </a:t>
            </a:r>
            <a:r>
              <a:rPr lang="en-US" altLang="ru-RU" sz="2000" dirty="0"/>
              <a:t>3) </a:t>
            </a:r>
            <a:r>
              <a:rPr lang="ru-RU" altLang="ru-RU" sz="2000" dirty="0"/>
              <a:t>и значение сегментного регистра кода (</a:t>
            </a:r>
            <a:r>
              <a:rPr lang="en-US" altLang="ru-RU" sz="2000" b="1" dirty="0">
                <a:solidFill>
                  <a:srgbClr val="FF0000"/>
                </a:solidFill>
              </a:rPr>
              <a:t>CS</a:t>
            </a:r>
            <a:r>
              <a:rPr lang="ru-RU" altLang="ru-RU" sz="2000" dirty="0"/>
              <a:t>)</a:t>
            </a:r>
            <a:r>
              <a:rPr lang="en-US" altLang="ru-RU" sz="2000" dirty="0"/>
              <a:t> 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 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 регистров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SP</a:t>
            </a:r>
            <a:r>
              <a:rPr lang="ru-RU" altLang="ru-RU" sz="2000" dirty="0"/>
              <a:t> + 4):</a:t>
            </a:r>
            <a:endParaRPr lang="en-US" altLang="ru-RU" sz="2000" dirty="0"/>
          </a:p>
          <a:p>
            <a:pPr marL="342900" indent="-342900" eaLnBrk="1" hangingPunct="1"/>
            <a:endParaRPr lang="ru-RU" altLang="ru-RU" sz="2000" dirty="0"/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0" y="4164762"/>
            <a:ext cx="903649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 и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.</a:t>
            </a:r>
            <a:endParaRPr lang="ru-RU" altLang="ru-RU" sz="2000" dirty="0"/>
          </a:p>
          <a:p>
            <a:pPr marL="342900" indent="-342900" eaLnBrk="1" hangingPunct="1"/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уменьшается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ru-RU" altLang="ru-RU" sz="2000" b="1" dirty="0"/>
              <a:t>(</a:t>
            </a:r>
            <a:r>
              <a:rPr lang="en-US" altLang="ru-RU" sz="2000" dirty="0"/>
              <a:t>SP</a:t>
            </a:r>
            <a:r>
              <a:rPr lang="ru-RU" altLang="ru-RU" sz="2000" dirty="0"/>
              <a:t> - 4):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0628" y="2348880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u="sng" dirty="0"/>
              <a:t>FAR PTR </a:t>
            </a:r>
            <a:r>
              <a:rPr lang="en-US" altLang="ru-RU" b="1" dirty="0">
                <a:solidFill>
                  <a:srgbClr val="00B050"/>
                </a:solidFill>
              </a:rPr>
              <a:t>FPROC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FPROC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</a:p>
          <a:p>
            <a:pPr eaLnBrk="1" hangingPunct="1">
              <a:buNone/>
            </a:pPr>
            <a:r>
              <a:rPr lang="en-US" altLang="ru-RU" dirty="0"/>
              <a:t>FPROC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249944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315483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INT </a:t>
            </a:r>
            <a:r>
              <a:rPr lang="ru-RU" altLang="ru-RU" dirty="0"/>
              <a:t>и </a:t>
            </a:r>
            <a:r>
              <a:rPr lang="en-US" altLang="ru-RU" dirty="0"/>
              <a:t>IRET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80250" y="36611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161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28305"/>
              </p:ext>
            </p:extLst>
          </p:nvPr>
        </p:nvGraphicFramePr>
        <p:xfrm>
          <a:off x="2339752" y="1844824"/>
          <a:ext cx="642937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371053" imgH="3088530" progId="Visio.Drawing.11">
                  <p:embed/>
                </p:oleObj>
              </mc:Choice>
              <mc:Fallback>
                <p:oleObj name="Visio" r:id="rId3" imgW="5371053" imgH="30885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844824"/>
                        <a:ext cx="642937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0" y="548680"/>
            <a:ext cx="868937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INT 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заносятся</a:t>
            </a:r>
            <a:r>
              <a:rPr lang="en-US" altLang="ru-RU" sz="2000" dirty="0"/>
              <a:t>: </a:t>
            </a:r>
            <a:r>
              <a:rPr lang="ru-RU" altLang="ru-RU" sz="2000" dirty="0"/>
              <a:t>регистр</a:t>
            </a:r>
            <a:r>
              <a:rPr lang="en-US" altLang="ru-RU" sz="2000" dirty="0"/>
              <a:t> </a:t>
            </a:r>
            <a:r>
              <a:rPr lang="ru-RU" altLang="ru-RU" sz="2000" dirty="0"/>
              <a:t>флагов (</a:t>
            </a:r>
            <a:r>
              <a:rPr lang="en-US" altLang="ru-RU" sz="2000" b="1" dirty="0">
                <a:solidFill>
                  <a:srgbClr val="FF0000"/>
                </a:solidFill>
              </a:rPr>
              <a:t>FLAGS</a:t>
            </a:r>
            <a:r>
              <a:rPr lang="ru-RU" altLang="ru-RU" sz="2000" dirty="0"/>
              <a:t>), 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en-US" altLang="ru-RU" sz="2000" dirty="0"/>
              <a:t> +</a:t>
            </a:r>
            <a:r>
              <a:rPr lang="ru-RU" altLang="ru-RU" sz="2000" dirty="0"/>
              <a:t> </a:t>
            </a:r>
            <a:r>
              <a:rPr lang="en-US" altLang="ru-RU" sz="2000" dirty="0"/>
              <a:t>3) </a:t>
            </a:r>
            <a:r>
              <a:rPr lang="ru-RU" altLang="ru-RU" sz="2000" dirty="0"/>
              <a:t>и значение сегментного регистра кода (</a:t>
            </a:r>
            <a:r>
              <a:rPr lang="en-US" altLang="ru-RU" sz="2000" b="1" dirty="0">
                <a:solidFill>
                  <a:srgbClr val="FF0000"/>
                </a:solidFill>
              </a:rPr>
              <a:t>CS</a:t>
            </a:r>
            <a:r>
              <a:rPr lang="ru-RU" altLang="ru-RU" sz="2000" dirty="0"/>
              <a:t>)</a:t>
            </a:r>
            <a:r>
              <a:rPr lang="en-US" altLang="ru-RU" sz="2000" dirty="0"/>
              <a:t> 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29541" y="4149080"/>
            <a:ext cx="903649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длины регистров</a:t>
            </a:r>
            <a:r>
              <a:rPr lang="en-US" altLang="ru-RU" sz="2000" b="1" dirty="0">
                <a:solidFill>
                  <a:srgbClr val="FF0000"/>
                </a:solidFill>
              </a:rPr>
              <a:t> </a:t>
            </a:r>
            <a:r>
              <a:rPr lang="en-US" altLang="ru-RU" sz="2000" dirty="0"/>
              <a:t>SP</a:t>
            </a:r>
            <a:r>
              <a:rPr lang="ru-RU" altLang="ru-RU" sz="2000" dirty="0"/>
              <a:t>+6):</a:t>
            </a:r>
            <a:endParaRPr lang="en-US" altLang="ru-RU" sz="2000" dirty="0"/>
          </a:p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 и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INT</a:t>
            </a:r>
            <a:r>
              <a:rPr lang="en-US" altLang="ru-RU" sz="2000" dirty="0"/>
              <a:t>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b="1" dirty="0">
              <a:solidFill>
                <a:srgbClr val="FF0000"/>
              </a:solidFill>
            </a:endParaRPr>
          </a:p>
          <a:p>
            <a:pPr marL="342900" indent="-342900" eaLnBrk="1" hangingPunct="1"/>
            <a:r>
              <a:rPr lang="ru-RU" altLang="ru-RU" sz="2000" dirty="0"/>
              <a:t>Адреса для процедур обработки прерываний (</a:t>
            </a:r>
            <a:r>
              <a:rPr lang="en-US" altLang="ru-RU" sz="2000" b="1" dirty="0"/>
              <a:t>far</a:t>
            </a:r>
            <a:r>
              <a:rPr lang="ru-RU" altLang="ru-RU" sz="2000" dirty="0"/>
              <a:t> адреса формируются МП из вектора прерываний (ВП - см. КР ) по его номеру умноженному на 4 )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INT   0AH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PRO0AH </a:t>
            </a:r>
            <a:r>
              <a:rPr lang="en-US" altLang="ru-RU" b="1" dirty="0">
                <a:solidFill>
                  <a:srgbClr val="00B050"/>
                </a:solidFill>
              </a:rPr>
              <a:t>… 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IRET</a:t>
            </a:r>
          </a:p>
          <a:p>
            <a:pPr eaLnBrk="1" hangingPunct="1">
              <a:buNone/>
            </a:pPr>
            <a:r>
              <a:rPr lang="en-US" altLang="ru-RU" dirty="0"/>
              <a:t>PRO0AH …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152266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360783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Задание</a:t>
            </a:r>
            <a:r>
              <a:rPr lang="en-US" altLang="ru-RU" dirty="0"/>
              <a:t> </a:t>
            </a:r>
            <a:r>
              <a:rPr lang="ru-RU" altLang="ru-RU" dirty="0"/>
              <a:t>значения сегмента </a:t>
            </a:r>
            <a:r>
              <a:rPr lang="en-US" altLang="ru-RU" dirty="0"/>
              <a:t>DS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30770"/>
            <a:ext cx="8229600" cy="99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Объявление сегмента данных и формирование </a:t>
            </a:r>
            <a:r>
              <a:rPr lang="en-US" altLang="ru-RU" sz="1800" dirty="0"/>
              <a:t>DS</a:t>
            </a:r>
            <a:r>
              <a:rPr lang="ru-RU" altLang="ru-RU" sz="1800" dirty="0"/>
              <a:t>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Для работы с данными объявляется </a:t>
            </a:r>
            <a:r>
              <a:rPr lang="ru-RU" altLang="ru-RU" sz="1800" dirty="0">
                <a:hlinkClick r:id="rId3" action="ppaction://hlinksldjump"/>
              </a:rPr>
              <a:t>сегмент данных</a:t>
            </a:r>
            <a:r>
              <a:rPr lang="en-US" altLang="ru-RU" sz="1800" dirty="0"/>
              <a:t> </a:t>
            </a:r>
            <a:r>
              <a:rPr lang="ru-RU" altLang="ru-RU" sz="1800" dirty="0"/>
              <a:t>и формируется сегментный регистр </a:t>
            </a:r>
            <a:r>
              <a:rPr lang="en-US" altLang="ru-RU" sz="1800" dirty="0"/>
              <a:t>DS!</a:t>
            </a:r>
            <a:r>
              <a:rPr lang="ru-RU" altLang="ru-RU" sz="1800" dirty="0"/>
              <a:t>.</a:t>
            </a:r>
            <a:r>
              <a:rPr lang="en-US" altLang="ru-RU" sz="1800" dirty="0"/>
              <a:t> </a:t>
            </a:r>
            <a:r>
              <a:rPr lang="ru-RU" altLang="ru-RU" sz="1800" dirty="0"/>
              <a:t>Это делается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стек </a:t>
            </a:r>
            <a:r>
              <a:rPr lang="ru-RU" altLang="ru-RU" sz="1800" dirty="0"/>
              <a:t>или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</a:t>
            </a:r>
            <a:r>
              <a:rPr lang="en-US" altLang="ru-RU" sz="1800" b="1" dirty="0">
                <a:solidFill>
                  <a:srgbClr val="FF0000"/>
                </a:solidFill>
              </a:rPr>
              <a:t>AX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(см. ниже)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1800" u="sng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9591" y="623177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834604" y="1924397"/>
            <a:ext cx="7512891" cy="4032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00B050"/>
                </a:solidFill>
              </a:rPr>
              <a:t>Через</a:t>
            </a:r>
            <a:r>
              <a:rPr lang="ru-RU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стек</a:t>
            </a:r>
            <a:r>
              <a:rPr lang="en-US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из </a:t>
            </a:r>
            <a:r>
              <a:rPr lang="en-US" altLang="ru-RU" sz="1600" b="1" dirty="0">
                <a:solidFill>
                  <a:srgbClr val="00B050"/>
                </a:solidFill>
              </a:rPr>
              <a:t>CS (</a:t>
            </a:r>
            <a:r>
              <a:rPr lang="ru-RU" altLang="ru-RU" sz="1600" b="1" dirty="0">
                <a:solidFill>
                  <a:srgbClr val="00B050"/>
                </a:solidFill>
              </a:rPr>
              <a:t>нет отдельного сегмента данных </a:t>
            </a:r>
            <a:r>
              <a:rPr lang="en-US" altLang="ru-RU" sz="1600" b="1" dirty="0">
                <a:solidFill>
                  <a:srgbClr val="00B050"/>
                </a:solidFill>
              </a:rPr>
              <a:t>CS=DS)</a:t>
            </a:r>
          </a:p>
          <a:p>
            <a:pPr eaLnBrk="1" hangingPunct="1">
              <a:buNone/>
            </a:pPr>
            <a:r>
              <a:rPr lang="en-US" altLang="ru-RU" sz="1600" dirty="0"/>
              <a:t>PUSH </a:t>
            </a:r>
            <a:r>
              <a:rPr lang="en-US" altLang="ru-RU" sz="1600" b="1" dirty="0">
                <a:solidFill>
                  <a:srgbClr val="FF0000"/>
                </a:solidFill>
              </a:rPr>
              <a:t>CS</a:t>
            </a:r>
          </a:p>
          <a:p>
            <a:pPr eaLnBrk="1" hangingPunct="1">
              <a:buNone/>
            </a:pPr>
            <a:r>
              <a:rPr lang="en-US" altLang="ru-RU" sz="1600" dirty="0"/>
              <a:t>POP </a:t>
            </a:r>
            <a:r>
              <a:rPr lang="en-US" altLang="ru-RU" sz="1600" b="1" dirty="0">
                <a:solidFill>
                  <a:srgbClr val="FF0000"/>
                </a:solidFill>
              </a:rPr>
              <a:t>DS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через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(есть сегмент данных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en-US" altLang="ru-RU" sz="1600" dirty="0"/>
              <a:t> </a:t>
            </a:r>
            <a:r>
              <a:rPr lang="ru-RU" altLang="ru-RU" sz="1600" dirty="0"/>
              <a:t>,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dirty="0"/>
              <a:t>MOV DS,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</a:p>
          <a:p>
            <a:pPr eaLnBrk="1" hangingPunct="1">
              <a:buNone/>
            </a:pPr>
            <a:r>
              <a:rPr lang="ru-RU" altLang="ru-RU" sz="1600" b="1" dirty="0"/>
              <a:t>…</a:t>
            </a:r>
          </a:p>
          <a:p>
            <a:pPr eaLnBrk="1" hangingPunct="1">
              <a:buNone/>
            </a:pPr>
            <a:r>
              <a:rPr lang="en-US" altLang="ru-RU" sz="1600" dirty="0"/>
              <a:t>ASSUME  DS: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ENDS</a:t>
            </a:r>
          </a:p>
          <a:p>
            <a:pPr eaLnBrk="1" hangingPunct="1">
              <a:buNone/>
            </a:pPr>
            <a:endParaRPr lang="ru-RU" altLang="ru-RU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58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43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60648"/>
            <a:ext cx="4464496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/>
              <a:t>Циклы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80729"/>
            <a:ext cx="82296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2" action="ppaction://hlinksldjump"/>
              </a:rPr>
              <a:t>Команда </a:t>
            </a:r>
            <a:r>
              <a:rPr lang="en-US" altLang="ru-RU" sz="2400" dirty="0">
                <a:hlinkClick r:id="rId2" action="ppaction://hlinksldjump"/>
              </a:rPr>
              <a:t>LOOP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3" action="ppaction://hlinksldjump"/>
              </a:rPr>
              <a:t>Блок- схема цикла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Вложенные циклы (стек и </a:t>
            </a:r>
            <a:r>
              <a:rPr lang="en-US" altLang="ru-RU" sz="2400" dirty="0">
                <a:hlinkClick r:id="rId4" action="ppaction://hlinksldjump"/>
              </a:rPr>
              <a:t>CX</a:t>
            </a:r>
            <a:r>
              <a:rPr lang="ru-RU" altLang="ru-RU" sz="2400" dirty="0">
                <a:hlinkClick r:id="rId4" action="ppaction://hlinksldjump"/>
              </a:rPr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5" action="ppaction://hlinkfile"/>
              </a:rPr>
              <a:t>Подробное описания в МУ</a:t>
            </a:r>
            <a:r>
              <a:rPr lang="ru-RU" alt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0306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164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 err="1">
                <a:latin typeface="+mn-lt"/>
                <a:cs typeface="+mn-cs"/>
              </a:rPr>
              <a:t>Tasm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QC25 – </a:t>
            </a:r>
            <a:r>
              <a:rPr lang="ru-RU" sz="2400" dirty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QC.EXE.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Результаты работы </a:t>
            </a:r>
            <a:r>
              <a:rPr lang="ru-RU" sz="2400" dirty="0">
                <a:latin typeface="+mn-lt"/>
                <a:cs typeface="+mn-cs"/>
              </a:rPr>
              <a:t>программы в ЛР №4.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162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04056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4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9588" y="519918"/>
            <a:ext cx="8229600" cy="1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/>
              <a:t>Задание ЛР №4: </a:t>
            </a:r>
            <a:r>
              <a:rPr lang="ru-RU" sz="2400" b="1" dirty="0"/>
              <a:t>Разработать и отладить циклическую программу на языке Ассемблер для вывода </a:t>
            </a:r>
            <a:r>
              <a:rPr lang="ru-RU" sz="2400" b="1" dirty="0">
                <a:hlinkClick r:id="rId3" action="ppaction://hlinksldjump"/>
              </a:rPr>
              <a:t>на экран 20-ти </a:t>
            </a:r>
            <a:r>
              <a:rPr lang="ru-RU" sz="2400" b="1" dirty="0"/>
              <a:t>прописных букв </a:t>
            </a:r>
            <a:r>
              <a:rPr lang="ru-RU" sz="2400" b="1" u="sng" dirty="0"/>
              <a:t>русского</a:t>
            </a:r>
            <a:r>
              <a:rPr lang="ru-RU" sz="2400" b="1" dirty="0"/>
              <a:t> алфавита, по начальному символу</a:t>
            </a:r>
            <a:endParaRPr lang="en-US" sz="2400" b="1" dirty="0"/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215418" y="1658416"/>
            <a:ext cx="9036496" cy="465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u="sng" dirty="0"/>
              <a:t>Обязательные требования (</a:t>
            </a:r>
            <a:r>
              <a:rPr lang="ru-RU" altLang="ru-RU" sz="2200" dirty="0">
                <a:hlinkClick r:id="rId4" action="ppaction://hlinksldjump"/>
              </a:rPr>
              <a:t>Теория</a:t>
            </a:r>
            <a:r>
              <a:rPr lang="ru-RU" altLang="ru-RU" sz="2200" dirty="0"/>
              <a:t>) (</a:t>
            </a:r>
            <a:r>
              <a:rPr lang="ru-RU" altLang="ru-RU" sz="2400" dirty="0">
                <a:hlinkClick r:id="rId5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en-US" altLang="ru-RU" sz="2400" dirty="0">
                <a:hlinkClick r:id="rId6" action="ppaction://hlinkfile"/>
              </a:rPr>
              <a:t>DOC</a:t>
            </a:r>
            <a:r>
              <a:rPr lang="ru-RU" altLang="ru-RU" sz="2400" dirty="0"/>
              <a:t> </a:t>
            </a:r>
            <a:r>
              <a:rPr lang="ru-RU" altLang="ru-RU" sz="2200" dirty="0"/>
              <a:t>) 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>
                <a:hlinkClick r:id="rId7" action="ppaction://hlinksldjump"/>
              </a:rPr>
              <a:t>процедуры</a:t>
            </a:r>
            <a:r>
              <a:rPr lang="ru-RU" altLang="ru-RU" sz="2200" dirty="0">
                <a:hlinkClick r:id="rId7" action="ppaction://hlinksldjump"/>
              </a:rPr>
              <a:t> </a:t>
            </a:r>
            <a:r>
              <a:rPr lang="ru-RU" altLang="ru-RU" sz="2200" dirty="0"/>
              <a:t>(</a:t>
            </a:r>
            <a:r>
              <a:rPr lang="ru-RU" sz="2200" dirty="0"/>
              <a:t>3-й ЛР и </a:t>
            </a:r>
            <a:r>
              <a:rPr lang="en-US" sz="2200" dirty="0">
                <a:solidFill>
                  <a:srgbClr val="FF0000"/>
                </a:solidFill>
                <a:hlinkClick r:id="rId8" action="ppaction://hlinksldjump"/>
              </a:rPr>
              <a:t>HEX</a:t>
            </a:r>
            <a:r>
              <a:rPr lang="ru-RU" altLang="ru-RU" sz="2200" dirty="0"/>
              <a:t>) и </a:t>
            </a:r>
            <a:r>
              <a:rPr lang="ru-RU" altLang="ru-RU" sz="2200" u="sng" dirty="0"/>
              <a:t>команды</a:t>
            </a:r>
            <a:r>
              <a:rPr lang="ru-RU" altLang="ru-RU" sz="2200" dirty="0"/>
              <a:t>  </a:t>
            </a:r>
            <a:r>
              <a:rPr lang="en-US" altLang="ru-RU" sz="2200" dirty="0"/>
              <a:t>PROC</a:t>
            </a:r>
            <a:r>
              <a:rPr lang="ru-RU" altLang="ru-RU" sz="2200" dirty="0"/>
              <a:t>, </a:t>
            </a:r>
            <a:r>
              <a:rPr lang="en-US" altLang="ru-RU" sz="2200" dirty="0"/>
              <a:t>ENDP CALL, RET, PUSH </a:t>
            </a:r>
            <a:r>
              <a:rPr lang="ru-RU" altLang="ru-RU" sz="2200" dirty="0"/>
              <a:t>и</a:t>
            </a:r>
            <a:r>
              <a:rPr lang="en-US" altLang="ru-RU" sz="2200" dirty="0"/>
              <a:t> POP</a:t>
            </a:r>
            <a:r>
              <a:rPr lang="ru-RU" altLang="ru-RU" sz="2200" dirty="0"/>
              <a:t>,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 LOOP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>
                <a:hlinkClick r:id="rId10" action="ppaction://hlinksldjump"/>
              </a:rPr>
              <a:t>прерывания/Ввод/Вывод</a:t>
            </a:r>
            <a:r>
              <a:rPr lang="ru-RU" altLang="ru-RU" sz="2200" dirty="0">
                <a:hlinkClick r:id="rId10" action="ppaction://hlinksldjump"/>
              </a:rPr>
              <a:t> </a:t>
            </a:r>
            <a:r>
              <a:rPr lang="ru-RU" altLang="ru-RU" sz="2200" dirty="0"/>
              <a:t>–(01</a:t>
            </a:r>
            <a:r>
              <a:rPr lang="en-US" altLang="ru-RU" sz="2200" dirty="0"/>
              <a:t>h</a:t>
            </a:r>
            <a:r>
              <a:rPr lang="ru-RU" altLang="ru-RU" sz="2200" dirty="0"/>
              <a:t>,02</a:t>
            </a:r>
            <a:r>
              <a:rPr lang="en-US" altLang="ru-RU" sz="2200" dirty="0"/>
              <a:t>h</a:t>
            </a:r>
            <a:r>
              <a:rPr lang="ru-RU" altLang="ru-RU" sz="2200" dirty="0"/>
              <a:t>, 4С</a:t>
            </a:r>
            <a:r>
              <a:rPr lang="en-US" altLang="ru-RU" sz="2200" dirty="0"/>
              <a:t>h  - 021H</a:t>
            </a:r>
            <a:r>
              <a:rPr lang="ru-RU" altLang="ru-RU" sz="2200" dirty="0"/>
              <a:t>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сегменты </a:t>
            </a:r>
            <a:r>
              <a:rPr lang="ru-RU" altLang="ru-RU" sz="2200" u="sng" dirty="0">
                <a:hlinkClick r:id="rId11" action="ppaction://hlinksldjump"/>
              </a:rPr>
              <a:t>стека и данных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12" action="ppaction://hlinksldjump"/>
              </a:rPr>
              <a:t>Стек</a:t>
            </a:r>
            <a:r>
              <a:rPr lang="ru-RU" altLang="ru-RU" sz="22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/>
              <a:t>команды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и директивы</a:t>
            </a:r>
            <a:r>
              <a:rPr lang="ru-RU" altLang="ru-RU" sz="2200" dirty="0"/>
              <a:t> – </a:t>
            </a:r>
            <a:r>
              <a:rPr lang="en-US" altLang="ru-RU" sz="2200" dirty="0"/>
              <a:t>MOV, PUSH, POP, INT</a:t>
            </a:r>
            <a:r>
              <a:rPr lang="ru-RU" altLang="ru-RU" sz="2200" dirty="0"/>
              <a:t>, </a:t>
            </a:r>
            <a:r>
              <a:rPr lang="en-US" altLang="ru-RU" sz="2200" dirty="0"/>
              <a:t>END, 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LOOP</a:t>
            </a:r>
            <a:r>
              <a:rPr lang="en-US" altLang="ru-RU" sz="2200" dirty="0"/>
              <a:t>, </a:t>
            </a:r>
            <a:r>
              <a:rPr lang="en-US" altLang="ru-RU" sz="2200" dirty="0">
                <a:solidFill>
                  <a:srgbClr val="FF0000"/>
                </a:solidFill>
                <a:hlinkClick r:id="rId8" action="ppaction://hlinksldjump"/>
              </a:rPr>
              <a:t>XLAT</a:t>
            </a:r>
            <a:r>
              <a:rPr lang="ru-RU" altLang="ru-RU" sz="2200" dirty="0"/>
              <a:t>. Перевод в </a:t>
            </a:r>
            <a:r>
              <a:rPr lang="ru-RU" altLang="ru-RU" sz="2400" dirty="0">
                <a:hlinkClick r:id="rId13" action="ppaction://hlinksldjump"/>
              </a:rPr>
              <a:t>ш</a:t>
            </a:r>
            <a:r>
              <a:rPr lang="ru-RU" sz="2400" dirty="0">
                <a:hlinkClick r:id="rId13" action="ppaction://hlinksldjump"/>
              </a:rPr>
              <a:t>естнадцатеричное</a:t>
            </a:r>
            <a:r>
              <a:rPr lang="ru-RU" altLang="ru-RU" sz="2200" dirty="0">
                <a:hlinkClick r:id="rId13" action="ppaction://hlinksldjump"/>
              </a:rPr>
              <a:t> </a:t>
            </a:r>
            <a:r>
              <a:rPr lang="ru-RU" altLang="ru-RU" sz="2200" dirty="0"/>
              <a:t>для печати.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>
                <a:hlinkClick r:id="rId14" action="ppaction://hlinksldjump"/>
              </a:rPr>
              <a:t>Вывести</a:t>
            </a:r>
            <a:r>
              <a:rPr lang="ru-RU" altLang="ru-RU" sz="2200" dirty="0">
                <a:hlinkClick r:id="rId14" action="ppaction://hlinksldjump"/>
              </a:rPr>
              <a:t> </a:t>
            </a:r>
            <a:r>
              <a:rPr lang="ru-RU" altLang="ru-RU" sz="2200" dirty="0"/>
              <a:t>приглашение для ввода первого символа.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dirty="0">
                <a:hlinkClick r:id="rId9" action="ppaction://hlinksldjump"/>
              </a:rPr>
              <a:t>метки </a:t>
            </a:r>
            <a:r>
              <a:rPr lang="ru-RU" altLang="ru-RU" sz="2200" dirty="0"/>
              <a:t>(</a:t>
            </a:r>
            <a:r>
              <a:rPr lang="en-US" altLang="ru-RU" sz="2200" dirty="0"/>
              <a:t>Start</a:t>
            </a:r>
            <a:r>
              <a:rPr lang="ru-RU" altLang="ru-RU" sz="2200" dirty="0"/>
              <a:t> – начало </a:t>
            </a:r>
            <a:r>
              <a:rPr lang="en-US" altLang="ru-RU" sz="2200" dirty="0"/>
              <a:t>, L</a:t>
            </a:r>
            <a:r>
              <a:rPr lang="ru-RU" altLang="ru-RU" sz="2200" dirty="0"/>
              <a:t> для цикла)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Есть дополнительные требования (</a:t>
            </a:r>
            <a:r>
              <a:rPr lang="ru-RU" altLang="ru-RU" sz="2200" dirty="0">
                <a:hlinkClick r:id="rId15" action="ppaction://hlinksldjump"/>
              </a:rPr>
              <a:t>очистка экрана </a:t>
            </a:r>
            <a:r>
              <a:rPr lang="ru-RU" altLang="ru-RU" sz="2200" dirty="0"/>
              <a:t>процедурой</a:t>
            </a:r>
            <a:r>
              <a:rPr lang="en-US" altLang="ru-RU" sz="2200" dirty="0"/>
              <a:t> </a:t>
            </a:r>
            <a:r>
              <a:rPr lang="en-US" sz="2200" b="1" dirty="0"/>
              <a:t>CLRSCR</a:t>
            </a:r>
            <a:r>
              <a:rPr lang="en-US" sz="2200" dirty="0"/>
              <a:t> </a:t>
            </a:r>
            <a:r>
              <a:rPr lang="ru-RU" sz="2200" dirty="0"/>
              <a:t>и создание рамки вокруг вывода таблицы (</a:t>
            </a:r>
            <a:r>
              <a:rPr lang="ru-RU" sz="2200" b="1" dirty="0">
                <a:solidFill>
                  <a:srgbClr val="FF0000"/>
                </a:solidFill>
              </a:rPr>
              <a:t>Д.Т.</a:t>
            </a:r>
            <a:r>
              <a:rPr lang="ru-RU" sz="2200" dirty="0"/>
              <a:t>)</a:t>
            </a:r>
            <a:r>
              <a:rPr lang="ru-RU" altLang="ru-RU" sz="2200" dirty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>
                <a:hlinkClick r:id="rId3" action="ppaction://hlinksldjump"/>
              </a:rPr>
              <a:t>Результат работы программы</a:t>
            </a:r>
            <a:r>
              <a:rPr lang="en-US" altLang="ru-RU" sz="2200" dirty="0"/>
              <a:t>(</a:t>
            </a:r>
            <a:r>
              <a:rPr lang="ru-RU" altLang="ru-RU" sz="2200" dirty="0">
                <a:hlinkClick r:id="rId16" action="ppaction://hlinksldjump"/>
              </a:rPr>
              <a:t>Рамка</a:t>
            </a:r>
            <a:r>
              <a:rPr lang="en-US" altLang="ru-RU" sz="2200" dirty="0"/>
              <a:t>)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31120921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576064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Вывод/ввод приглашения (строк)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40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166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1294" y="725632"/>
            <a:ext cx="7651106" cy="5688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Процедура ввода символа</a:t>
            </a:r>
            <a:endParaRPr lang="en-US" sz="1600" dirty="0"/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PROC</a:t>
            </a:r>
          </a:p>
          <a:p>
            <a:pPr>
              <a:buNone/>
            </a:pPr>
            <a:r>
              <a:rPr lang="en-US" sz="1600" dirty="0"/>
              <a:t>    MOV AH, 09H</a:t>
            </a:r>
            <a:r>
              <a:rPr lang="ru-RU" sz="1600" dirty="0"/>
              <a:t>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dx , offset </a:t>
            </a: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Приглашение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ввода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;</a:t>
            </a:r>
            <a:r>
              <a:rPr lang="ru-RU" sz="1600" dirty="0"/>
              <a:t> или так</a:t>
            </a:r>
            <a:r>
              <a:rPr lang="en-US" sz="1600" dirty="0"/>
              <a:t> LEA DX, MSG</a:t>
            </a:r>
            <a:r>
              <a:rPr lang="ru-RU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Адрес приглашения в </a:t>
            </a:r>
            <a:r>
              <a:rPr lang="ru-RU" sz="1600" b="1" dirty="0">
                <a:solidFill>
                  <a:srgbClr val="FF0000"/>
                </a:solidFill>
              </a:rPr>
              <a:t>регистр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b="1" dirty="0">
                <a:solidFill>
                  <a:srgbClr val="00B050"/>
                </a:solidFill>
              </a:rPr>
              <a:t>!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; </a:t>
            </a:r>
            <a:r>
              <a:rPr lang="ru-RU" sz="1600" dirty="0"/>
              <a:t>Ввод символа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AH, </a:t>
            </a:r>
            <a:r>
              <a:rPr lang="en-US" sz="1600" b="1" dirty="0">
                <a:solidFill>
                  <a:srgbClr val="FF0000"/>
                </a:solidFill>
              </a:rPr>
              <a:t>01</a:t>
            </a:r>
            <a:r>
              <a:rPr lang="en-US" sz="1600" dirty="0"/>
              <a:t>H</a:t>
            </a:r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    MOV </a:t>
            </a:r>
            <a:r>
              <a:rPr lang="en-US" sz="1600" b="1" dirty="0" err="1">
                <a:solidFill>
                  <a:srgbClr val="FF0000"/>
                </a:solidFill>
              </a:rPr>
              <a:t>FirstLET</a:t>
            </a:r>
            <a:r>
              <a:rPr lang="en-US" sz="1600" dirty="0"/>
              <a:t>, AL</a:t>
            </a:r>
          </a:p>
          <a:p>
            <a:pPr>
              <a:buNone/>
            </a:pPr>
            <a:r>
              <a:rPr lang="en-US" sz="1600" dirty="0"/>
              <a:t>    CALL LFCR</a:t>
            </a:r>
          </a:p>
          <a:p>
            <a:pPr>
              <a:buNone/>
            </a:pPr>
            <a:r>
              <a:rPr lang="en-US" sz="1600" dirty="0"/>
              <a:t>    RET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/>
              <a:t> ENDP</a:t>
            </a:r>
          </a:p>
          <a:p>
            <a:pPr>
              <a:buNone/>
            </a:pPr>
            <a:r>
              <a:rPr lang="ru-RU" sz="1600" dirty="0"/>
              <a:t>.</a:t>
            </a:r>
            <a:r>
              <a:rPr lang="en-US" sz="1600" dirty="0"/>
              <a:t>..</a:t>
            </a:r>
            <a:endParaRPr lang="ru-RU" sz="1600" dirty="0"/>
          </a:p>
          <a:p>
            <a:pPr>
              <a:buNone/>
            </a:pPr>
            <a:r>
              <a:rPr lang="en-US" sz="1600" dirty="0"/>
              <a:t> LEA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dirty="0"/>
              <a:t>,</a:t>
            </a:r>
            <a:r>
              <a:rPr lang="ru-RU" sz="1600" dirty="0"/>
              <a:t> </a:t>
            </a:r>
            <a:r>
              <a:rPr lang="en-US" sz="1600" dirty="0"/>
              <a:t> </a:t>
            </a:r>
            <a:r>
              <a:rPr lang="en-US" sz="1600" u="sng" dirty="0"/>
              <a:t>offset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Приглашение ожидания</a:t>
            </a:r>
            <a:endParaRPr lang="en-US" sz="1600" dirty="0"/>
          </a:p>
          <a:p>
            <a:pPr>
              <a:buNone/>
            </a:pPr>
            <a:r>
              <a:rPr lang="ru-RU" sz="1600" dirty="0"/>
              <a:t>…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DB '</a:t>
            </a:r>
            <a:r>
              <a:rPr lang="ru-RU" sz="1600" dirty="0"/>
              <a:t>Введите символ:$‘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DB </a:t>
            </a:r>
            <a:r>
              <a:rPr lang="ru-RU" sz="1600" dirty="0"/>
              <a:t>'Для завершения программы нажмите любую клавишу:$'</a:t>
            </a:r>
          </a:p>
          <a:p>
            <a:pPr>
              <a:buNone/>
            </a:pPr>
            <a:r>
              <a:rPr lang="ru-RU" sz="1600" dirty="0"/>
              <a:t>…</a:t>
            </a:r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159420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/>
              <a:t>Результат работы ЛР №4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56" y="908720"/>
            <a:ext cx="6210300" cy="412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5656" y="5157192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Вывод таблицы символов (20-ти ) без рамки на основе введенного символа (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75157" y="615049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1370332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/>
              <a:t>Результат работы ЛР №4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163536" cy="3562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1080" y="5145617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Вывод таблицы символов (20-ти ) </a:t>
            </a:r>
            <a:r>
              <a:rPr lang="en-US" sz="2400" dirty="0">
                <a:latin typeface="+mn-lt"/>
                <a:cs typeface="+mn-cs"/>
              </a:rPr>
              <a:t>c </a:t>
            </a:r>
            <a:r>
              <a:rPr lang="ru-RU" sz="2400" dirty="0">
                <a:latin typeface="+mn-lt"/>
                <a:cs typeface="+mn-cs"/>
              </a:rPr>
              <a:t>рамкой на основе введенного символа (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4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0275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260648"/>
            <a:ext cx="8229600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4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430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Пример из МУ по СП: </a:t>
            </a:r>
            <a:r>
              <a:rPr lang="ru-RU" altLang="ru-RU" sz="2400" dirty="0">
                <a:hlinkClick r:id="rId3" action="ppaction://hlinksldjump"/>
              </a:rPr>
              <a:t>Слайды</a:t>
            </a:r>
            <a:r>
              <a:rPr lang="ru-RU" altLang="ru-RU" sz="2400" dirty="0"/>
              <a:t> примера , </a:t>
            </a:r>
            <a:r>
              <a:rPr lang="ru-RU" altLang="ru-RU" sz="2400" dirty="0">
                <a:hlinkClick r:id="rId4" action="ppaction://hlinkfile"/>
              </a:rPr>
              <a:t>МУ</a:t>
            </a:r>
            <a:r>
              <a:rPr lang="ru-RU" altLang="ru-RU" sz="2400" dirty="0"/>
              <a:t>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5" action="ppaction://hlinksldjump"/>
              </a:rPr>
              <a:t>Организация циклов </a:t>
            </a:r>
            <a:r>
              <a:rPr lang="ru-RU" altLang="ru-RU" sz="2400" dirty="0"/>
              <a:t>на Ассемблере (</a:t>
            </a:r>
            <a:r>
              <a:rPr lang="en-US" altLang="ru-RU" sz="2400" dirty="0"/>
              <a:t>LOOP</a:t>
            </a:r>
            <a:r>
              <a:rPr lang="ru-RU" altLang="ru-RU" sz="2400" dirty="0"/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6" action="ppaction://hlinksldjump"/>
              </a:rPr>
              <a:t>Команда трансляции кодов - </a:t>
            </a:r>
            <a:r>
              <a:rPr lang="en-US" altLang="ru-RU" sz="2400" dirty="0">
                <a:hlinkClick r:id="rId6" action="ppaction://hlinksldjump"/>
              </a:rPr>
              <a:t>XLAT</a:t>
            </a:r>
            <a:r>
              <a:rPr lang="ru-RU" altLang="ru-RU" sz="2400" dirty="0">
                <a:hlinkClick r:id="rId6" action="ppaction://hlinksldjump"/>
              </a:rPr>
              <a:t> 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7" action="ppaction://hlinksldjump"/>
              </a:rPr>
              <a:t>Преобразование из машинного (</a:t>
            </a:r>
            <a:r>
              <a:rPr lang="en-US" altLang="ru-RU" sz="2400" dirty="0">
                <a:hlinkClick r:id="rId7" action="ppaction://hlinksldjump"/>
              </a:rPr>
              <a:t>hex</a:t>
            </a:r>
            <a:r>
              <a:rPr lang="ru-RU" altLang="ru-RU" sz="2400" dirty="0">
                <a:hlinkClick r:id="rId7" action="ppaction://hlinksldjump"/>
              </a:rPr>
              <a:t>) в печатное</a:t>
            </a:r>
            <a:r>
              <a:rPr lang="ru-RU" altLang="ru-RU" sz="2400" dirty="0"/>
              <a:t> представление (</a:t>
            </a:r>
            <a:r>
              <a:rPr lang="en-US" sz="2400" dirty="0"/>
              <a:t>ASCII</a:t>
            </a:r>
            <a:r>
              <a:rPr lang="ru-RU" altLang="ru-RU" sz="2400" dirty="0"/>
              <a:t> 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8" action="ppaction://hlinksldjump"/>
              </a:rPr>
              <a:t>Обнуление экрана: варианты</a:t>
            </a:r>
            <a:endParaRPr lang="en-US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9" action="ppaction://hlinksldjump"/>
              </a:rPr>
              <a:t>Вывод </a:t>
            </a:r>
            <a:r>
              <a:rPr lang="ru-RU" altLang="ru-RU" sz="2400" dirty="0">
                <a:hlinkClick r:id="rId10" action="ppaction://hlinksldjump"/>
              </a:rPr>
              <a:t>приглашения </a:t>
            </a:r>
            <a:r>
              <a:rPr lang="ru-RU" altLang="ru-RU" sz="2400" dirty="0"/>
              <a:t>и ввод первого символа.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0" action="ppaction://hlinksldjump"/>
              </a:rPr>
              <a:t>Вывод рамки таблицы</a:t>
            </a:r>
            <a:endParaRPr lang="ru-RU" altLang="ru-RU" sz="2400" dirty="0"/>
          </a:p>
          <a:p>
            <a:pPr eaLnBrk="1" hangingPunct="1">
              <a:buNone/>
            </a:pP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372200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4687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600" y="-2949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Софт для СП на сайте (</a:t>
            </a:r>
            <a:r>
              <a:rPr lang="en-US" altLang="ru-RU" sz="3600" dirty="0"/>
              <a:t>Tasm3.zip</a:t>
            </a:r>
            <a:r>
              <a:rPr lang="ru-RU" altLang="ru-RU" sz="3600" dirty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0" y="404664"/>
            <a:ext cx="9113330" cy="5832648"/>
          </a:xfrm>
        </p:spPr>
        <p:txBody>
          <a:bodyPr/>
          <a:lstStyle/>
          <a:p>
            <a:r>
              <a:rPr lang="ru-RU" altLang="ru-RU" sz="2100" b="1" dirty="0"/>
              <a:t>1. </a:t>
            </a:r>
            <a:r>
              <a:rPr lang="ru-RU" altLang="ru-RU" sz="2100" b="1" u="sng" dirty="0"/>
              <a:t>Компилятор</a:t>
            </a:r>
            <a:r>
              <a:rPr lang="ru-RU" altLang="ru-RU" sz="2100" b="1" dirty="0"/>
              <a:t> с языка Ассемблер - tasm.exe.</a:t>
            </a:r>
            <a:endParaRPr lang="ru-RU" altLang="ru-RU" sz="2100" dirty="0"/>
          </a:p>
          <a:p>
            <a:r>
              <a:rPr lang="ru-RU" altLang="ru-RU" sz="2100" b="1" dirty="0"/>
              <a:t>2. </a:t>
            </a:r>
            <a:r>
              <a:rPr lang="ru-RU" altLang="ru-RU" sz="2100" b="1" u="sng" dirty="0"/>
              <a:t>Компоновщик</a:t>
            </a:r>
            <a:r>
              <a:rPr lang="ru-RU" altLang="ru-RU" sz="2100" b="1" dirty="0"/>
              <a:t> для Ассемблера - tlink.exe.</a:t>
            </a:r>
            <a:endParaRPr lang="ru-RU" altLang="ru-RU" sz="2100" dirty="0"/>
          </a:p>
          <a:p>
            <a:r>
              <a:rPr lang="ru-RU" altLang="ru-RU" sz="2100" b="1" dirty="0"/>
              <a:t>3. </a:t>
            </a:r>
            <a:r>
              <a:rPr lang="ru-RU" altLang="ru-RU" sz="2100" b="1" u="sng" dirty="0"/>
              <a:t>Отладчик</a:t>
            </a:r>
            <a:r>
              <a:rPr lang="ru-RU" altLang="ru-RU" sz="2100" b="1" dirty="0"/>
              <a:t> для Ассемблера - td.exe.</a:t>
            </a:r>
            <a:endParaRPr lang="ru-RU" altLang="ru-RU" sz="2100" dirty="0"/>
          </a:p>
          <a:p>
            <a:r>
              <a:rPr lang="ru-RU" altLang="ru-RU" sz="2100" b="1" dirty="0"/>
              <a:t>4. </a:t>
            </a:r>
            <a:r>
              <a:rPr lang="ru-RU" altLang="ru-RU" sz="2100" b="1" u="sng" dirty="0"/>
              <a:t>Текстовый редактор </a:t>
            </a:r>
            <a:r>
              <a:rPr lang="ru-RU" altLang="ru-RU" sz="2100" b="1" dirty="0"/>
              <a:t>для Ассемблера - Asm_ed.exe.</a:t>
            </a:r>
            <a:endParaRPr lang="ru-RU" altLang="ru-RU" sz="2100" dirty="0"/>
          </a:p>
          <a:p>
            <a:r>
              <a:rPr lang="ru-RU" altLang="ru-RU" sz="2100" b="1" dirty="0"/>
              <a:t>5. </a:t>
            </a:r>
            <a:r>
              <a:rPr lang="ru-RU" altLang="ru-RU" sz="2100" b="1" u="sng" dirty="0"/>
              <a:t>Русификатор</a:t>
            </a:r>
            <a:r>
              <a:rPr lang="ru-RU" altLang="ru-RU" sz="2100" b="1" dirty="0"/>
              <a:t> клавиатуры - RKM.COM.</a:t>
            </a:r>
            <a:endParaRPr lang="ru-RU" altLang="ru-RU" sz="2100" dirty="0"/>
          </a:p>
          <a:p>
            <a:r>
              <a:rPr lang="ru-RU" altLang="ru-RU" sz="2100" b="1" dirty="0"/>
              <a:t>6. Утилита поиска системного программиста - GREP.com.</a:t>
            </a:r>
            <a:endParaRPr lang="ru-RU" altLang="ru-RU" sz="2100" dirty="0"/>
          </a:p>
          <a:p>
            <a:r>
              <a:rPr lang="ru-RU" altLang="ru-RU" sz="2100" b="1" dirty="0"/>
              <a:t>7. </a:t>
            </a:r>
            <a:r>
              <a:rPr lang="ru-RU" altLang="ru-RU" sz="2100" b="1" u="sng" dirty="0"/>
              <a:t>Программа перекодировки </a:t>
            </a:r>
            <a:r>
              <a:rPr lang="ru-RU" altLang="ru-RU" sz="2100" b="1" dirty="0"/>
              <a:t>DOS-WINDOWS - trans.exe.</a:t>
            </a:r>
            <a:endParaRPr lang="ru-RU" altLang="ru-RU" sz="2100" dirty="0"/>
          </a:p>
          <a:p>
            <a:r>
              <a:rPr lang="ru-RU" altLang="ru-RU" sz="2100" b="1" dirty="0"/>
              <a:t>8. </a:t>
            </a:r>
            <a:r>
              <a:rPr lang="ru-RU" altLang="ru-RU" sz="2100" b="1" u="sng" dirty="0"/>
              <a:t>Справки</a:t>
            </a:r>
            <a:r>
              <a:rPr lang="ru-RU" altLang="ru-RU" sz="2100" b="1" dirty="0"/>
              <a:t> для основных программ - *.HLP.</a:t>
            </a:r>
            <a:endParaRPr lang="ru-RU" altLang="ru-RU" sz="2100" dirty="0"/>
          </a:p>
          <a:p>
            <a:r>
              <a:rPr lang="ru-RU" altLang="ru-RU" sz="2100" b="1" dirty="0"/>
              <a:t>9. Пример </a:t>
            </a:r>
            <a:r>
              <a:rPr lang="ru-RU" altLang="ru-RU" sz="2100" b="1" u="sng" dirty="0"/>
              <a:t>простейшей</a:t>
            </a:r>
            <a:r>
              <a:rPr lang="ru-RU" altLang="ru-RU" sz="2100" b="1" dirty="0"/>
              <a:t> программы (First.asm/</a:t>
            </a:r>
            <a:r>
              <a:rPr lang="en-US" altLang="ru-RU" sz="2100" b="1" dirty="0" err="1"/>
              <a:t>firstd</a:t>
            </a:r>
            <a:r>
              <a:rPr lang="ru-RU" altLang="ru-RU" sz="2100" b="1" dirty="0"/>
              <a:t>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) для </a:t>
            </a:r>
            <a:r>
              <a:rPr lang="ru-RU" altLang="ru-RU" sz="2100" b="1" dirty="0" err="1"/>
              <a:t>WINDOWSи</a:t>
            </a:r>
            <a:r>
              <a:rPr lang="ru-RU" altLang="ru-RU" sz="2100" b="1" dirty="0"/>
              <a:t> DOS.</a:t>
            </a:r>
            <a:endParaRPr lang="ru-RU" altLang="ru-RU" sz="2100" dirty="0"/>
          </a:p>
          <a:p>
            <a:r>
              <a:rPr lang="ru-RU" altLang="ru-RU" sz="2100" b="1" dirty="0"/>
              <a:t>10.Другие </a:t>
            </a:r>
            <a:r>
              <a:rPr lang="ru-RU" altLang="ru-RU" sz="2100" b="1" u="sng" dirty="0"/>
              <a:t>примеры</a:t>
            </a:r>
            <a:r>
              <a:rPr lang="ru-RU" altLang="ru-RU" sz="2100" b="1" dirty="0"/>
              <a:t> для продвинутых студентов - *.</a:t>
            </a:r>
            <a:r>
              <a:rPr lang="ru-RU" altLang="ru-RU" sz="2100" b="1" dirty="0" err="1"/>
              <a:t>arj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11.Эмулятор среды ДОС - DOSBOX (отдельно, см. ниже) - *.</a:t>
            </a:r>
            <a:r>
              <a:rPr lang="ru-RU" altLang="ru-RU" sz="2100" b="1" dirty="0" err="1"/>
              <a:t>zip</a:t>
            </a:r>
            <a:r>
              <a:rPr lang="ru-RU" altLang="ru-RU" sz="2100" b="1" dirty="0"/>
              <a:t>.</a:t>
            </a:r>
            <a:endParaRPr lang="en-US" altLang="ru-RU" sz="2100" b="1" dirty="0"/>
          </a:p>
          <a:p>
            <a:r>
              <a:rPr lang="en-US" altLang="ru-RU" sz="2100" b="1" dirty="0"/>
              <a:t>12</a:t>
            </a:r>
            <a:r>
              <a:rPr lang="ru-RU" altLang="ru-RU" sz="2100" b="1" dirty="0"/>
              <a:t>. Утилиты для работы </a:t>
            </a:r>
            <a:r>
              <a:rPr lang="en-US" altLang="ru-RU" sz="2100" b="1" dirty="0"/>
              <a:t>TASM(DPMI16BI.OVL </a:t>
            </a:r>
            <a:r>
              <a:rPr lang="ru-RU" altLang="ru-RU" sz="2100" b="1" dirty="0"/>
              <a:t>и </a:t>
            </a:r>
            <a:r>
              <a:rPr lang="en-US" altLang="ru-RU" sz="2100" b="1" dirty="0"/>
              <a:t>DPMI32VM.OVL).</a:t>
            </a:r>
            <a:endParaRPr lang="ru-RU" altLang="ru-RU" sz="2100" b="1" dirty="0"/>
          </a:p>
          <a:p>
            <a:r>
              <a:rPr lang="ru-RU" altLang="ru-RU" sz="2100" b="1" dirty="0"/>
              <a:t>Самый простой </a:t>
            </a:r>
            <a:r>
              <a:rPr lang="ru-RU" altLang="ru-RU" sz="2100" b="1" u="sng" dirty="0"/>
              <a:t>файл менеджер </a:t>
            </a:r>
            <a:r>
              <a:rPr lang="ru-RU" altLang="ru-RU" sz="2100" b="1" dirty="0"/>
              <a:t>- </a:t>
            </a:r>
            <a:r>
              <a:rPr lang="en-US" altLang="ru-RU" sz="2100" b="1" dirty="0"/>
              <a:t>VC.COM</a:t>
            </a:r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pPr eaLnBrk="1" hangingPunct="1"/>
            <a:endParaRPr lang="ru-RU" altLang="ru-RU" sz="2100" dirty="0"/>
          </a:p>
        </p:txBody>
      </p:sp>
    </p:spTree>
    <p:extLst>
      <p:ext uri="{BB962C8B-B14F-4D97-AF65-F5344CB8AC3E}">
        <p14:creationId xmlns:p14="http://schemas.microsoft.com/office/powerpoint/2010/main" val="29515621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Команда </a:t>
            </a:r>
            <a:r>
              <a:rPr lang="en-US" altLang="ru-RU" dirty="0"/>
              <a:t>XLAT (1)</a:t>
            </a:r>
            <a:r>
              <a:rPr lang="ru-RU" alt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504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11163" y="692695"/>
            <a:ext cx="8063911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</a:t>
            </a:r>
            <a:r>
              <a:rPr lang="en-US" b="1" dirty="0"/>
              <a:t>XLAT</a:t>
            </a:r>
            <a:r>
              <a:rPr lang="ru-RU" dirty="0"/>
              <a:t>/</a:t>
            </a:r>
            <a:r>
              <a:rPr lang="en-US" b="1" dirty="0"/>
              <a:t>XLATB</a:t>
            </a:r>
            <a:r>
              <a:rPr lang="ru-RU" dirty="0"/>
              <a:t> (</a:t>
            </a:r>
            <a:r>
              <a:rPr lang="en-US" dirty="0" err="1"/>
              <a:t>trans</a:t>
            </a:r>
            <a:r>
              <a:rPr lang="en-US" b="1" dirty="0" err="1"/>
              <a:t>LAT</a:t>
            </a:r>
            <a:r>
              <a:rPr lang="en-US" dirty="0" err="1"/>
              <a:t>e</a:t>
            </a:r>
            <a:r>
              <a:rPr lang="en-US" dirty="0"/>
              <a:t> Byte from table</a:t>
            </a:r>
            <a:r>
              <a:rPr lang="ru-RU" dirty="0"/>
              <a:t>) используется для перекодировки байтовых символов.</a:t>
            </a:r>
          </a:p>
          <a:p>
            <a:r>
              <a:rPr lang="ru-RU" u="sng" dirty="0"/>
              <a:t>Логика работы </a:t>
            </a:r>
            <a:r>
              <a:rPr lang="ru-RU" dirty="0"/>
              <a:t>команды </a:t>
            </a:r>
            <a:r>
              <a:rPr lang="en-US" b="1" dirty="0"/>
              <a:t>XLAT </a:t>
            </a:r>
            <a:r>
              <a:rPr lang="ru-RU" dirty="0"/>
              <a:t>следующая: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В регистр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dirty="0"/>
              <a:t> заносится </a:t>
            </a:r>
            <a:r>
              <a:rPr lang="ru-RU" u="sng" dirty="0"/>
              <a:t>символ</a:t>
            </a:r>
            <a:r>
              <a:rPr lang="en-US" u="sng" dirty="0"/>
              <a:t> (</a:t>
            </a:r>
            <a:r>
              <a:rPr lang="ru-RU" u="sng" dirty="0"/>
              <a:t>исходный код</a:t>
            </a:r>
            <a:r>
              <a:rPr lang="en-US" u="sng" dirty="0"/>
              <a:t>)</a:t>
            </a:r>
            <a:r>
              <a:rPr lang="ru-RU" dirty="0"/>
              <a:t> для перекодировки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Длинный адрес в </a:t>
            </a:r>
            <a:r>
              <a:rPr lang="en-US" b="1" dirty="0"/>
              <a:t>DS</a:t>
            </a:r>
            <a:r>
              <a:rPr lang="ru-RU" b="1" dirty="0"/>
              <a:t>:</a:t>
            </a:r>
            <a:r>
              <a:rPr lang="en-US" b="1" dirty="0"/>
              <a:t>BX</a:t>
            </a:r>
            <a:r>
              <a:rPr lang="en-US" dirty="0"/>
              <a:t> </a:t>
            </a:r>
            <a:r>
              <a:rPr lang="ru-RU" dirty="0"/>
              <a:t>определяет </a:t>
            </a:r>
            <a:r>
              <a:rPr lang="ru-RU" u="sng" dirty="0"/>
              <a:t>адрес таблицы</a:t>
            </a:r>
            <a:r>
              <a:rPr lang="en-US" u="sng" dirty="0"/>
              <a:t> </a:t>
            </a:r>
            <a:r>
              <a:rPr lang="ru-RU" u="sng" dirty="0"/>
              <a:t> </a:t>
            </a:r>
            <a:r>
              <a:rPr lang="en-US" u="sng" dirty="0"/>
              <a:t>{Ci}</a:t>
            </a:r>
            <a:r>
              <a:rPr lang="ru-RU" u="sng" dirty="0"/>
              <a:t> (</a:t>
            </a:r>
            <a:r>
              <a:rPr lang="en-US" u="sng" dirty="0"/>
              <a:t>HEX</a:t>
            </a:r>
            <a:r>
              <a:rPr lang="ru-RU" u="sng" dirty="0"/>
              <a:t>) перекодирования</a:t>
            </a:r>
            <a:r>
              <a:rPr lang="ru-RU" dirty="0"/>
              <a:t> символов, длинна которой не может превышать </a:t>
            </a:r>
            <a:r>
              <a:rPr lang="ru-RU" u="sng" dirty="0"/>
              <a:t>256 </a:t>
            </a:r>
            <a:r>
              <a:rPr lang="ru-RU" dirty="0"/>
              <a:t>символов.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После </a:t>
            </a:r>
            <a:r>
              <a:rPr lang="ru-RU" u="sng" dirty="0"/>
              <a:t>выполнения</a:t>
            </a:r>
            <a:r>
              <a:rPr lang="ru-RU" dirty="0"/>
              <a:t> команды </a:t>
            </a:r>
            <a:r>
              <a:rPr lang="en-US" b="1" dirty="0"/>
              <a:t>XLAT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b="1" dirty="0">
                <a:solidFill>
                  <a:srgbClr val="FF0000"/>
                </a:solidFill>
              </a:rPr>
              <a:t>AL (C5)</a:t>
            </a:r>
            <a:r>
              <a:rPr lang="en-US" dirty="0"/>
              <a:t> </a:t>
            </a:r>
            <a:r>
              <a:rPr lang="ru-RU" dirty="0"/>
              <a:t>перемещается символ из таблицы по адресу </a:t>
            </a:r>
            <a:r>
              <a:rPr lang="ru-RU" b="1" dirty="0">
                <a:solidFill>
                  <a:srgbClr val="FF0000"/>
                </a:solidFill>
              </a:rPr>
              <a:t>[</a:t>
            </a:r>
            <a:r>
              <a:rPr lang="en-US" b="1" dirty="0">
                <a:solidFill>
                  <a:srgbClr val="FF0000"/>
                </a:solidFill>
              </a:rPr>
              <a:t>BX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b="1" dirty="0">
                <a:solidFill>
                  <a:srgbClr val="FF0000"/>
                </a:solidFill>
              </a:rPr>
              <a:t>]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адрес таблицы плюс </a:t>
            </a:r>
            <a:r>
              <a:rPr lang="en-US" b="1" dirty="0"/>
              <a:t>AL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u="sng" dirty="0"/>
              <a:t>Пример</a:t>
            </a:r>
            <a:r>
              <a:rPr lang="ru-RU" dirty="0"/>
              <a:t>:</a:t>
            </a:r>
            <a:endParaRPr lang="en-US" dirty="0"/>
          </a:p>
          <a:p>
            <a:pPr lvl="0"/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dirty="0"/>
              <a:t> DB ‘01234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6789ABCDEF’</a:t>
            </a:r>
          </a:p>
          <a:p>
            <a:pPr lvl="0"/>
            <a:r>
              <a:rPr lang="en-US" dirty="0"/>
              <a:t>MOV </a:t>
            </a:r>
            <a:r>
              <a:rPr lang="en-US" b="1" dirty="0">
                <a:solidFill>
                  <a:srgbClr val="00B0F0"/>
                </a:solidFill>
              </a:rPr>
              <a:t>BX</a:t>
            </a:r>
            <a:r>
              <a:rPr lang="en-US" dirty="0"/>
              <a:t>, OFFSET </a:t>
            </a:r>
            <a:r>
              <a:rPr lang="en-US" b="1" dirty="0">
                <a:solidFill>
                  <a:srgbClr val="00B0F0"/>
                </a:solidFill>
              </a:rPr>
              <a:t>HEX</a:t>
            </a:r>
          </a:p>
          <a:p>
            <a:pPr lvl="0"/>
            <a:r>
              <a:rPr lang="en-US" dirty="0"/>
              <a:t>MOV AL ,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</a:p>
          <a:p>
            <a:pPr lvl="0"/>
            <a:r>
              <a:rPr lang="en-US" dirty="0"/>
              <a:t>XLAT</a:t>
            </a:r>
            <a:r>
              <a:rPr lang="ru-RU" dirty="0"/>
              <a:t> </a:t>
            </a:r>
            <a:r>
              <a:rPr lang="en-US" dirty="0"/>
              <a:t>;; AL = ‘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’  (</a:t>
            </a:r>
            <a:r>
              <a:rPr lang="en-US" b="1" dirty="0">
                <a:solidFill>
                  <a:srgbClr val="00B050"/>
                </a:solidFill>
              </a:rPr>
              <a:t>35</a:t>
            </a:r>
            <a:r>
              <a:rPr lang="en-US" dirty="0"/>
              <a:t>h)  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727923" y="4556997"/>
            <a:ext cx="1717355" cy="798642"/>
            <a:chOff x="694405" y="4077072"/>
            <a:chExt cx="1717355" cy="946830"/>
          </a:xfrm>
        </p:grpSpPr>
        <p:sp>
          <p:nvSpPr>
            <p:cNvPr id="7" name="TextBox 6"/>
            <p:cNvSpPr txBox="1"/>
            <p:nvPr/>
          </p:nvSpPr>
          <p:spPr>
            <a:xfrm>
              <a:off x="694405" y="4659017"/>
              <a:ext cx="565227" cy="3648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latin typeface="+mn-lt"/>
                  <a:cs typeface="+mn-cs"/>
                </a:rPr>
                <a:t>AX</a:t>
              </a:r>
              <a:endParaRPr lang="ru-RU" sz="1400" dirty="0">
                <a:latin typeface="+mn-lt"/>
                <a:cs typeface="+mn-cs"/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694405" y="4077072"/>
              <a:ext cx="1717355" cy="432048"/>
              <a:chOff x="694405" y="4077072"/>
              <a:chExt cx="3722742" cy="432048"/>
            </a:xfrm>
          </p:grpSpPr>
          <p:sp>
            <p:nvSpPr>
              <p:cNvPr id="6" name="Блок-схема: процесс 5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AH</a:t>
                </a:r>
                <a:endParaRPr lang="ru-RU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Блок-схема: процесс 8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AL = 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4991464" y="4917485"/>
            <a:ext cx="3252944" cy="286630"/>
            <a:chOff x="4889744" y="3893626"/>
            <a:chExt cx="3252944" cy="28663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4889744" y="3893628"/>
              <a:ext cx="834384" cy="286003"/>
              <a:chOff x="694405" y="4077072"/>
              <a:chExt cx="3722742" cy="433836"/>
            </a:xfrm>
          </p:grpSpPr>
          <p:sp>
            <p:nvSpPr>
              <p:cNvPr id="13" name="Блок-схема: процесс 1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C0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Блок-схема: процесс 13"/>
              <p:cNvSpPr/>
              <p:nvPr/>
            </p:nvSpPr>
            <p:spPr>
              <a:xfrm>
                <a:off x="2555776" y="4078860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C1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>
              <a:off x="5724128" y="3893626"/>
              <a:ext cx="834384" cy="284824"/>
              <a:chOff x="694405" y="4077072"/>
              <a:chExt cx="3722742" cy="432048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Блок-схема: процесс 17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9" name="Группа 18"/>
            <p:cNvGrpSpPr/>
            <p:nvPr/>
          </p:nvGrpSpPr>
          <p:grpSpPr>
            <a:xfrm>
              <a:off x="6516216" y="3893626"/>
              <a:ext cx="834384" cy="284824"/>
              <a:chOff x="694405" y="4077072"/>
              <a:chExt cx="3722742" cy="432048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Блок-схема: процесс 20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7308304" y="3895432"/>
              <a:ext cx="834384" cy="284824"/>
              <a:chOff x="694405" y="4077072"/>
              <a:chExt cx="3722742" cy="432048"/>
            </a:xfrm>
          </p:grpSpPr>
          <p:sp>
            <p:nvSpPr>
              <p:cNvPr id="23" name="Блок-схема: процесс 2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C..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7" name="Прямая со стрелкой 26"/>
          <p:cNvCxnSpPr/>
          <p:nvPr/>
        </p:nvCxnSpPr>
        <p:spPr>
          <a:xfrm>
            <a:off x="4889744" y="4684531"/>
            <a:ext cx="12515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1783" y="4202896"/>
            <a:ext cx="822661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AL = 5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Выгнутая вверх стрелка 29"/>
          <p:cNvSpPr/>
          <p:nvPr/>
        </p:nvSpPr>
        <p:spPr>
          <a:xfrm rot="227236" flipH="1" flipV="1">
            <a:off x="1852851" y="5138708"/>
            <a:ext cx="4581630" cy="6709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63888" y="4921423"/>
            <a:ext cx="81919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sz="1400" b="1" dirty="0">
                <a:latin typeface="+mn-lt"/>
                <a:cs typeface="+mn-cs"/>
              </a:rPr>
              <a:t> :</a:t>
            </a:r>
            <a:endParaRPr lang="ru-RU" sz="1400" b="1" dirty="0">
              <a:latin typeface="+mn-lt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5936" y="4233674"/>
            <a:ext cx="447816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BX</a:t>
            </a:r>
            <a:endParaRPr lang="ru-RU" b="1" dirty="0">
              <a:solidFill>
                <a:srgbClr val="00B0F0"/>
              </a:solidFill>
            </a:endParaRPr>
          </a:p>
        </p:txBody>
      </p:sp>
      <p:cxnSp>
        <p:nvCxnSpPr>
          <p:cNvPr id="195584" name="Прямая со стрелкой 195583"/>
          <p:cNvCxnSpPr>
            <a:stCxn id="33" idx="3"/>
            <a:endCxn id="13" idx="1"/>
          </p:cNvCxnSpPr>
          <p:nvPr/>
        </p:nvCxnSpPr>
        <p:spPr>
          <a:xfrm>
            <a:off x="4443752" y="4418340"/>
            <a:ext cx="547712" cy="64155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2" idx="3"/>
            <a:endCxn id="13" idx="1"/>
          </p:cNvCxnSpPr>
          <p:nvPr/>
        </p:nvCxnSpPr>
        <p:spPr>
          <a:xfrm flipV="1">
            <a:off x="4383078" y="5059899"/>
            <a:ext cx="608386" cy="461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895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Команда </a:t>
            </a:r>
            <a:r>
              <a:rPr lang="en-US" altLang="ru-RU" dirty="0"/>
              <a:t>XLAT (2)</a:t>
            </a:r>
            <a:r>
              <a:rPr lang="ru-RU" alt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5717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44700" y="1052736"/>
            <a:ext cx="8063911" cy="36009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/>
              <a:t>XLAT</a:t>
            </a:r>
            <a:r>
              <a:rPr lang="en-US" sz="2000" dirty="0"/>
              <a:t> </a:t>
            </a:r>
            <a:r>
              <a:rPr lang="ru-RU" sz="2000" dirty="0"/>
              <a:t>Пример использования: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/>
          </a:p>
          <a:p>
            <a:r>
              <a:rPr lang="en-US" sz="2000" b="1" dirty="0"/>
              <a:t>;; XLAT</a:t>
            </a:r>
            <a:endParaRPr lang="ru-RU" sz="2000" b="1" dirty="0"/>
          </a:p>
          <a:p>
            <a:endParaRPr lang="en-US" sz="2000" b="1" dirty="0"/>
          </a:p>
          <a:p>
            <a:r>
              <a:rPr lang="en-US" sz="2000" b="1" dirty="0"/>
              <a:t>	MOV BX , OFFSET </a:t>
            </a:r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b="1" dirty="0"/>
              <a:t>	MOV AL , 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0000"/>
                </a:solidFill>
              </a:rPr>
              <a:t>XLAT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; </a:t>
            </a:r>
            <a:r>
              <a:rPr lang="ru-RU" sz="2000" b="1" dirty="0"/>
              <a:t>После команды </a:t>
            </a:r>
            <a:r>
              <a:rPr lang="en-US" sz="2000" b="1" dirty="0">
                <a:solidFill>
                  <a:srgbClr val="FF0000"/>
                </a:solidFill>
              </a:rPr>
              <a:t>XLAT</a:t>
            </a:r>
            <a:r>
              <a:rPr lang="en-US" sz="2000" b="1" dirty="0"/>
              <a:t> </a:t>
            </a:r>
            <a:r>
              <a:rPr lang="ru-RU" sz="2000" b="1" dirty="0"/>
              <a:t>:</a:t>
            </a:r>
            <a:r>
              <a:rPr lang="en-US" sz="2000" b="1" dirty="0"/>
              <a:t> AL = </a:t>
            </a:r>
            <a:r>
              <a:rPr lang="ru-RU" sz="2000" b="1" dirty="0">
                <a:solidFill>
                  <a:srgbClr val="FF0000"/>
                </a:solidFill>
              </a:rPr>
              <a:t>34</a:t>
            </a:r>
            <a:r>
              <a:rPr lang="en-US" sz="2000" b="1" dirty="0"/>
              <a:t>h </a:t>
            </a:r>
            <a:endParaRPr lang="en-US" sz="4400" dirty="0"/>
          </a:p>
          <a:p>
            <a:r>
              <a:rPr lang="en-US" sz="2800" dirty="0"/>
              <a:t>…</a:t>
            </a:r>
            <a:endParaRPr lang="ru-RU" sz="2800" dirty="0"/>
          </a:p>
          <a:p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/>
              <a:t> DB '0123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sz="2000" b="1" dirty="0"/>
              <a:t>56789ABCDEF'</a:t>
            </a:r>
            <a:endParaRPr lang="ru-RU" sz="2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911188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Перевод в </a:t>
            </a:r>
            <a:r>
              <a:rPr lang="en-US" altLang="ru-RU" dirty="0"/>
              <a:t>HEX (XLAT)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166" y="363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29845" y="5191914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Для вывода на экран в шестнадцатеричном представлении нужно получить значения каждой </a:t>
            </a:r>
            <a:r>
              <a:rPr lang="ru-RU" sz="2000" u="sng" dirty="0">
                <a:latin typeface="+mn-lt"/>
                <a:cs typeface="+mn-cs"/>
              </a:rPr>
              <a:t>тетрады</a:t>
            </a:r>
            <a:r>
              <a:rPr lang="ru-RU" sz="2000" dirty="0">
                <a:latin typeface="+mn-lt"/>
                <a:cs typeface="+mn-cs"/>
              </a:rPr>
              <a:t> и его перекодировать в символьный код (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34Н</a:t>
            </a:r>
            <a:r>
              <a:rPr lang="ru-RU" sz="2000" dirty="0">
                <a:latin typeface="+mn-lt"/>
                <a:cs typeface="+mn-cs"/>
              </a:rPr>
              <a:t> и 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Н</a:t>
            </a:r>
            <a:r>
              <a:rPr lang="ru-RU" sz="2000" dirty="0">
                <a:latin typeface="+mn-lt"/>
                <a:cs typeface="+mn-cs"/>
              </a:rPr>
              <a:t>).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Процедура </a:t>
            </a:r>
            <a:r>
              <a:rPr lang="ru-RU" sz="2000" dirty="0">
                <a:latin typeface="+mn-lt"/>
                <a:cs typeface="+mn-cs"/>
              </a:rPr>
              <a:t>перевода и печати </a:t>
            </a:r>
            <a:r>
              <a:rPr lang="en-US" sz="2000" dirty="0">
                <a:latin typeface="+mn-lt"/>
                <a:cs typeface="+mn-cs"/>
              </a:rPr>
              <a:t>HEX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99592" y="1772816"/>
            <a:ext cx="2304256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26996" y="764704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Машинное</a:t>
            </a:r>
            <a:r>
              <a:rPr lang="ru-RU" dirty="0">
                <a:latin typeface="+mn-lt"/>
                <a:cs typeface="+mn-cs"/>
              </a:rPr>
              <a:t> представление лат. буквы </a:t>
            </a:r>
            <a:r>
              <a:rPr lang="en-US" dirty="0">
                <a:latin typeface="+mn-lt"/>
                <a:cs typeface="+mn-cs"/>
              </a:rPr>
              <a:t>‘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>
                <a:latin typeface="+mn-lt"/>
                <a:cs typeface="+mn-cs"/>
              </a:rPr>
              <a:t>’ (</a:t>
            </a:r>
            <a:r>
              <a:rPr lang="ru-RU" dirty="0">
                <a:latin typeface="+mn-lt"/>
                <a:cs typeface="+mn-cs"/>
              </a:rPr>
              <a:t>регистры,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ОП</a:t>
            </a:r>
            <a:r>
              <a:rPr lang="ru-RU" dirty="0">
                <a:latin typeface="+mn-lt"/>
                <a:cs typeface="+mn-cs"/>
              </a:rPr>
              <a:t>, листинг</a:t>
            </a:r>
            <a:r>
              <a:rPr lang="en-US" dirty="0">
                <a:latin typeface="+mn-lt"/>
                <a:cs typeface="+mn-cs"/>
              </a:rPr>
              <a:t>) </a:t>
            </a:r>
            <a:r>
              <a:rPr lang="ru-RU" dirty="0">
                <a:latin typeface="+mn-lt"/>
                <a:cs typeface="+mn-cs"/>
              </a:rPr>
              <a:t>в </a:t>
            </a:r>
            <a:r>
              <a:rPr lang="en-US" dirty="0">
                <a:latin typeface="+mn-lt"/>
                <a:cs typeface="+mn-cs"/>
              </a:rPr>
              <a:t>hex </a:t>
            </a:r>
            <a:r>
              <a:rPr lang="ru-RU" dirty="0">
                <a:latin typeface="+mn-lt"/>
                <a:cs typeface="+mn-cs"/>
              </a:rPr>
              <a:t>виде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03648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stCxn id="34" idx="3"/>
            <a:endCxn id="35" idx="1"/>
          </p:cNvCxnSpPr>
          <p:nvPr/>
        </p:nvCxnSpPr>
        <p:spPr>
          <a:xfrm>
            <a:off x="2267744" y="3388804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860657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Представление лат. буквы </a:t>
            </a:r>
            <a:r>
              <a:rPr lang="en-US" dirty="0">
                <a:latin typeface="+mn-lt"/>
                <a:cs typeface="+mn-cs"/>
              </a:rPr>
              <a:t>‘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>
                <a:latin typeface="+mn-lt"/>
                <a:cs typeface="+mn-cs"/>
              </a:rPr>
              <a:t>’ (</a:t>
            </a:r>
            <a:r>
              <a:rPr lang="ru-RU" dirty="0">
                <a:latin typeface="+mn-lt"/>
                <a:cs typeface="+mn-cs"/>
              </a:rPr>
              <a:t>на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экране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дисплея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в </a:t>
            </a:r>
            <a:r>
              <a:rPr lang="ru-RU" u="sng" dirty="0">
                <a:latin typeface="+mn-lt"/>
                <a:cs typeface="+mn-cs"/>
              </a:rPr>
              <a:t>обычном</a:t>
            </a:r>
            <a:r>
              <a:rPr lang="ru-RU" dirty="0">
                <a:latin typeface="+mn-lt"/>
                <a:cs typeface="+mn-cs"/>
              </a:rPr>
              <a:t> и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в </a:t>
            </a:r>
            <a:r>
              <a:rPr lang="en-US" dirty="0">
                <a:latin typeface="+mn-lt"/>
                <a:cs typeface="+mn-cs"/>
              </a:rPr>
              <a:t>hex </a:t>
            </a:r>
            <a:r>
              <a:rPr lang="ru-RU" dirty="0">
                <a:latin typeface="+mn-lt"/>
                <a:cs typeface="+mn-cs"/>
              </a:rPr>
              <a:t>виде (Двух кодов 34</a:t>
            </a:r>
            <a:r>
              <a:rPr lang="en-US" dirty="0">
                <a:latin typeface="+mn-lt"/>
                <a:cs typeface="+mn-cs"/>
              </a:rPr>
              <a:t>h </a:t>
            </a:r>
            <a:r>
              <a:rPr lang="ru-RU" dirty="0">
                <a:latin typeface="+mn-lt"/>
                <a:cs typeface="+mn-cs"/>
              </a:rPr>
              <a:t>и 31</a:t>
            </a:r>
            <a:r>
              <a:rPr lang="en-US" dirty="0">
                <a:latin typeface="+mn-lt"/>
                <a:cs typeface="+mn-cs"/>
              </a:rPr>
              <a:t>h</a:t>
            </a:r>
            <a:r>
              <a:rPr lang="ru-RU" dirty="0">
                <a:latin typeface="+mn-lt"/>
                <a:cs typeface="+mn-cs"/>
              </a:rPr>
              <a:t>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300192" y="1916832"/>
            <a:ext cx="2304256" cy="760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668344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516216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6" idx="2"/>
          </p:cNvCxnSpPr>
          <p:nvPr/>
        </p:nvCxnSpPr>
        <p:spPr>
          <a:xfrm flipH="1">
            <a:off x="7017576" y="2429272"/>
            <a:ext cx="1082816" cy="50554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7739367" y="297746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F0"/>
                </a:solidFill>
              </a:rPr>
              <a:t>31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585527" y="2965140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34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0" name="Прямая со стрелкой 29"/>
          <p:cNvCxnSpPr>
            <a:endCxn id="28" idx="0"/>
          </p:cNvCxnSpPr>
          <p:nvPr/>
        </p:nvCxnSpPr>
        <p:spPr>
          <a:xfrm>
            <a:off x="8171415" y="2429272"/>
            <a:ext cx="0" cy="54819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403648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341987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0</a:t>
            </a:r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6" name="Прямая со стрелкой 35"/>
          <p:cNvCxnSpPr>
            <a:endCxn id="7" idx="0"/>
          </p:cNvCxnSpPr>
          <p:nvPr/>
        </p:nvCxnSpPr>
        <p:spPr>
          <a:xfrm>
            <a:off x="1268016" y="1052736"/>
            <a:ext cx="567680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591" name="TextBox 195590"/>
          <p:cNvSpPr txBox="1"/>
          <p:nvPr/>
        </p:nvSpPr>
        <p:spPr>
          <a:xfrm>
            <a:off x="1475656" y="2823579"/>
            <a:ext cx="2706190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1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)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Сдвиг вправо на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4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р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SHR</a:t>
            </a:r>
            <a:r>
              <a:rPr lang="en-US" sz="1600" u="sng" dirty="0">
                <a:latin typeface="+mn-lt"/>
                <a:cs typeface="+mn-cs"/>
              </a:rPr>
              <a:t>):</a:t>
            </a:r>
            <a:endParaRPr lang="ru-RU" sz="1600" u="sng" dirty="0">
              <a:latin typeface="+mn-lt"/>
              <a:cs typeface="+mn-cs"/>
            </a:endParaRPr>
          </a:p>
        </p:txBody>
      </p:sp>
      <p:cxnSp>
        <p:nvCxnSpPr>
          <p:cNvPr id="43" name="Прямая со стрелкой 42"/>
          <p:cNvCxnSpPr>
            <a:stCxn id="7" idx="2"/>
            <a:endCxn id="34" idx="0"/>
          </p:cNvCxnSpPr>
          <p:nvPr/>
        </p:nvCxnSpPr>
        <p:spPr>
          <a:xfrm>
            <a:off x="1835696" y="2429272"/>
            <a:ext cx="0" cy="77532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79711" y="3697287"/>
            <a:ext cx="5469911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</a:rPr>
              <a:t>3</a:t>
            </a:r>
            <a:r>
              <a:rPr lang="en-US" sz="1600" u="sng" dirty="0">
                <a:latin typeface="+mn-lt"/>
                <a:cs typeface="+mn-cs"/>
              </a:rPr>
              <a:t>)</a:t>
            </a:r>
            <a:r>
              <a:rPr lang="ru-RU" sz="1600" u="sng" dirty="0">
                <a:latin typeface="+mn-lt"/>
                <a:cs typeface="+mn-cs"/>
              </a:rPr>
              <a:t>Маскирование 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AND</a:t>
            </a:r>
            <a:r>
              <a:rPr lang="en-US" sz="1600" u="sng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1600" u="sng" dirty="0">
                <a:latin typeface="+mn-lt"/>
                <a:cs typeface="+mn-cs"/>
              </a:rPr>
              <a:t>‘0Fh’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en-US" sz="1600" u="sng" dirty="0">
                <a:latin typeface="+mn-lt"/>
                <a:cs typeface="+mn-cs"/>
              </a:rPr>
              <a:t> + </a:t>
            </a:r>
            <a:r>
              <a:rPr lang="en-US" sz="1600" u="sng" dirty="0"/>
              <a:t>(</a:t>
            </a:r>
            <a:r>
              <a:rPr lang="en-US" sz="1600" u="sng" dirty="0">
                <a:solidFill>
                  <a:srgbClr val="FF0000"/>
                </a:solidFill>
              </a:rPr>
              <a:t>4</a:t>
            </a:r>
            <a:r>
              <a:rPr lang="en-US" sz="1600" u="sng" dirty="0"/>
              <a:t>)</a:t>
            </a:r>
            <a:r>
              <a:rPr lang="ru-RU" sz="1600" u="sng" dirty="0">
                <a:hlinkClick r:id="rId5" action="ppaction://hlinksldjump"/>
              </a:rPr>
              <a:t>Перекодировка</a:t>
            </a:r>
            <a:r>
              <a:rPr lang="ru-RU" sz="1600" u="sng" dirty="0"/>
              <a:t> (</a:t>
            </a:r>
            <a:r>
              <a:rPr lang="en-US" sz="1600" b="1" u="sng" dirty="0">
                <a:solidFill>
                  <a:srgbClr val="FF0000"/>
                </a:solidFill>
                <a:hlinkClick r:id="rId5" action="ppaction://hlinksldjump"/>
              </a:rPr>
              <a:t>XLAT</a:t>
            </a:r>
            <a:r>
              <a:rPr lang="ru-RU" sz="1600" u="sng" dirty="0"/>
              <a:t>)</a:t>
            </a:r>
            <a:r>
              <a:rPr lang="en-US" sz="1600" u="sng" dirty="0"/>
              <a:t>:</a:t>
            </a:r>
            <a:endParaRPr lang="ru-RU" sz="1600" u="sng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403648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9" name="Прямая со стрелкой 48"/>
          <p:cNvCxnSpPr>
            <a:stCxn id="48" idx="3"/>
            <a:endCxn id="50" idx="1"/>
          </p:cNvCxnSpPr>
          <p:nvPr/>
        </p:nvCxnSpPr>
        <p:spPr>
          <a:xfrm>
            <a:off x="2267744" y="4396916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341987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0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7944" y="2780927"/>
            <a:ext cx="241405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en-US" sz="1600" u="sng" dirty="0">
                <a:latin typeface="+mn-lt"/>
                <a:cs typeface="+mn-cs"/>
              </a:rPr>
              <a:t>)</a:t>
            </a:r>
            <a:r>
              <a:rPr lang="ru-RU" sz="1600" u="sng" dirty="0">
                <a:latin typeface="+mn-lt"/>
                <a:cs typeface="+mn-cs"/>
                <a:hlinkClick r:id="rId5" action="ppaction://hlinksldjump"/>
              </a:rPr>
              <a:t>Перекодировка</a:t>
            </a:r>
            <a:r>
              <a:rPr lang="ru-RU" sz="1600" u="sng" dirty="0">
                <a:latin typeface="+mn-lt"/>
                <a:cs typeface="+mn-cs"/>
              </a:rPr>
              <a:t> 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XLAT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en-US" sz="1600" u="sng" dirty="0">
                <a:latin typeface="+mn-lt"/>
                <a:cs typeface="+mn-cs"/>
              </a:rPr>
              <a:t>:</a:t>
            </a:r>
            <a:endParaRPr lang="ru-RU" sz="1600" u="sng" dirty="0">
              <a:latin typeface="+mn-lt"/>
              <a:cs typeface="+mn-cs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486003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F0"/>
                </a:solidFill>
              </a:rPr>
              <a:t>31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486003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34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>
            <a:stCxn id="35" idx="3"/>
            <a:endCxn id="54" idx="1"/>
          </p:cNvCxnSpPr>
          <p:nvPr/>
        </p:nvCxnSpPr>
        <p:spPr>
          <a:xfrm>
            <a:off x="4283968" y="3388804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0" idx="3"/>
            <a:endCxn id="53" idx="1"/>
          </p:cNvCxnSpPr>
          <p:nvPr/>
        </p:nvCxnSpPr>
        <p:spPr>
          <a:xfrm>
            <a:off x="4283968" y="4396916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578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4624"/>
            <a:ext cx="6480720" cy="562074"/>
          </a:xfrm>
        </p:spPr>
        <p:txBody>
          <a:bodyPr>
            <a:normAutofit/>
          </a:bodyPr>
          <a:lstStyle/>
          <a:p>
            <a:r>
              <a:rPr lang="ru-RU" sz="2800" dirty="0"/>
              <a:t>Процедура перевода и печати НЕХ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5805264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На экране получим 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41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-25085" y="476672"/>
            <a:ext cx="914400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Процедура перевода и печати шестн. представления </a:t>
            </a:r>
            <a:r>
              <a:rPr lang="en-US" sz="1800" b="1" dirty="0">
                <a:solidFill>
                  <a:srgbClr val="00B050"/>
                </a:solidFill>
              </a:rPr>
              <a:t>DL - </a:t>
            </a:r>
            <a:r>
              <a:rPr lang="ru-RU" sz="1800" b="1" dirty="0">
                <a:solidFill>
                  <a:srgbClr val="00B050"/>
                </a:solidFill>
              </a:rPr>
              <a:t>символ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PROC</a:t>
            </a:r>
          </a:p>
          <a:p>
            <a:pPr eaLnBrk="1" hangingPunct="1">
              <a:buNone/>
            </a:pPr>
            <a:r>
              <a:rPr lang="ru-RU" sz="1200" b="1" dirty="0"/>
              <a:t>   </a:t>
            </a:r>
            <a:r>
              <a:rPr lang="en-US" sz="1200" b="1" dirty="0"/>
              <a:t>PUSH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ВЫДЕЛЕНИЕ И ПЕЧАТЬ 1-Й ЦИФРЫ  </a:t>
            </a:r>
            <a:r>
              <a:rPr lang="en-US" sz="1200" b="1" dirty="0"/>
              <a:t>DL = A </a:t>
            </a:r>
            <a:r>
              <a:rPr lang="ru-RU" sz="1200" b="1" dirty="0"/>
              <a:t>лат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              ; </a:t>
            </a:r>
            <a:r>
              <a:rPr lang="ru-RU" sz="1200" b="1" dirty="0"/>
              <a:t>Пусть </a:t>
            </a:r>
            <a:r>
              <a:rPr lang="en-US" sz="1200" b="1" dirty="0"/>
              <a:t>AL = 41h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SHR</a:t>
            </a:r>
            <a:r>
              <a:rPr lang="en-US" sz="1200" b="1" dirty="0"/>
              <a:t> AL, 1            ; </a:t>
            </a:r>
            <a:r>
              <a:rPr lang="ru-RU" sz="1200" b="1" dirty="0"/>
              <a:t>сдвиг вправо на 4 р.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(1)</a:t>
            </a:r>
            <a:endParaRPr lang="ru-RU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SHR AL, 1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00B050"/>
                </a:solidFill>
              </a:rPr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LEA BX, </a:t>
            </a:r>
            <a:r>
              <a:rPr lang="en-US" sz="1200" b="1" dirty="0">
                <a:solidFill>
                  <a:srgbClr val="FF0000"/>
                </a:solidFill>
              </a:rPr>
              <a:t>TABLHEX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XLAT   ; </a:t>
            </a:r>
            <a:r>
              <a:rPr lang="ru-RU" sz="1200" b="1" dirty="0">
                <a:solidFill>
                  <a:srgbClr val="FF0000"/>
                </a:solidFill>
              </a:rPr>
              <a:t>Перекодировка</a:t>
            </a:r>
            <a:r>
              <a:rPr lang="en-US" sz="1200" b="1" dirty="0">
                <a:solidFill>
                  <a:srgbClr val="FF0000"/>
                </a:solidFill>
              </a:rPr>
              <a:t>(2)</a:t>
            </a:r>
          </a:p>
          <a:p>
            <a:pPr eaLnBrk="1" hangingPunct="1">
              <a:buNone/>
            </a:pPr>
            <a:r>
              <a:rPr lang="en-US" sz="1200" b="1" dirty="0"/>
              <a:t>     MOV DL, AL     ; 34h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'4'</a:t>
            </a:r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</a:p>
          <a:p>
            <a:pPr eaLnBrk="1" hangingPunct="1">
              <a:buNone/>
            </a:pPr>
            <a:r>
              <a:rPr lang="en-US" sz="1200" b="1" dirty="0"/>
              <a:t>     POP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ВТОРАЯ ЦИФРА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AND</a:t>
            </a:r>
            <a:r>
              <a:rPr lang="en-US" sz="1200" b="1" dirty="0"/>
              <a:t> AL, 0FH         ; </a:t>
            </a:r>
            <a:r>
              <a:rPr lang="ru-RU" sz="1200" b="1" dirty="0"/>
              <a:t>Маскирование </a:t>
            </a:r>
            <a:r>
              <a:rPr lang="en-US" sz="1200" b="1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(3)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XLAT    ; </a:t>
            </a:r>
            <a:r>
              <a:rPr lang="ru-RU" sz="1200" b="1" dirty="0">
                <a:solidFill>
                  <a:srgbClr val="FF0000"/>
                </a:solidFill>
              </a:rPr>
              <a:t>Перекодировка(4)</a:t>
            </a:r>
            <a:endParaRPr lang="en-US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200" b="1" dirty="0"/>
              <a:t>     MOV DL, AL     ; 31h </a:t>
            </a:r>
            <a:r>
              <a:rPr lang="ru-RU" sz="1200" b="1" dirty="0"/>
              <a:t>в </a:t>
            </a:r>
            <a:r>
              <a:rPr lang="en-US" sz="1200" b="1" dirty="0"/>
              <a:t>DL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'1'</a:t>
            </a:r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  <a:endParaRPr lang="ru-RU" sz="1200" b="1" dirty="0"/>
          </a:p>
          <a:p>
            <a:pPr eaLnBrk="1" hangingPunct="1">
              <a:buNone/>
            </a:pPr>
            <a:r>
              <a:rPr lang="ru-RU" sz="1200" b="1" dirty="0"/>
              <a:t>    </a:t>
            </a:r>
            <a:r>
              <a:rPr lang="en-US" sz="1200" b="1" dirty="0"/>
              <a:t>MOV DL, 'h'</a:t>
            </a:r>
            <a:r>
              <a:rPr lang="ru-RU" sz="1200" b="1" dirty="0"/>
              <a:t> ; вывод признака шестнадцатеричного кода </a:t>
            </a:r>
            <a:r>
              <a:rPr lang="en-US" sz="1200" b="1" dirty="0"/>
              <a:t> 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'h'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RET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ENDP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TABLHEX</a:t>
            </a:r>
            <a:r>
              <a:rPr lang="en-US" sz="1200" b="1" dirty="0"/>
              <a:t> DB '0123456789ABCDEF'</a:t>
            </a:r>
            <a:endParaRPr lang="ru-RU" sz="1200" b="1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27787" y="476672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3276EDC2-5DAA-4994-BA76-FFB243C563C2}" type="slidenum">
              <a:rPr lang="ru-RU" smtClean="0"/>
              <a:pPr>
                <a:defRPr/>
              </a:pPr>
              <a:t>173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6919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174</a:t>
            </a:fld>
            <a:endParaRPr lang="ru-RU" dirty="0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1459704" y="229871"/>
            <a:ext cx="572304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800" dirty="0"/>
              <a:t>ЛР №4 </a:t>
            </a:r>
            <a:r>
              <a:rPr lang="en-US" sz="2800" u="sng" dirty="0">
                <a:latin typeface="+mn-lt"/>
                <a:cs typeface="+mn-cs"/>
              </a:rPr>
              <a:t>(1)</a:t>
            </a:r>
            <a:r>
              <a:rPr lang="ru-RU" sz="2800" u="sng" dirty="0">
                <a:latin typeface="+mn-lt"/>
                <a:cs typeface="+mn-cs"/>
              </a:rPr>
              <a:t>Сдвиг вправо на </a:t>
            </a:r>
            <a:r>
              <a:rPr lang="en-US" sz="2800" u="sng" dirty="0">
                <a:latin typeface="+mn-lt"/>
                <a:cs typeface="+mn-cs"/>
              </a:rPr>
              <a:t>4</a:t>
            </a:r>
            <a:r>
              <a:rPr lang="ru-RU" sz="2800" u="sng" dirty="0">
                <a:latin typeface="+mn-lt"/>
                <a:cs typeface="+mn-cs"/>
              </a:rPr>
              <a:t>р</a:t>
            </a:r>
            <a:r>
              <a:rPr lang="en-US" sz="2800" u="sng" dirty="0">
                <a:latin typeface="+mn-lt"/>
                <a:cs typeface="+mn-cs"/>
              </a:rPr>
              <a:t> (</a:t>
            </a:r>
            <a:r>
              <a:rPr lang="en-US" sz="2800" b="1" u="sng" dirty="0">
                <a:solidFill>
                  <a:srgbClr val="FF0000"/>
                </a:solidFill>
                <a:latin typeface="+mn-lt"/>
                <a:cs typeface="+mn-cs"/>
              </a:rPr>
              <a:t>SHR</a:t>
            </a:r>
            <a:r>
              <a:rPr lang="en-US" sz="2800" u="sng" dirty="0">
                <a:latin typeface="+mn-lt"/>
                <a:cs typeface="+mn-cs"/>
              </a:rPr>
              <a:t>):</a:t>
            </a:r>
            <a:endParaRPr lang="ru-RU" sz="2800" u="sng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5103" y="908720"/>
            <a:ext cx="716428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dirty="0">
                <a:solidFill>
                  <a:srgbClr val="FF0000"/>
                </a:solidFill>
              </a:rPr>
              <a:t>4</a:t>
            </a:r>
            <a:r>
              <a:rPr lang="ru-RU" sz="2000" dirty="0"/>
              <a:t>  </a:t>
            </a:r>
            <a:r>
              <a:rPr lang="en-US" sz="2000" dirty="0"/>
              <a:t>; </a:t>
            </a:r>
            <a:r>
              <a:rPr lang="ru-RU" sz="2000" dirty="0"/>
              <a:t>Вариант допустимый для </a:t>
            </a:r>
            <a:r>
              <a:rPr lang="en-US" sz="2000" dirty="0"/>
              <a:t>TASM3</a:t>
            </a:r>
            <a:endParaRPr lang="ru-RU" sz="2000" dirty="0"/>
          </a:p>
          <a:p>
            <a:r>
              <a:rPr lang="ru-RU" sz="2000" u="sng" dirty="0"/>
              <a:t>Или</a:t>
            </a:r>
            <a:r>
              <a:rPr lang="en-US" sz="2000" u="sng" dirty="0"/>
              <a:t> </a:t>
            </a:r>
            <a:r>
              <a:rPr lang="ru-RU" sz="2000" u="sng" dirty="0"/>
              <a:t>всегда возможно:</a:t>
            </a:r>
            <a:endParaRPr lang="en-US" sz="2000" u="sng" dirty="0"/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           ; </a:t>
            </a:r>
            <a:r>
              <a:rPr lang="ru-RU" sz="2000" dirty="0"/>
              <a:t>для получения первого символа кода требуется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           ; </a:t>
            </a:r>
            <a:r>
              <a:rPr lang="ru-RU" sz="2000" dirty="0"/>
              <a:t>сдвинуть код вправо на 4 позиции, т.е. для 41</a:t>
            </a:r>
            <a:r>
              <a:rPr lang="en-US" sz="2000" dirty="0"/>
              <a:t>h=65</a:t>
            </a:r>
            <a:r>
              <a:rPr lang="ru-RU" sz="2000" baseline="-25000" dirty="0"/>
              <a:t>10</a:t>
            </a:r>
            <a:r>
              <a:rPr lang="en-US" sz="2000" dirty="0"/>
              <a:t> :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          </a:t>
            </a:r>
          </a:p>
          <a:p>
            <a:r>
              <a:rPr lang="en-US" sz="1600" dirty="0"/>
              <a:t>; </a:t>
            </a:r>
            <a:r>
              <a:rPr lang="en-US" sz="1600" b="1" dirty="0">
                <a:solidFill>
                  <a:srgbClr val="FF0000"/>
                </a:solidFill>
              </a:rPr>
              <a:t>0100</a:t>
            </a:r>
            <a:r>
              <a:rPr lang="en-US" sz="1600" dirty="0"/>
              <a:t>0001b (</a:t>
            </a:r>
            <a:r>
              <a:rPr lang="en-US" sz="1600" b="1" dirty="0">
                <a:solidFill>
                  <a:srgbClr val="00B0F0"/>
                </a:solidFill>
              </a:rPr>
              <a:t>41</a:t>
            </a:r>
            <a:r>
              <a:rPr lang="en-US" sz="1600" dirty="0"/>
              <a:t>H)</a:t>
            </a:r>
          </a:p>
          <a:p>
            <a:r>
              <a:rPr lang="en-US" sz="1600" dirty="0"/>
              <a:t> -&gt; 00</a:t>
            </a:r>
            <a:r>
              <a:rPr lang="en-US" sz="1600" b="1" dirty="0">
                <a:solidFill>
                  <a:srgbClr val="FF0000"/>
                </a:solidFill>
              </a:rPr>
              <a:t>1000</a:t>
            </a:r>
            <a:r>
              <a:rPr lang="en-US" sz="1600" dirty="0"/>
              <a:t>00b</a:t>
            </a:r>
          </a:p>
          <a:p>
            <a:r>
              <a:rPr lang="en-US" sz="1600" dirty="0"/>
              <a:t> -&gt;(</a:t>
            </a:r>
            <a:r>
              <a:rPr lang="en-US" sz="1600" b="1" dirty="0">
                <a:solidFill>
                  <a:srgbClr val="00B0F0"/>
                </a:solidFill>
              </a:rPr>
              <a:t>20</a:t>
            </a:r>
            <a:r>
              <a:rPr lang="en-US" sz="1600" dirty="0"/>
              <a:t>H) 000</a:t>
            </a:r>
            <a:r>
              <a:rPr lang="en-US" sz="1600" b="1" dirty="0">
                <a:solidFill>
                  <a:srgbClr val="FF0000"/>
                </a:solidFill>
              </a:rPr>
              <a:t>1000</a:t>
            </a:r>
            <a:r>
              <a:rPr lang="en-US" sz="1600" dirty="0"/>
              <a:t>0b (</a:t>
            </a:r>
            <a:r>
              <a:rPr lang="en-US" sz="1600" b="1" dirty="0">
                <a:solidFill>
                  <a:srgbClr val="00B0F0"/>
                </a:solidFill>
              </a:rPr>
              <a:t>10</a:t>
            </a:r>
            <a:r>
              <a:rPr lang="en-US" sz="1600" dirty="0"/>
              <a:t>H) </a:t>
            </a:r>
          </a:p>
          <a:p>
            <a:r>
              <a:rPr lang="en-US" sz="1600" dirty="0"/>
              <a:t>-&gt; ) 000</a:t>
            </a:r>
            <a:r>
              <a:rPr lang="en-US" sz="1600" b="1" dirty="0">
                <a:solidFill>
                  <a:srgbClr val="FF0000"/>
                </a:solidFill>
              </a:rPr>
              <a:t>0100</a:t>
            </a:r>
            <a:r>
              <a:rPr lang="en-US" sz="1600" dirty="0"/>
              <a:t>0b (</a:t>
            </a:r>
            <a:r>
              <a:rPr lang="en-US" sz="1600" b="1" dirty="0">
                <a:solidFill>
                  <a:srgbClr val="00B0F0"/>
                </a:solidFill>
              </a:rPr>
              <a:t>08H</a:t>
            </a:r>
            <a:r>
              <a:rPr lang="en-US" sz="1600" dirty="0"/>
              <a:t>) -&gt; 000</a:t>
            </a:r>
            <a:r>
              <a:rPr lang="en-US" sz="1600" b="1" dirty="0">
                <a:solidFill>
                  <a:srgbClr val="FF0000"/>
                </a:solidFill>
              </a:rPr>
              <a:t>00100</a:t>
            </a:r>
            <a:r>
              <a:rPr lang="en-US" sz="1600" dirty="0"/>
              <a:t>b(</a:t>
            </a:r>
            <a:r>
              <a:rPr lang="en-US" sz="1600" b="1" dirty="0">
                <a:solidFill>
                  <a:srgbClr val="00B0F0"/>
                </a:solidFill>
              </a:rPr>
              <a:t>04</a:t>
            </a:r>
            <a:r>
              <a:rPr lang="en-US" sz="1600" dirty="0"/>
              <a:t>H) </a:t>
            </a:r>
            <a:r>
              <a:rPr lang="ru-RU" sz="1600" dirty="0"/>
              <a:t> </a:t>
            </a:r>
            <a:r>
              <a:rPr lang="en-US" sz="1600" dirty="0"/>
              <a:t>;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</a:t>
            </a:r>
            <a:r>
              <a:rPr lang="ru-RU" sz="2000" dirty="0"/>
              <a:t>                       </a:t>
            </a:r>
            <a:r>
              <a:rPr lang="en-US" sz="2000" dirty="0"/>
              <a:t>; </a:t>
            </a:r>
            <a:r>
              <a:rPr lang="ru-RU" sz="2000" dirty="0"/>
              <a:t>Окончательно получим на  </a:t>
            </a:r>
            <a:r>
              <a:rPr lang="en-US" sz="2000" dirty="0">
                <a:solidFill>
                  <a:srgbClr val="FF0000"/>
                </a:solidFill>
              </a:rPr>
              <a:t>AL</a:t>
            </a:r>
            <a:r>
              <a:rPr lang="en-US" sz="2000" dirty="0"/>
              <a:t>= 4 !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04521" y="4293096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;;</a:t>
            </a:r>
            <a:r>
              <a:rPr lang="ru-RU" sz="2000" dirty="0"/>
              <a:t>Возможен и </a:t>
            </a:r>
            <a:r>
              <a:rPr lang="ru-RU" sz="2000" u="sng" dirty="0"/>
              <a:t>такой вариант</a:t>
            </a:r>
            <a:r>
              <a:rPr lang="en-US" sz="2000" u="sng" dirty="0"/>
              <a:t> (</a:t>
            </a:r>
            <a:r>
              <a:rPr lang="ru-RU" sz="2000" u="sng" dirty="0"/>
              <a:t>даже в </a:t>
            </a:r>
            <a:r>
              <a:rPr lang="en-US" sz="2000" u="sng" dirty="0"/>
              <a:t>QC25)</a:t>
            </a:r>
            <a:r>
              <a:rPr lang="ru-RU" sz="2000" dirty="0"/>
              <a:t>:</a:t>
            </a:r>
            <a:endParaRPr lang="en-US" sz="2000" dirty="0"/>
          </a:p>
          <a:p>
            <a:r>
              <a:rPr lang="en-US" sz="2000" dirty="0"/>
              <a:t>mov    </a:t>
            </a:r>
            <a:r>
              <a:rPr lang="en-US" sz="2000" dirty="0">
                <a:solidFill>
                  <a:srgbClr val="FF0000"/>
                </a:solidFill>
              </a:rPr>
              <a:t>cl</a:t>
            </a:r>
            <a:r>
              <a:rPr lang="en-US" sz="2000" dirty="0"/>
              <a:t> , 4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b="1" dirty="0">
                <a:solidFill>
                  <a:srgbClr val="FF0000"/>
                </a:solidFill>
              </a:rPr>
              <a:t>с</a:t>
            </a:r>
            <a:r>
              <a:rPr lang="en-US" sz="2000" b="1" dirty="0">
                <a:solidFill>
                  <a:srgbClr val="FF0000"/>
                </a:solidFill>
              </a:rPr>
              <a:t>l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XLAT</a:t>
            </a:r>
            <a:r>
              <a:rPr lang="en-US" sz="2000" dirty="0"/>
              <a:t> ; </a:t>
            </a:r>
            <a:r>
              <a:rPr lang="ru-RU" sz="2000" dirty="0"/>
              <a:t>вызов </a:t>
            </a:r>
            <a:r>
              <a:rPr lang="ru-RU" dirty="0"/>
              <a:t>команды</a:t>
            </a:r>
            <a:r>
              <a:rPr lang="ru-RU" sz="2000" dirty="0"/>
              <a:t> перекодировки , </a:t>
            </a:r>
            <a:r>
              <a:rPr lang="en-US" sz="2000" dirty="0"/>
              <a:t>-&gt; ’</a:t>
            </a:r>
            <a:r>
              <a:rPr lang="en-US" sz="2000" b="1" dirty="0">
                <a:solidFill>
                  <a:srgbClr val="00B050"/>
                </a:solidFill>
              </a:rPr>
              <a:t>34H</a:t>
            </a:r>
            <a:r>
              <a:rPr lang="en-US" sz="2000" dirty="0"/>
              <a:t>’</a:t>
            </a:r>
            <a:endParaRPr lang="ru-RU" sz="2000" dirty="0"/>
          </a:p>
          <a:p>
            <a:r>
              <a:rPr lang="en-US" sz="2000" dirty="0"/>
              <a:t>MOV </a:t>
            </a:r>
            <a:r>
              <a:rPr lang="en-US" sz="2000" b="1" dirty="0">
                <a:solidFill>
                  <a:srgbClr val="FF0000"/>
                </a:solidFill>
              </a:rPr>
              <a:t>DL</a:t>
            </a:r>
            <a:r>
              <a:rPr lang="en-US" sz="2000" dirty="0"/>
              <a:t>,AL</a:t>
            </a:r>
            <a:r>
              <a:rPr lang="ru-RU" sz="2000" dirty="0"/>
              <a:t> </a:t>
            </a:r>
            <a:endParaRPr lang="en-US" sz="2000" dirty="0"/>
          </a:p>
          <a:p>
            <a:r>
              <a:rPr lang="en-US" sz="2000" dirty="0"/>
              <a:t>call </a:t>
            </a:r>
            <a:r>
              <a:rPr lang="en-US" sz="2000" dirty="0" err="1"/>
              <a:t>displ</a:t>
            </a:r>
            <a:r>
              <a:rPr lang="en-US" sz="2000" dirty="0"/>
              <a:t>  ;; </a:t>
            </a:r>
            <a:r>
              <a:rPr lang="ru-RU" sz="2000" u="sng" dirty="0"/>
              <a:t>Вывод</a:t>
            </a:r>
            <a:r>
              <a:rPr lang="ru-RU" sz="2000" dirty="0"/>
              <a:t> на экран </a:t>
            </a:r>
            <a:r>
              <a:rPr lang="ru-RU" sz="2000" u="sng" dirty="0"/>
              <a:t>первой</a:t>
            </a:r>
            <a:r>
              <a:rPr lang="ru-RU" sz="2000" dirty="0"/>
              <a:t> тетрады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763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175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1301" y="5760"/>
            <a:ext cx="6476602" cy="706090"/>
          </a:xfrm>
        </p:spPr>
        <p:txBody>
          <a:bodyPr>
            <a:normAutofit fontScale="90000"/>
          </a:bodyPr>
          <a:lstStyle/>
          <a:p>
            <a:r>
              <a:rPr lang="ru-RU" altLang="ru-RU" sz="2800" dirty="0"/>
              <a:t>ЛР №4 Обнуление</a:t>
            </a:r>
            <a:r>
              <a:rPr lang="en-US" altLang="ru-RU" sz="2800" dirty="0"/>
              <a:t>/</a:t>
            </a:r>
            <a:r>
              <a:rPr lang="ru-RU" altLang="ru-RU" sz="2800" dirty="0"/>
              <a:t>Очистка экрана: варианты</a:t>
            </a:r>
            <a:endParaRPr lang="ru-RU" sz="2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54637" y="692696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/>
              <a:t>Обнуление, сброс содержимого экрана или очистку экрана :</a:t>
            </a:r>
            <a:r>
              <a:rPr lang="ru-RU" altLang="ru-RU" sz="2100" dirty="0"/>
              <a:t> Можно выполнить следующими </a:t>
            </a:r>
            <a:r>
              <a:rPr lang="ru-RU" altLang="ru-RU" sz="2100" u="sng" dirty="0"/>
              <a:t>способами</a:t>
            </a:r>
            <a:r>
              <a:rPr lang="ru-RU" altLang="ru-RU" sz="2100" dirty="0"/>
              <a:t>: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Организовать цикл вывода пустых строк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Цикл символа перевода каретки (символ - </a:t>
            </a:r>
            <a:r>
              <a:rPr lang="en-US" altLang="ru-RU" sz="2100" dirty="0"/>
              <a:t>0AH - 10</a:t>
            </a:r>
            <a:r>
              <a:rPr lang="ru-RU" altLang="ru-RU" sz="2100" baseline="-25000" dirty="0"/>
              <a:t>10</a:t>
            </a:r>
            <a:r>
              <a:rPr lang="ru-RU" altLang="ru-RU" sz="2100" dirty="0"/>
              <a:t>)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Переключить режим вывода на экран</a:t>
            </a:r>
            <a:r>
              <a:rPr lang="en-US" altLang="ru-RU" sz="2100" dirty="0"/>
              <a:t> (</a:t>
            </a:r>
            <a:r>
              <a:rPr lang="ru-RU" altLang="ru-RU" sz="2100" dirty="0"/>
              <a:t>на стандартный </a:t>
            </a:r>
            <a:r>
              <a:rPr lang="ru-RU" altLang="ru-RU" sz="2100" b="1" dirty="0">
                <a:solidFill>
                  <a:srgbClr val="FF0000"/>
                </a:solidFill>
              </a:rPr>
              <a:t>3</a:t>
            </a:r>
            <a:r>
              <a:rPr lang="en-US" altLang="ru-RU" sz="2100" dirty="0"/>
              <a:t>)</a:t>
            </a:r>
            <a:r>
              <a:rPr lang="ru-RU" altLang="ru-RU" sz="2100" dirty="0"/>
              <a:t>. При переключении экран обнуляется </a:t>
            </a: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732240" y="63275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259632" y="2924944"/>
            <a:ext cx="6787010" cy="3330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Переключение</a:t>
            </a:r>
            <a:r>
              <a:rPr lang="ru-RU" sz="1800" b="1" dirty="0">
                <a:solidFill>
                  <a:srgbClr val="00B050"/>
                </a:solidFill>
              </a:rPr>
              <a:t> графического режима (см. 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ru-RU" sz="1800" b="1" dirty="0">
                <a:solidFill>
                  <a:srgbClr val="00B050"/>
                </a:solidFill>
              </a:rPr>
              <a:t>Прерывания </a:t>
            </a:r>
            <a:r>
              <a:rPr lang="en-US" sz="1800" b="1" dirty="0">
                <a:solidFill>
                  <a:srgbClr val="00B050"/>
                </a:solidFill>
              </a:rPr>
              <a:t>BIOS</a:t>
            </a:r>
            <a:r>
              <a:rPr lang="ru-RU" sz="1800" b="1" dirty="0">
                <a:solidFill>
                  <a:srgbClr val="00B050"/>
                </a:solidFill>
              </a:rPr>
              <a:t>)</a:t>
            </a:r>
          </a:p>
          <a:p>
            <a:pPr eaLnBrk="1" hangingPunct="1">
              <a:buNone/>
            </a:pPr>
            <a:r>
              <a:rPr lang="pt-BR" altLang="ru-RU" sz="1600" b="1" dirty="0"/>
              <a:t>	MOV AH, </a:t>
            </a:r>
            <a:r>
              <a:rPr lang="pt-BR" altLang="ru-RU" sz="1600" b="1" dirty="0">
                <a:solidFill>
                  <a:srgbClr val="FF0000"/>
                </a:solidFill>
              </a:rPr>
              <a:t>00H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; Подфункция переключения видео режима</a:t>
            </a:r>
            <a:endParaRPr lang="pt-BR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pt-BR" altLang="ru-RU" sz="1600" b="1" dirty="0"/>
              <a:t>	MOV AL,3</a:t>
            </a:r>
            <a:r>
              <a:rPr lang="ru-RU" altLang="ru-RU" sz="1600" b="1" dirty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Новый текстовый режим 80*25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pt-BR" altLang="ru-RU" sz="1600" b="1" dirty="0"/>
              <a:t>	INT </a:t>
            </a:r>
            <a:r>
              <a:rPr lang="pt-BR" altLang="ru-RU" sz="1600" b="1" dirty="0">
                <a:solidFill>
                  <a:srgbClr val="FF0000"/>
                </a:solidFill>
              </a:rPr>
              <a:t>10</a:t>
            </a:r>
            <a:r>
              <a:rPr lang="pt-BR" altLang="ru-RU" sz="1600" b="1" dirty="0"/>
              <a:t>H </a:t>
            </a:r>
            <a:r>
              <a:rPr lang="ru-RU" sz="1600" b="1" dirty="0">
                <a:solidFill>
                  <a:srgbClr val="00B050"/>
                </a:solidFill>
              </a:rPr>
              <a:t>; Прерывание видео сервиса </a:t>
            </a:r>
            <a:r>
              <a:rPr lang="en-US" sz="1600" b="1" dirty="0">
                <a:solidFill>
                  <a:srgbClr val="00B050"/>
                </a:solidFill>
              </a:rPr>
              <a:t>BIOS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Цикл</a:t>
            </a:r>
            <a:r>
              <a:rPr lang="ru-RU" sz="1800" b="1" dirty="0">
                <a:solidFill>
                  <a:srgbClr val="00B050"/>
                </a:solidFill>
              </a:rPr>
              <a:t> вывода перевода строки</a:t>
            </a:r>
          </a:p>
          <a:p>
            <a:pPr eaLnBrk="1" hangingPunct="1">
              <a:buNone/>
            </a:pPr>
            <a:r>
              <a:rPr lang="en-US" altLang="ru-RU" sz="1600" b="1" dirty="0"/>
              <a:t>MOV CX,  </a:t>
            </a:r>
            <a:r>
              <a:rPr lang="en-US" altLang="ru-RU" sz="1600" b="1" dirty="0">
                <a:solidFill>
                  <a:srgbClr val="FF0000"/>
                </a:solidFill>
              </a:rPr>
              <a:t>25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; </a:t>
            </a:r>
            <a:r>
              <a:rPr lang="ru-RU" altLang="ru-RU" sz="1600" b="1" dirty="0"/>
              <a:t>число строк в режиме 80*25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r>
              <a:rPr lang="en-US" altLang="ru-RU" sz="1600" b="1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AH , 02H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DL , 10</a:t>
            </a:r>
            <a:r>
              <a:rPr lang="ru-RU" altLang="ru-RU" sz="1600" b="1" dirty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Символ для вывода –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b="1" dirty="0">
                <a:solidFill>
                  <a:srgbClr val="00B050"/>
                </a:solidFill>
              </a:rPr>
              <a:t> перевод строки (</a:t>
            </a:r>
            <a:r>
              <a:rPr lang="en-US" sz="1600" b="1" dirty="0">
                <a:solidFill>
                  <a:srgbClr val="00B050"/>
                </a:solidFill>
              </a:rPr>
              <a:t>0AH</a:t>
            </a:r>
            <a:r>
              <a:rPr 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     INT 021H</a:t>
            </a:r>
          </a:p>
          <a:p>
            <a:pPr eaLnBrk="1" hangingPunct="1">
              <a:buNone/>
            </a:pPr>
            <a:r>
              <a:rPr lang="en-US" altLang="ru-RU" sz="1600" b="1" dirty="0"/>
              <a:t>     LOOP </a:t>
            </a: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9633540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9792" y="44624"/>
            <a:ext cx="4032448" cy="562074"/>
          </a:xfrm>
        </p:spPr>
        <p:txBody>
          <a:bodyPr>
            <a:normAutofit/>
          </a:bodyPr>
          <a:lstStyle/>
          <a:p>
            <a:r>
              <a:rPr lang="ru-RU" sz="2800" dirty="0"/>
              <a:t>Вывод Рамки таблицы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55576" y="476672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Верх и конец таблицы выводятся </a:t>
            </a:r>
            <a:r>
              <a:rPr lang="ru-RU" sz="2000" u="sng" dirty="0">
                <a:latin typeface="+mn-lt"/>
                <a:cs typeface="+mn-cs"/>
              </a:rPr>
              <a:t>до</a:t>
            </a:r>
            <a:r>
              <a:rPr lang="ru-RU" sz="2000" dirty="0">
                <a:latin typeface="+mn-lt"/>
                <a:cs typeface="+mn-cs"/>
              </a:rPr>
              <a:t> и </a:t>
            </a:r>
            <a:r>
              <a:rPr lang="ru-RU" sz="2000" u="sng" dirty="0">
                <a:latin typeface="+mn-lt"/>
                <a:cs typeface="+mn-cs"/>
              </a:rPr>
              <a:t>после</a:t>
            </a:r>
            <a:r>
              <a:rPr lang="ru-RU" sz="2000" dirty="0">
                <a:latin typeface="+mn-lt"/>
                <a:cs typeface="+mn-cs"/>
              </a:rPr>
              <a:t> вывода самой таблицы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26580" y="859355"/>
            <a:ext cx="8709915" cy="49459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верхушки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strheader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int</a:t>
            </a:r>
            <a:r>
              <a:rPr lang="en-US" sz="1800" b="1" dirty="0">
                <a:solidFill>
                  <a:srgbClr val="00B050"/>
                </a:solidFill>
              </a:rPr>
              <a:t> 21h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DL , LET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CALL  </a:t>
            </a:r>
            <a:r>
              <a:rPr lang="en-US" sz="1800" b="1" dirty="0">
                <a:solidFill>
                  <a:srgbClr val="FF0000"/>
                </a:solidFill>
              </a:rPr>
              <a:t>HEX</a:t>
            </a:r>
            <a:r>
              <a:rPr lang="en-US" sz="1800" b="1" dirty="0">
                <a:solidFill>
                  <a:srgbClr val="00B050"/>
                </a:solidFill>
              </a:rPr>
              <a:t> ; </a:t>
            </a:r>
            <a:r>
              <a:rPr lang="ru-RU" sz="1800" b="1" dirty="0">
                <a:solidFill>
                  <a:srgbClr val="00B050"/>
                </a:solidFill>
              </a:rPr>
              <a:t>процедура перевода в шестн. Представления и вывода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; </a:t>
            </a:r>
            <a:r>
              <a:rPr lang="ru-RU" sz="1800" b="1" dirty="0">
                <a:solidFill>
                  <a:srgbClr val="00B050"/>
                </a:solidFill>
              </a:rPr>
              <a:t>вывод </a:t>
            </a:r>
            <a:r>
              <a:rPr lang="ru-RU" sz="1800" b="1" dirty="0">
                <a:solidFill>
                  <a:srgbClr val="FF0000"/>
                </a:solidFill>
              </a:rPr>
              <a:t>черточки</a:t>
            </a:r>
            <a:r>
              <a:rPr lang="ru-RU" sz="1800" b="1" dirty="0">
                <a:solidFill>
                  <a:srgbClr val="00B050"/>
                </a:solidFill>
              </a:rPr>
              <a:t> таблицы производиться </a:t>
            </a:r>
            <a:r>
              <a:rPr lang="ru-RU" sz="1800" b="1" dirty="0">
                <a:solidFill>
                  <a:srgbClr val="FF0000"/>
                </a:solidFill>
              </a:rPr>
              <a:t>до и после </a:t>
            </a:r>
            <a:r>
              <a:rPr lang="ru-RU" sz="1800" b="1" dirty="0">
                <a:solidFill>
                  <a:srgbClr val="00B050"/>
                </a:solidFill>
              </a:rPr>
              <a:t>вывода строки</a:t>
            </a:r>
            <a:endParaRPr lang="en-US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DL, ' </a:t>
            </a:r>
            <a:r>
              <a:rPr lang="en-US" sz="1800" dirty="0">
                <a:solidFill>
                  <a:srgbClr val="FF0000"/>
                </a:solidFill>
              </a:rPr>
              <a:t>|</a:t>
            </a:r>
            <a:r>
              <a:rPr lang="en-US" sz="1800" b="1" dirty="0">
                <a:solidFill>
                  <a:srgbClr val="00B050"/>
                </a:solidFill>
              </a:rPr>
              <a:t>'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CALL </a:t>
            </a:r>
            <a:r>
              <a:rPr lang="en-US" sz="1800" b="1" dirty="0">
                <a:solidFill>
                  <a:srgbClr val="FF0000"/>
                </a:solidFill>
              </a:rPr>
              <a:t>DISPL</a:t>
            </a:r>
            <a:endParaRPr lang="ru-RU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конца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strfooter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; </a:t>
            </a:r>
            <a:r>
              <a:rPr lang="ru-RU" sz="1800" b="1" dirty="0">
                <a:solidFill>
                  <a:srgbClr val="00B050"/>
                </a:solidFill>
              </a:rPr>
              <a:t>Вывод низа и верха таблицы</a:t>
            </a: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strheader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en-US" altLang="ru-RU" sz="1800" b="1" dirty="0">
                <a:solidFill>
                  <a:srgbClr val="FF0000"/>
                </a:solidFill>
              </a:rPr>
              <a:t> '┌───┬────┐$'</a:t>
            </a: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strfooter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ru-RU" altLang="ru-RU" sz="1800" b="1" dirty="0">
                <a:solidFill>
                  <a:srgbClr val="FF0000"/>
                </a:solidFill>
              </a:rPr>
              <a:t>  </a:t>
            </a:r>
            <a:r>
              <a:rPr lang="en-US" altLang="ru-RU" sz="1800" b="1" dirty="0">
                <a:solidFill>
                  <a:srgbClr val="FF0000"/>
                </a:solidFill>
              </a:rPr>
              <a:t> '└───┴────┘$‘</a:t>
            </a:r>
            <a:endParaRPr lang="ru-RU" altLang="ru-RU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! Alt- </a:t>
            </a:r>
            <a:r>
              <a:rPr lang="ru-RU" altLang="ru-RU" sz="2000" b="1" dirty="0">
                <a:solidFill>
                  <a:srgbClr val="FF0000"/>
                </a:solidFill>
              </a:rPr>
              <a:t>ВВОД!!! – Зажать </a:t>
            </a:r>
            <a:r>
              <a:rPr lang="en-US" altLang="ru-RU" sz="2000" b="1" dirty="0">
                <a:solidFill>
                  <a:srgbClr val="FF0000"/>
                </a:solidFill>
              </a:rPr>
              <a:t>ALT </a:t>
            </a:r>
            <a:r>
              <a:rPr lang="ru-RU" altLang="ru-RU" sz="2000" b="1" dirty="0">
                <a:solidFill>
                  <a:srgbClr val="FF0000"/>
                </a:solidFill>
              </a:rPr>
              <a:t>и на </a:t>
            </a:r>
            <a:r>
              <a:rPr lang="en-US" altLang="ru-RU" sz="2000" b="1" dirty="0">
                <a:solidFill>
                  <a:srgbClr val="FF0000"/>
                </a:solidFill>
              </a:rPr>
              <a:t>NUMPAD </a:t>
            </a:r>
            <a:r>
              <a:rPr lang="ru-RU" altLang="ru-RU" sz="2000" b="1" dirty="0">
                <a:solidFill>
                  <a:srgbClr val="FF0000"/>
                </a:solidFill>
              </a:rPr>
              <a:t>Ввести код символа (</a:t>
            </a:r>
            <a:r>
              <a:rPr lang="ru-RU" altLang="ru-RU" sz="2000" b="1" dirty="0"/>
              <a:t>для - </a:t>
            </a:r>
            <a:r>
              <a:rPr lang="en-US" sz="2000" dirty="0"/>
              <a:t>‘ </a:t>
            </a:r>
            <a:r>
              <a:rPr lang="ru-RU" altLang="ru-RU" sz="2000" b="1" dirty="0">
                <a:solidFill>
                  <a:srgbClr val="FF0000"/>
                </a:solidFill>
              </a:rPr>
              <a:t>∟</a:t>
            </a:r>
            <a:r>
              <a:rPr lang="en-US" sz="2000" dirty="0"/>
              <a:t> ‘</a:t>
            </a:r>
            <a:r>
              <a:rPr lang="ru-RU" altLang="ru-RU" sz="2000" b="1" dirty="0"/>
              <a:t> - 218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07753" y="476672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0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177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0730" y="188640"/>
            <a:ext cx="5760640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/>
              <a:t>Циклы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02670"/>
            <a:ext cx="8229600" cy="41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3" action="ppaction://hlinksldjump"/>
              </a:rPr>
              <a:t>Команда </a:t>
            </a:r>
            <a:r>
              <a:rPr lang="en-US" altLang="ru-RU" sz="2400" dirty="0">
                <a:hlinkClick r:id="rId3" action="ppaction://hlinksldjump"/>
              </a:rPr>
              <a:t>LOOP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Блок- схема цикла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5" action="ppaction://hlinksldjump"/>
              </a:rPr>
              <a:t>Вложенные циклы (стек и </a:t>
            </a:r>
            <a:r>
              <a:rPr lang="en-US" altLang="ru-RU" sz="2400" dirty="0">
                <a:hlinkClick r:id="rId5" action="ppaction://hlinksldjump"/>
              </a:rPr>
              <a:t>CX</a:t>
            </a:r>
            <a:r>
              <a:rPr lang="ru-RU" altLang="ru-RU" sz="2400" dirty="0">
                <a:hlinkClick r:id="rId5" action="ppaction://hlinksldjump"/>
              </a:rPr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6" action="ppaction://hlinkfile"/>
              </a:rPr>
              <a:t>Подробное описания в МУ</a:t>
            </a:r>
            <a:r>
              <a:rPr lang="ru-RU" altLang="ru-RU" sz="24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7" action="ppaction://hlinksldjump"/>
              </a:rPr>
              <a:t>Составляющие цикла </a:t>
            </a:r>
            <a:endParaRPr lang="ru-RU" alt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631597" y="3585839"/>
            <a:ext cx="8229600" cy="171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2946762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6205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178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0520"/>
            <a:ext cx="5916487" cy="706090"/>
          </a:xfrm>
        </p:spPr>
        <p:txBody>
          <a:bodyPr>
            <a:normAutofit/>
          </a:bodyPr>
          <a:lstStyle/>
          <a:p>
            <a:r>
              <a:rPr lang="ru-RU" altLang="ru-RU" dirty="0"/>
              <a:t>ЛР №4 Команда </a:t>
            </a:r>
            <a:r>
              <a:rPr lang="en-US" altLang="ru-RU" dirty="0"/>
              <a:t>LOOP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69499" y="548680"/>
            <a:ext cx="8229600" cy="242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Машинная команда цикла </a:t>
            </a:r>
            <a:r>
              <a:rPr lang="en-US" altLang="ru-RU" sz="1800" dirty="0"/>
              <a:t>LOOP </a:t>
            </a:r>
            <a:r>
              <a:rPr lang="ru-RU" altLang="ru-RU" sz="1800" dirty="0"/>
              <a:t>выполняется так: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Предварительно в регистр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заносится целое число (количество циклов - </a:t>
            </a:r>
            <a:r>
              <a:rPr lang="ru-RU" altLang="ru-RU" sz="1800" b="1" dirty="0">
                <a:solidFill>
                  <a:srgbClr val="FF0000"/>
                </a:solidFill>
              </a:rPr>
              <a:t>10</a:t>
            </a:r>
            <a:r>
              <a:rPr lang="ru-RU" altLang="ru-RU" sz="1800" dirty="0"/>
              <a:t>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Программе предусматривается </a:t>
            </a:r>
            <a:r>
              <a:rPr lang="ru-RU" altLang="ru-RU" sz="1800" u="sng" dirty="0"/>
              <a:t>метка</a:t>
            </a:r>
            <a:r>
              <a:rPr lang="ru-RU" altLang="ru-RU" sz="1800" dirty="0"/>
              <a:t> (пусть - </a:t>
            </a:r>
            <a:r>
              <a:rPr lang="en-US" altLang="ru-RU" sz="1800" b="1" dirty="0">
                <a:solidFill>
                  <a:srgbClr val="FF0000"/>
                </a:solidFill>
              </a:rPr>
              <a:t>Label1</a:t>
            </a:r>
            <a:r>
              <a:rPr lang="ru-RU" altLang="ru-RU" sz="1800" dirty="0"/>
              <a:t>) </a:t>
            </a:r>
            <a:endParaRPr lang="en-US" altLang="ru-RU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После метки размещается </a:t>
            </a:r>
            <a:r>
              <a:rPr lang="ru-RU" altLang="ru-RU" sz="1800" u="sng" dirty="0"/>
              <a:t>группа команд </a:t>
            </a:r>
            <a:r>
              <a:rPr lang="ru-RU" altLang="ru-RU" sz="1800" dirty="0"/>
              <a:t>(тело цикла)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Далее размещается команда  цикла </a:t>
            </a: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ru-RU" altLang="ru-RU" sz="1800" dirty="0"/>
              <a:t>, которая при выполнении: вычитает их регистра </a:t>
            </a:r>
            <a:r>
              <a:rPr lang="en-US" altLang="ru-RU" sz="1800" dirty="0"/>
              <a:t>CX  </a:t>
            </a:r>
            <a:r>
              <a:rPr lang="ru-RU" altLang="ru-RU" sz="1800" dirty="0"/>
              <a:t>единицу ( </a:t>
            </a:r>
            <a:r>
              <a:rPr lang="en-US" altLang="ru-RU" sz="1800" dirty="0"/>
              <a:t>CX = CX -1</a:t>
            </a:r>
            <a:r>
              <a:rPr lang="ru-RU" altLang="ru-RU" sz="1800" dirty="0"/>
              <a:t>)</a:t>
            </a:r>
            <a:r>
              <a:rPr lang="en-US" altLang="ru-RU" sz="1800" dirty="0"/>
              <a:t> </a:t>
            </a:r>
            <a:r>
              <a:rPr lang="ru-RU" altLang="ru-RU" sz="1800" dirty="0"/>
              <a:t>и затем проверяет значение регистра </a:t>
            </a:r>
            <a:r>
              <a:rPr lang="en-US" altLang="ru-RU" sz="1800" dirty="0"/>
              <a:t>CX, </a:t>
            </a:r>
            <a:r>
              <a:rPr lang="ru-RU" altLang="ru-RU" sz="1800" dirty="0"/>
              <a:t>если значение регистра </a:t>
            </a:r>
            <a:r>
              <a:rPr lang="en-US" altLang="ru-RU" sz="1800" u="sng" dirty="0"/>
              <a:t>CX</a:t>
            </a:r>
            <a:r>
              <a:rPr lang="ru-RU" altLang="ru-RU" sz="1800" u="sng" dirty="0"/>
              <a:t> не равно нулю </a:t>
            </a:r>
            <a:r>
              <a:rPr lang="ru-RU" altLang="ru-RU" sz="1800" dirty="0"/>
              <a:t>(0), то выполняется переход на </a:t>
            </a:r>
            <a:r>
              <a:rPr lang="ru-RU" altLang="ru-RU" sz="1800" u="sng" dirty="0"/>
              <a:t>метку</a:t>
            </a:r>
            <a:r>
              <a:rPr lang="ru-RU" altLang="ru-RU" sz="1800" dirty="0"/>
              <a:t> в команде (у нас -</a:t>
            </a:r>
            <a:r>
              <a:rPr lang="en-US" altLang="ru-RU" sz="1800" b="1" dirty="0">
                <a:solidFill>
                  <a:srgbClr val="FF0000"/>
                </a:solidFill>
              </a:rPr>
              <a:t>Label1</a:t>
            </a:r>
            <a:r>
              <a:rPr lang="ru-RU" altLang="ru-RU" sz="1800" dirty="0"/>
              <a:t> ). Существуют разновидности команды цикла:</a:t>
            </a:r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LOOPE</a:t>
            </a:r>
            <a:r>
              <a:rPr lang="ru-RU" altLang="ru-RU" sz="1800" b="1" dirty="0">
                <a:solidFill>
                  <a:srgbClr val="FF0000"/>
                </a:solidFill>
              </a:rPr>
              <a:t>, </a:t>
            </a:r>
            <a:r>
              <a:rPr lang="en-US" altLang="ru-RU" sz="1800" b="1" dirty="0">
                <a:solidFill>
                  <a:srgbClr val="FF0000"/>
                </a:solidFill>
              </a:rPr>
              <a:t>LOOPNE, LOOPZ, LOOPNZ </a:t>
            </a:r>
            <a:r>
              <a:rPr lang="en-US" altLang="ru-RU" sz="1800" dirty="0"/>
              <a:t>–</a:t>
            </a:r>
            <a:r>
              <a:rPr lang="ru-RU" altLang="ru-RU" sz="1800" dirty="0"/>
              <a:t> Они рассмотрены в общих МУ по курсу СП.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Пример</a:t>
            </a:r>
            <a:r>
              <a:rPr lang="en-US" altLang="ru-RU" sz="1800" u="sng" dirty="0"/>
              <a:t> </a:t>
            </a:r>
            <a:r>
              <a:rPr lang="ru-RU" altLang="ru-RU" sz="1800" u="sng" dirty="0"/>
              <a:t>цикла приведен ниже </a:t>
            </a:r>
            <a:r>
              <a:rPr lang="ru-RU" altLang="ru-RU" sz="1800" dirty="0"/>
              <a:t>:  </a:t>
            </a:r>
          </a:p>
          <a:p>
            <a:pPr marL="342900" indent="-342900" eaLnBrk="1" hangingPunct="1"/>
            <a:endParaRPr lang="ru-RU" altLang="ru-RU" sz="1800" dirty="0"/>
          </a:p>
          <a:p>
            <a:pPr marL="342900" indent="-342900" eaLnBrk="1" hangingPunct="1"/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83429" y="3789040"/>
            <a:ext cx="6264696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AL, 5</a:t>
            </a: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15</a:t>
            </a:r>
            <a:endParaRPr lang="ru-RU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/>
              <a:t>…</a:t>
            </a: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5796136" y="6332708"/>
            <a:ext cx="1501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2" name="Выгнутая влево стрелка 11"/>
          <p:cNvSpPr/>
          <p:nvPr/>
        </p:nvSpPr>
        <p:spPr>
          <a:xfrm flipV="1">
            <a:off x="314979" y="4797152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732240" y="4665232"/>
            <a:ext cx="0" cy="92400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65984" y="3341793"/>
            <a:ext cx="189587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Размер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тела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в байтах не может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превышать 256! ( используйте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процедуры)</a:t>
            </a:r>
          </a:p>
        </p:txBody>
      </p:sp>
      <p:cxnSp>
        <p:nvCxnSpPr>
          <p:cNvPr id="14" name="Прямая со стрелкой 13"/>
          <p:cNvCxnSpPr>
            <a:stCxn id="11" idx="2"/>
          </p:cNvCxnSpPr>
          <p:nvPr/>
        </p:nvCxnSpPr>
        <p:spPr>
          <a:xfrm flipH="1">
            <a:off x="6750099" y="4665232"/>
            <a:ext cx="1463823" cy="462004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05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179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58614"/>
            <a:ext cx="6264696" cy="706090"/>
          </a:xfrm>
        </p:spPr>
        <p:txBody>
          <a:bodyPr>
            <a:normAutofit/>
          </a:bodyPr>
          <a:lstStyle/>
          <a:p>
            <a:r>
              <a:rPr lang="ru-RU" altLang="ru-RU" sz="3200" dirty="0"/>
              <a:t>ЛР №4 </a:t>
            </a:r>
            <a:r>
              <a:rPr lang="ru-RU" sz="3200" dirty="0"/>
              <a:t>Блок-схема цикла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07535"/>
              </p:ext>
            </p:extLst>
          </p:nvPr>
        </p:nvGraphicFramePr>
        <p:xfrm>
          <a:off x="1979712" y="3140968"/>
          <a:ext cx="43924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86945" imgH="2341980" progId="Visio.Drawing.11">
                  <p:embed/>
                </p:oleObj>
              </mc:Choice>
              <mc:Fallback>
                <p:oleObj name="Visio" r:id="rId3" imgW="2286945" imgH="2341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140968"/>
                        <a:ext cx="4392488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 bwMode="auto">
          <a:xfrm>
            <a:off x="683568" y="620688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Обобщенный цикл имеет всегда </a:t>
            </a:r>
            <a:r>
              <a:rPr lang="ru-RU" altLang="ru-RU" sz="1800" u="sng" dirty="0"/>
              <a:t>три</a:t>
            </a:r>
            <a:r>
              <a:rPr lang="ru-RU" altLang="ru-RU" sz="1800" dirty="0"/>
              <a:t> </a:t>
            </a:r>
            <a:r>
              <a:rPr lang="ru-RU" altLang="ru-RU" sz="1800" u="sng" dirty="0"/>
              <a:t>составляющие (1 и 2 можно опустить!!!)</a:t>
            </a:r>
            <a:r>
              <a:rPr lang="ru-RU" altLang="ru-RU" sz="1800" dirty="0"/>
              <a:t>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Начальные условия цикла </a:t>
            </a:r>
            <a:r>
              <a:rPr lang="ru-RU" altLang="ru-RU" sz="1800" dirty="0"/>
              <a:t>(НУ цикла) – группа команд/операторов, необходимых для </a:t>
            </a:r>
            <a:r>
              <a:rPr lang="ru-RU" altLang="ru-RU" sz="1800" u="sng" dirty="0"/>
              <a:t>начала</a:t>
            </a:r>
            <a:r>
              <a:rPr lang="ru-RU" altLang="ru-RU" sz="1800" dirty="0"/>
              <a:t> цикла и настройки на него и правильного </a:t>
            </a:r>
            <a:r>
              <a:rPr lang="ru-RU" altLang="ru-RU" sz="1800" dirty="0" err="1"/>
              <a:t>выполения</a:t>
            </a:r>
            <a:endParaRPr lang="ru-RU" altLang="ru-RU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Тело цикла </a:t>
            </a:r>
            <a:r>
              <a:rPr lang="ru-RU" altLang="ru-RU" sz="1800" dirty="0"/>
              <a:t>– </a:t>
            </a:r>
            <a:r>
              <a:rPr lang="ru-RU" altLang="ru-RU" sz="1800" u="sng" dirty="0"/>
              <a:t>повторяющаяся</a:t>
            </a:r>
            <a:r>
              <a:rPr lang="ru-RU" altLang="ru-RU" sz="1800" dirty="0"/>
              <a:t> группа команд/операторов в цикле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Проверка </a:t>
            </a:r>
            <a:r>
              <a:rPr lang="ru-RU" altLang="ru-RU" sz="1800" u="sng" dirty="0"/>
              <a:t>условия</a:t>
            </a:r>
            <a:r>
              <a:rPr lang="ru-RU" altLang="ru-RU" sz="1800" dirty="0"/>
              <a:t> завершения/продолжения цикла, команды проверяющие завершение/продолжение цикла</a:t>
            </a:r>
          </a:p>
          <a:p>
            <a:pPr eaLnBrk="1" hangingPunct="1">
              <a:buNone/>
            </a:pPr>
            <a:r>
              <a:rPr lang="ru-RU" altLang="ru-RU" sz="1800" dirty="0"/>
              <a:t>Обобщенная </a:t>
            </a:r>
            <a:r>
              <a:rPr lang="ru-RU" altLang="ru-RU" sz="1800" u="sng" dirty="0"/>
              <a:t>блок схема цикла </a:t>
            </a:r>
            <a:r>
              <a:rPr lang="ru-RU" altLang="ru-RU" sz="1800" dirty="0"/>
              <a:t>имеет следующий вид вид:</a:t>
            </a:r>
          </a:p>
          <a:p>
            <a:pPr marL="342900" indent="-342900" eaLnBrk="1" hangingPunct="1"/>
            <a:endParaRPr lang="ru-RU" altLang="ru-RU" sz="1800" dirty="0"/>
          </a:p>
          <a:p>
            <a:pPr marL="342900" indent="-342900" eaLnBrk="1" hangingPunct="1"/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4166570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978672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20080"/>
          </a:xfrm>
        </p:spPr>
        <p:txBody>
          <a:bodyPr>
            <a:noAutofit/>
          </a:bodyPr>
          <a:lstStyle/>
          <a:p>
            <a:r>
              <a:rPr lang="ru-RU" sz="3200" dirty="0"/>
              <a:t>Циклы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96461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Если фрагмент программы повторяется многократно, то такая программа называется </a:t>
            </a:r>
            <a:r>
              <a:rPr lang="ru-RU" altLang="ru-RU" sz="2300" b="1" u="sng" dirty="0">
                <a:solidFill>
                  <a:schemeClr val="tx1"/>
                </a:solidFill>
              </a:rPr>
              <a:t>циклической</a:t>
            </a:r>
            <a:r>
              <a:rPr lang="ru-RU" altLang="ru-RU" sz="2300" b="1" dirty="0">
                <a:solidFill>
                  <a:schemeClr val="tx1"/>
                </a:solidFill>
              </a:rPr>
              <a:t>. Для построения цикла в Си/СИ++ предусмотрены операторы цикла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 Цикл имеет следующую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структуру</a:t>
            </a:r>
            <a:r>
              <a:rPr lang="ru-RU" altLang="ru-RU" sz="2300" b="1" dirty="0">
                <a:solidFill>
                  <a:schemeClr val="tx1"/>
                </a:solidFill>
              </a:rPr>
              <a:t> (Предусмотрено 3 части):</a:t>
            </a:r>
            <a:endParaRPr lang="en-US" altLang="ru-RU" sz="2300" b="1" dirty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ru-RU" altLang="ru-RU" sz="2300" b="1" u="sng" dirty="0">
                <a:solidFill>
                  <a:schemeClr val="tx1"/>
                </a:solidFill>
              </a:rPr>
              <a:t>Начальные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условия (НУ) цикла – выполняются до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dirty="0">
                <a:solidFill>
                  <a:schemeClr val="tx1"/>
                </a:solidFill>
              </a:rPr>
              <a:t>Логическое условие </a:t>
            </a:r>
            <a:r>
              <a:rPr lang="ru-RU" altLang="ru-RU" sz="2300" b="1" u="sng" dirty="0">
                <a:solidFill>
                  <a:schemeClr val="tx1"/>
                </a:solidFill>
              </a:rPr>
              <a:t>завершения</a:t>
            </a:r>
            <a:r>
              <a:rPr lang="ru-RU" altLang="ru-RU" sz="2300" b="1" dirty="0">
                <a:solidFill>
                  <a:schemeClr val="tx1"/>
                </a:solidFill>
              </a:rPr>
              <a:t> (или продолжения )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u="sng" dirty="0">
                <a:solidFill>
                  <a:schemeClr val="tx1"/>
                </a:solidFill>
              </a:rPr>
              <a:t>Тело</a:t>
            </a:r>
            <a:r>
              <a:rPr lang="ru-RU" altLang="ru-RU" sz="2300" b="1" dirty="0">
                <a:solidFill>
                  <a:schemeClr val="tx1"/>
                </a:solidFill>
              </a:rPr>
              <a:t> цикла – повторяющаяся группа операторов</a:t>
            </a: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180</a:t>
            </a:fld>
            <a:endParaRPr lang="ru-RU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07128"/>
              </p:ext>
            </p:extLst>
          </p:nvPr>
        </p:nvGraphicFramePr>
        <p:xfrm>
          <a:off x="899592" y="3429000"/>
          <a:ext cx="376210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4454" imgH="4092660" progId="Visio.Drawing.11">
                  <p:embed/>
                </p:oleObj>
              </mc:Choice>
              <mc:Fallback>
                <p:oleObj name="Visio" r:id="rId3" imgW="6124454" imgH="40926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429000"/>
                        <a:ext cx="3762102" cy="2880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96207"/>
              </p:ext>
            </p:extLst>
          </p:nvPr>
        </p:nvGraphicFramePr>
        <p:xfrm>
          <a:off x="4954910" y="3355975"/>
          <a:ext cx="3865562" cy="26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278700" imgH="4586220" progId="Visio.Drawing.11">
                  <p:embed/>
                </p:oleObj>
              </mc:Choice>
              <mc:Fallback>
                <p:oleObj name="Visio" r:id="rId5" imgW="6278700" imgH="45862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910" y="3355975"/>
                        <a:ext cx="3865562" cy="26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7271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454" y="69701"/>
            <a:ext cx="8229600" cy="550987"/>
          </a:xfrm>
        </p:spPr>
        <p:txBody>
          <a:bodyPr>
            <a:normAutofit fontScale="90000"/>
          </a:bodyPr>
          <a:lstStyle/>
          <a:p>
            <a:r>
              <a:rPr lang="ru-RU" altLang="ru-RU" dirty="0"/>
              <a:t>ЛР №4 Вложенные циклы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396517" y="620688"/>
            <a:ext cx="849102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u="sng" dirty="0"/>
              <a:t>Важно:</a:t>
            </a:r>
          </a:p>
          <a:p>
            <a:pPr marL="342900" indent="-342900" eaLnBrk="1" hangingPunct="1"/>
            <a:r>
              <a:rPr lang="ru-RU" altLang="ru-RU" sz="1600" u="sng" dirty="0"/>
              <a:t>Вложенные</a:t>
            </a:r>
            <a:r>
              <a:rPr lang="ru-RU" altLang="ru-RU" sz="1600" dirty="0"/>
              <a:t> циклы это такие циклы, которые содержат </a:t>
            </a:r>
            <a:r>
              <a:rPr lang="ru-RU" altLang="ru-RU" sz="1600" u="sng" dirty="0"/>
              <a:t>внутри другие </a:t>
            </a:r>
            <a:r>
              <a:rPr lang="ru-RU" altLang="ru-RU" sz="1600" dirty="0"/>
              <a:t>циклы в своем теле.</a:t>
            </a:r>
          </a:p>
          <a:p>
            <a:pPr marL="342900" indent="-342900" eaLnBrk="1" hangingPunct="1"/>
            <a:r>
              <a:rPr lang="ru-RU" altLang="ru-RU" sz="1600" dirty="0"/>
              <a:t>Один цикл называется </a:t>
            </a:r>
            <a:r>
              <a:rPr lang="ru-RU" altLang="ru-RU" sz="1600" u="sng" dirty="0"/>
              <a:t>внешним</a:t>
            </a:r>
            <a:r>
              <a:rPr lang="ru-RU" altLang="ru-RU" sz="1600" dirty="0"/>
              <a:t>, другой </a:t>
            </a:r>
            <a:r>
              <a:rPr lang="ru-RU" altLang="ru-RU" sz="1600" u="sng" dirty="0"/>
              <a:t>внутренним.</a:t>
            </a:r>
          </a:p>
          <a:p>
            <a:pPr marL="342900" indent="-342900" eaLnBrk="1" hangingPunct="1"/>
            <a:r>
              <a:rPr lang="ru-RU" altLang="ru-RU" sz="1600" u="sng" dirty="0"/>
              <a:t>При использовании команды</a:t>
            </a:r>
            <a:r>
              <a:rPr lang="ru-RU" altLang="ru-RU" sz="1600" dirty="0"/>
              <a:t> </a:t>
            </a:r>
            <a:r>
              <a:rPr lang="en-US" altLang="ru-RU" sz="1600" dirty="0"/>
              <a:t>LOOP </a:t>
            </a:r>
            <a:r>
              <a:rPr lang="ru-RU" altLang="ru-RU" sz="1600" dirty="0"/>
              <a:t>на Ассемблере нужно при входе во внутренний цикл </a:t>
            </a:r>
            <a:r>
              <a:rPr lang="ru-RU" altLang="ru-RU" sz="1600" b="1" dirty="0">
                <a:solidFill>
                  <a:srgbClr val="7030A0"/>
                </a:solidFill>
              </a:rPr>
              <a:t>запомнить</a:t>
            </a:r>
            <a:r>
              <a:rPr lang="ru-RU" altLang="ru-RU" sz="1600" dirty="0"/>
              <a:t> регистр </a:t>
            </a:r>
            <a:r>
              <a:rPr lang="en-US" altLang="ru-RU" sz="1600" b="1" dirty="0">
                <a:solidFill>
                  <a:srgbClr val="7030A0"/>
                </a:solidFill>
              </a:rPr>
              <a:t>CX</a:t>
            </a:r>
            <a:r>
              <a:rPr lang="ru-RU" altLang="ru-RU" sz="1600" dirty="0"/>
              <a:t>, а при выходе из него его </a:t>
            </a:r>
            <a:r>
              <a:rPr lang="ru-RU" altLang="ru-RU" sz="1600" b="1" dirty="0">
                <a:solidFill>
                  <a:srgbClr val="7030A0"/>
                </a:solidFill>
              </a:rPr>
              <a:t>восстановить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marL="342900" indent="-342900" eaLnBrk="1" hangingPunct="1"/>
            <a:r>
              <a:rPr lang="ru-RU" altLang="ru-RU" sz="1600" dirty="0"/>
              <a:t>Размер самого внешнего цикла не должен превышать 256 байт. Используйте процедуры!</a:t>
            </a:r>
          </a:p>
          <a:p>
            <a:pPr marL="342900" indent="-342900" eaLnBrk="1" hangingPunct="1"/>
            <a:endParaRPr lang="ru-RU" altLang="ru-RU" sz="1600" u="sng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516216" y="632865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987368" y="2420888"/>
            <a:ext cx="6787010" cy="38164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внешнего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</a:p>
          <a:p>
            <a:pPr eaLnBrk="1" hangingPunct="1">
              <a:buNone/>
            </a:pPr>
            <a:r>
              <a:rPr lang="en-US" altLang="ru-RU" sz="1600" dirty="0"/>
              <a:t>MOV AL, </a:t>
            </a:r>
            <a:r>
              <a:rPr lang="ru-RU" altLang="ru-RU" sz="1600" dirty="0"/>
              <a:t>0</a:t>
            </a:r>
            <a:endParaRPr lang="en-US" altLang="ru-RU" sz="1600" dirty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>
                <a:solidFill>
                  <a:srgbClr val="FF0000"/>
                </a:solidFill>
              </a:rPr>
              <a:t>5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5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Label2</a:t>
            </a:r>
            <a:r>
              <a:rPr lang="en-US" sz="1600" dirty="0"/>
              <a:t>: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PUSH CX</a:t>
            </a:r>
            <a:endParaRPr lang="ru-RU" sz="1600" b="1" dirty="0">
              <a:solidFill>
                <a:srgbClr val="7030A0"/>
              </a:solidFill>
            </a:endParaRP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внутреннего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  <a:endParaRPr lang="ru-RU" sz="1600" dirty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10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ru-RU" altLang="ru-RU" sz="1600" b="1" dirty="0">
                <a:solidFill>
                  <a:srgbClr val="FF0000"/>
                </a:solidFill>
              </a:rPr>
              <a:t>1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Тело цикла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ru-RU" altLang="ru-RU" sz="1600" b="1" dirty="0">
                <a:solidFill>
                  <a:srgbClr val="FF0000"/>
                </a:solidFill>
              </a:rPr>
              <a:t>1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POP CX</a:t>
            </a:r>
            <a:endParaRPr lang="ru-RU" sz="1600" b="1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800" b="1" dirty="0">
                <a:solidFill>
                  <a:srgbClr val="FF0000"/>
                </a:solidFill>
              </a:rPr>
              <a:t>LOOP Label2</a:t>
            </a:r>
          </a:p>
          <a:p>
            <a:pPr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FF0000"/>
                </a:solidFill>
              </a:rPr>
              <a:t>Результат</a:t>
            </a:r>
            <a:r>
              <a:rPr lang="ru-RU" sz="1600" b="1" dirty="0">
                <a:solidFill>
                  <a:srgbClr val="00B050"/>
                </a:solidFill>
              </a:rPr>
              <a:t>:  </a:t>
            </a:r>
            <a:r>
              <a:rPr lang="en-US" sz="1600" b="1" dirty="0">
                <a:solidFill>
                  <a:srgbClr val="00B050"/>
                </a:solidFill>
              </a:rPr>
              <a:t>AL = 10*5 = </a:t>
            </a:r>
            <a:r>
              <a:rPr lang="en-US" sz="1600" b="1" dirty="0">
                <a:solidFill>
                  <a:srgbClr val="FF0000"/>
                </a:solidFill>
              </a:rPr>
              <a:t>50</a:t>
            </a:r>
            <a:r>
              <a:rPr lang="en-US" sz="1600" b="1" dirty="0">
                <a:solidFill>
                  <a:srgbClr val="00B050"/>
                </a:solidFill>
              </a:rPr>
              <a:t> (32H)</a:t>
            </a:r>
          </a:p>
          <a:p>
            <a:pPr eaLnBrk="1" hangingPunct="1">
              <a:buNone/>
            </a:pP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79512" y="3429000"/>
            <a:ext cx="567515" cy="252028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Выгнутая влево стрелка 8"/>
          <p:cNvSpPr/>
          <p:nvPr/>
        </p:nvSpPr>
        <p:spPr>
          <a:xfrm flipV="1">
            <a:off x="463269" y="4509120"/>
            <a:ext cx="380073" cy="86409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572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182</a:t>
            </a:fld>
            <a:endParaRPr lang="ru-RU" dirty="0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2006073" y="332656"/>
            <a:ext cx="503535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400" dirty="0"/>
              <a:t>ЛР №4 </a:t>
            </a:r>
            <a:r>
              <a:rPr lang="en-US" sz="2400" u="sng" dirty="0"/>
              <a:t>(2)</a:t>
            </a:r>
            <a:r>
              <a:rPr lang="ru-RU" sz="2400" u="sng" dirty="0"/>
              <a:t>Маскирование (</a:t>
            </a:r>
            <a:r>
              <a:rPr lang="en-US" sz="2400" b="1" u="sng" dirty="0">
                <a:solidFill>
                  <a:srgbClr val="FF0000"/>
                </a:solidFill>
              </a:rPr>
              <a:t>AND</a:t>
            </a:r>
            <a:r>
              <a:rPr lang="en-US" sz="2400" u="sng" dirty="0"/>
              <a:t> ‘0Fh’</a:t>
            </a:r>
            <a:r>
              <a:rPr lang="ru-RU" sz="2400" u="sng" dirty="0"/>
              <a:t>)</a:t>
            </a:r>
            <a:r>
              <a:rPr lang="en-US" sz="2400" u="sng" dirty="0"/>
              <a:t>:</a:t>
            </a:r>
            <a:endParaRPr lang="ru-RU" sz="2400" u="sng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31640" y="3429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1124744"/>
            <a:ext cx="7560840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;;; </a:t>
            </a:r>
            <a:r>
              <a:rPr lang="ru-RU" sz="2400" dirty="0">
                <a:solidFill>
                  <a:prstClr val="black"/>
                </a:solidFill>
              </a:rPr>
              <a:t>Получение и вывод второй тетрады из </a:t>
            </a:r>
            <a:r>
              <a:rPr lang="en-US" sz="2400" b="1" dirty="0">
                <a:solidFill>
                  <a:srgbClr val="FF0000"/>
                </a:solidFill>
              </a:rPr>
              <a:t>SIMB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mov Al, SIMB     ;;; </a:t>
            </a:r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AL = ‘</a:t>
            </a:r>
            <a:r>
              <a:rPr lang="en-US" sz="2400" dirty="0">
                <a:solidFill>
                  <a:srgbClr val="FF0000"/>
                </a:solidFill>
              </a:rPr>
              <a:t>41</a:t>
            </a:r>
            <a:r>
              <a:rPr lang="en-US" sz="2400" dirty="0"/>
              <a:t>h’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2400" dirty="0">
                <a:solidFill>
                  <a:prstClr val="black"/>
                </a:solidFill>
              </a:rPr>
              <a:t> al, 00001111b   ; </a:t>
            </a:r>
            <a:r>
              <a:rPr lang="ru-RU" sz="2400" dirty="0">
                <a:solidFill>
                  <a:prstClr val="black"/>
                </a:solidFill>
              </a:rPr>
              <a:t>маски</a:t>
            </a:r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lang="ru-RU" sz="2400" dirty="0">
                <a:solidFill>
                  <a:prstClr val="black"/>
                </a:solidFill>
              </a:rPr>
              <a:t>уем</a:t>
            </a:r>
            <a:r>
              <a:rPr lang="en-US" sz="2400" dirty="0">
                <a:solidFill>
                  <a:prstClr val="black"/>
                </a:solidFill>
              </a:rPr>
              <a:t> ‘</a:t>
            </a:r>
            <a:r>
              <a:rPr lang="en-US" sz="2400" dirty="0"/>
              <a:t>0Fh’ ;;; AL = </a:t>
            </a:r>
            <a:r>
              <a:rPr lang="en-US" sz="2400" dirty="0">
                <a:solidFill>
                  <a:prstClr val="black"/>
                </a:solidFill>
              </a:rPr>
              <a:t>‘</a:t>
            </a:r>
            <a:r>
              <a:rPr lang="en-US" sz="2400" dirty="0"/>
              <a:t>0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h’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XLAT</a:t>
            </a:r>
            <a:r>
              <a:rPr lang="en-US" sz="2400" dirty="0">
                <a:solidFill>
                  <a:prstClr val="black"/>
                </a:solidFill>
              </a:rPr>
              <a:t> ; </a:t>
            </a:r>
            <a:r>
              <a:rPr lang="ru-RU" sz="2400" dirty="0">
                <a:solidFill>
                  <a:prstClr val="black"/>
                </a:solidFill>
              </a:rPr>
              <a:t>Перекодируем  -</a:t>
            </a:r>
            <a:r>
              <a:rPr lang="en-US" sz="2400" dirty="0">
                <a:solidFill>
                  <a:prstClr val="black"/>
                </a:solidFill>
              </a:rPr>
              <a:t>&gt; AL = ’</a:t>
            </a:r>
            <a:r>
              <a:rPr lang="en-US" sz="2400" b="1" dirty="0">
                <a:solidFill>
                  <a:srgbClr val="00B0F0"/>
                </a:solidFill>
              </a:rPr>
              <a:t>31H</a:t>
            </a:r>
            <a:r>
              <a:rPr lang="en-US" sz="2400" dirty="0">
                <a:solidFill>
                  <a:prstClr val="black"/>
                </a:solidFill>
              </a:rPr>
              <a:t>’   ;; </a:t>
            </a:r>
            <a:r>
              <a:rPr lang="ru-RU" sz="2400" dirty="0">
                <a:solidFill>
                  <a:prstClr val="black"/>
                </a:solidFill>
              </a:rPr>
              <a:t>Это Код </a:t>
            </a:r>
            <a:r>
              <a:rPr lang="en-US" sz="2400" dirty="0">
                <a:solidFill>
                  <a:prstClr val="black"/>
                </a:solidFill>
              </a:rPr>
              <a:t>'1'  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MOV DL,AL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 </a:t>
            </a:r>
            <a:r>
              <a:rPr lang="ru-RU" sz="2400" dirty="0">
                <a:solidFill>
                  <a:prstClr val="black"/>
                </a:solidFill>
              </a:rPr>
              <a:t>Выводим на экран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ru-RU" sz="2400" dirty="0">
                <a:solidFill>
                  <a:prstClr val="black"/>
                </a:solidFill>
              </a:rPr>
              <a:t>вторую </a:t>
            </a:r>
            <a:r>
              <a:rPr lang="ru-RU" sz="2400" u="sng" dirty="0">
                <a:solidFill>
                  <a:prstClr val="black"/>
                </a:solidFill>
              </a:rPr>
              <a:t>тетраду</a:t>
            </a:r>
            <a:endParaRPr lang="en-US" sz="2400" u="sng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MOV DL,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‘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prstClr val="black"/>
                </a:solidFill>
              </a:rPr>
              <a:t>’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4101957"/>
            <a:ext cx="612068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Получим на экране после перевода в шестнадцатеричный вид: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4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9438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260648"/>
            <a:ext cx="48965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/>
              <a:t>ЛР № 4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214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3" action="ppaction://hlinksldjump"/>
              </a:rPr>
              <a:t>Циклы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4" action="ppaction://hlinksldjump"/>
              </a:rPr>
              <a:t>Преобразование в шестнадцатеричное (</a:t>
            </a:r>
            <a:r>
              <a:rPr lang="en-US" altLang="ru-RU" sz="2400" dirty="0">
                <a:hlinkClick r:id="rId4" action="ppaction://hlinksldjump"/>
              </a:rPr>
              <a:t>HEX</a:t>
            </a:r>
            <a:r>
              <a:rPr lang="ru-RU" altLang="ru-RU" sz="2400" dirty="0">
                <a:hlinkClick r:id="rId4" action="ppaction://hlinksldjump"/>
              </a:rPr>
              <a:t>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Процедура и выполнение по шагам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400" u="sng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1051843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1899008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6029444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44624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5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3204" y="548681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u="dbl" dirty="0"/>
              <a:t>Задание ЛР </a:t>
            </a:r>
            <a:r>
              <a:rPr lang="ru-RU" altLang="ru-RU" sz="2000" b="1" dirty="0"/>
              <a:t>№5: </a:t>
            </a:r>
            <a:r>
              <a:rPr lang="ru-RU" sz="2000" b="1" dirty="0"/>
              <a:t>Разработать и отладить программу на языке Ассемблер для ввода строки символов с клавиатуры (последовательности символов) и последовательного вывода их в шестнадцатеричном представлении на экран (через пробел). В данной программе для корректной работы необходимо предусмотреть запоминание строки символов в байтовом </a:t>
            </a:r>
            <a:r>
              <a:rPr lang="ru-RU" sz="2000" b="1" u="sng" dirty="0"/>
              <a:t>массиве</a:t>
            </a:r>
            <a:r>
              <a:rPr lang="ru-RU" sz="2000" b="1" dirty="0"/>
              <a:t>. Программа и блок-схема должны содержать </a:t>
            </a:r>
            <a:r>
              <a:rPr lang="ru-RU" sz="2000" b="1" u="sng" dirty="0"/>
              <a:t>вложенные</a:t>
            </a:r>
            <a:r>
              <a:rPr lang="ru-RU" sz="2000" b="1" dirty="0"/>
              <a:t> циклы (двойные циклы). </a:t>
            </a:r>
            <a:endParaRPr lang="en-US" sz="2000" b="1" dirty="0"/>
          </a:p>
          <a:p>
            <a:pPr eaLnBrk="1" hangingPunct="1">
              <a:buNone/>
            </a:pPr>
            <a:r>
              <a:rPr lang="ru-RU" sz="2000" dirty="0"/>
              <a:t> </a:t>
            </a:r>
            <a:r>
              <a:rPr lang="ru-RU" altLang="ru-RU" sz="2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2715782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ЛР № 5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Использование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процедур </a:t>
            </a:r>
            <a:r>
              <a:rPr lang="ru-RU" sz="2000" dirty="0">
                <a:latin typeface="+mn-lt"/>
                <a:cs typeface="+mn-cs"/>
              </a:rPr>
              <a:t>3-4 ЛР (</a:t>
            </a:r>
            <a:r>
              <a:rPr lang="en-US" sz="2000" dirty="0">
                <a:latin typeface="+mn-lt"/>
                <a:cs typeface="+mn-cs"/>
              </a:rPr>
              <a:t>HEX, PUTCHAR, CLRF, CLEARSCR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Использовать буфер/массив для ввода символов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Использовать  команды </a:t>
            </a:r>
            <a:r>
              <a:rPr lang="en-US" sz="2000" dirty="0">
                <a:latin typeface="+mn-lt"/>
                <a:cs typeface="+mn-cs"/>
                <a:hlinkClick r:id="rId5" action="ppaction://hlinksldjump"/>
              </a:rPr>
              <a:t>LODSB </a:t>
            </a: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и </a:t>
            </a:r>
            <a:r>
              <a:rPr lang="en-US" sz="2000" dirty="0">
                <a:latin typeface="+mn-lt"/>
                <a:cs typeface="+mn-cs"/>
                <a:hlinkClick r:id="rId5" action="ppaction://hlinksldjump"/>
              </a:rPr>
              <a:t>STOSB </a:t>
            </a:r>
            <a:r>
              <a:rPr lang="ru-RU" sz="2000" dirty="0">
                <a:latin typeface="+mn-lt"/>
                <a:cs typeface="+mn-cs"/>
              </a:rPr>
              <a:t>для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работы с буфером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Демонстрация ЛР № 5.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000" dirty="0">
              <a:latin typeface="+mn-lt"/>
              <a:cs typeface="+mn-cs"/>
            </a:endParaRPr>
          </a:p>
          <a:p>
            <a:pPr eaLnBrk="1" hangingPunct="1"/>
            <a:r>
              <a:rPr lang="ru-RU" altLang="ru-RU" sz="2000" u="sng" dirty="0"/>
              <a:t>Результат</a:t>
            </a:r>
            <a:r>
              <a:rPr lang="ru-RU" altLang="ru-RU" sz="2000" dirty="0"/>
              <a:t> работы ЛР №5:</a:t>
            </a:r>
          </a:p>
          <a:p>
            <a:pPr eaLnBrk="1" hangingPunct="1">
              <a:buNone/>
            </a:pPr>
            <a:r>
              <a:rPr lang="ru-RU" sz="2000" b="1" dirty="0"/>
              <a:t>АБВ</a:t>
            </a:r>
            <a:r>
              <a:rPr lang="ru-RU" sz="2000" b="1" dirty="0">
                <a:solidFill>
                  <a:srgbClr val="FF0000"/>
                </a:solidFill>
              </a:rPr>
              <a:t>$</a:t>
            </a:r>
            <a:r>
              <a:rPr lang="ru-RU" sz="2000" b="1" dirty="0"/>
              <a:t> = 80 81 82 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5855854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489654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5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548680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Массивы в Ассемблере, </a:t>
            </a:r>
            <a:r>
              <a:rPr lang="ru-RU" altLang="ru-RU" sz="2200" dirty="0">
                <a:hlinkClick r:id="rId3" action="ppaction://hlinksldjump"/>
              </a:rPr>
              <a:t>описываются типами</a:t>
            </a:r>
            <a:r>
              <a:rPr lang="ru-RU" altLang="ru-RU" sz="2200" dirty="0"/>
              <a:t>: </a:t>
            </a:r>
            <a:r>
              <a:rPr lang="en-US" altLang="ru-RU" sz="2200" dirty="0"/>
              <a:t>DB,DW, DD</a:t>
            </a:r>
            <a:r>
              <a:rPr lang="ru-RU" altLang="ru-RU" sz="2200" dirty="0"/>
              <a:t>. </a:t>
            </a:r>
            <a:r>
              <a:rPr lang="ru-RU" altLang="ru-RU" sz="2200" u="sng" dirty="0"/>
              <a:t>Например (массив в 20 байт, </a:t>
            </a:r>
            <a:r>
              <a:rPr lang="ru-RU" altLang="ru-RU" sz="2200" dirty="0"/>
              <a:t>заполненный пробелами</a:t>
            </a:r>
            <a:r>
              <a:rPr lang="ru-RU" altLang="ru-RU" sz="2200" u="sng" dirty="0"/>
              <a:t>)</a:t>
            </a:r>
            <a:r>
              <a:rPr lang="ru-RU" altLang="ru-RU" sz="2200" dirty="0"/>
              <a:t>:</a:t>
            </a:r>
          </a:p>
          <a:p>
            <a:pPr eaLnBrk="1" hangingPunct="1">
              <a:buNone/>
            </a:pPr>
            <a:r>
              <a:rPr lang="en-US" altLang="ru-RU" sz="2200" b="1" dirty="0" err="1">
                <a:solidFill>
                  <a:srgbClr val="FF0000"/>
                </a:solidFill>
              </a:rPr>
              <a:t>Buf</a:t>
            </a:r>
            <a:r>
              <a:rPr lang="en-US" altLang="ru-RU" sz="2200" dirty="0">
                <a:solidFill>
                  <a:srgbClr val="FF0000"/>
                </a:solidFill>
              </a:rPr>
              <a:t> </a:t>
            </a:r>
            <a:r>
              <a:rPr lang="en-US" altLang="ru-RU" sz="2200" dirty="0"/>
              <a:t>DB  </a:t>
            </a:r>
            <a:r>
              <a:rPr lang="en-US" altLang="ru-RU" sz="2200" b="1" dirty="0">
                <a:solidFill>
                  <a:srgbClr val="FF0000"/>
                </a:solidFill>
              </a:rPr>
              <a:t>20</a:t>
            </a:r>
            <a:r>
              <a:rPr lang="en-US" altLang="ru-RU" sz="2200" dirty="0"/>
              <a:t> dup (‘</a:t>
            </a:r>
            <a:r>
              <a:rPr lang="en-US" altLang="ru-RU" sz="2200" dirty="0">
                <a:solidFill>
                  <a:srgbClr val="FF0000"/>
                </a:solidFill>
              </a:rPr>
              <a:t>˽</a:t>
            </a:r>
            <a:r>
              <a:rPr lang="en-US" altLang="ru-RU" sz="2200" dirty="0"/>
              <a:t>‘) </a:t>
            </a:r>
            <a:r>
              <a:rPr lang="en-US" altLang="ru-RU" sz="2200" dirty="0">
                <a:solidFill>
                  <a:srgbClr val="00B050"/>
                </a:solidFill>
              </a:rPr>
              <a:t>;</a:t>
            </a:r>
            <a:r>
              <a:rPr lang="ru-RU" altLang="ru-RU" sz="2200" dirty="0">
                <a:solidFill>
                  <a:srgbClr val="00B050"/>
                </a:solidFill>
              </a:rPr>
              <a:t>Описание буфера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4" action="ppaction://hlinksldjump"/>
              </a:rPr>
              <a:t>Буферизация </a:t>
            </a:r>
            <a:r>
              <a:rPr lang="ru-RU" altLang="ru-RU" sz="2200" dirty="0"/>
              <a:t>это </a:t>
            </a:r>
            <a:r>
              <a:rPr lang="en-US" altLang="ru-RU" sz="2200" dirty="0"/>
              <a:t>: </a:t>
            </a:r>
            <a:r>
              <a:rPr lang="ru-RU" altLang="ru-RU" sz="2200" dirty="0"/>
              <a:t>Последовательное </a:t>
            </a:r>
            <a:r>
              <a:rPr lang="ru-RU" altLang="ru-RU" sz="2200" dirty="0">
                <a:hlinkClick r:id="rId4" action="ppaction://hlinksldjump"/>
              </a:rPr>
              <a:t>занесение </a:t>
            </a:r>
            <a:r>
              <a:rPr lang="ru-RU" altLang="ru-RU" sz="2200" dirty="0"/>
              <a:t>введенных символов в память</a:t>
            </a:r>
            <a:r>
              <a:rPr lang="en-US" altLang="ru-RU" sz="2200" dirty="0"/>
              <a:t>, </a:t>
            </a:r>
            <a:r>
              <a:rPr lang="ru-RU" altLang="ru-RU" sz="2200" dirty="0"/>
              <a:t> последующим </a:t>
            </a:r>
            <a:r>
              <a:rPr lang="ru-RU" altLang="ru-RU" sz="2200" dirty="0">
                <a:hlinkClick r:id="rId5" action="ppaction://hlinksldjump"/>
              </a:rPr>
              <a:t>чтением </a:t>
            </a:r>
            <a:r>
              <a:rPr lang="ru-RU" altLang="ru-RU" sz="2200" dirty="0"/>
              <a:t>из буфера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6" action="ppaction://hlinksldjump"/>
              </a:rPr>
              <a:t>Преобразование в шестнадцатеричное (</a:t>
            </a:r>
            <a:r>
              <a:rPr lang="en-US" altLang="ru-RU" sz="2200" dirty="0">
                <a:hlinkClick r:id="rId6" action="ppaction://hlinksldjump"/>
              </a:rPr>
              <a:t>HEX</a:t>
            </a:r>
            <a:r>
              <a:rPr lang="ru-RU" altLang="ru-RU" sz="2200" dirty="0">
                <a:hlinkClick r:id="rId6" action="ppaction://hlinksldjump"/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7" action="ppaction://hlinksldjump"/>
              </a:rPr>
              <a:t>Вывод/Ввод строк</a:t>
            </a:r>
            <a:r>
              <a:rPr lang="ru-RU" altLang="ru-RU" sz="2200" dirty="0"/>
              <a:t> (для контроля ввода)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8" action="ppaction://hlinksldjump"/>
              </a:rPr>
              <a:t>Команды цепочек</a:t>
            </a:r>
            <a:r>
              <a:rPr lang="ru-RU" altLang="ru-RU" sz="2200" dirty="0"/>
              <a:t>: </a:t>
            </a:r>
            <a:r>
              <a:rPr lang="en-US" altLang="ru-RU" sz="2200" dirty="0"/>
              <a:t>MOVSB LODSB </a:t>
            </a:r>
            <a:r>
              <a:rPr lang="ru-RU" altLang="ru-RU" sz="2200" dirty="0"/>
              <a:t>и </a:t>
            </a:r>
            <a:r>
              <a:rPr lang="en-US" altLang="ru-RU" sz="2200" dirty="0"/>
              <a:t> STOSB , CMPSB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9" action="ppaction://hlinksldjump"/>
              </a:rPr>
              <a:t>Вложенные циклы</a:t>
            </a:r>
            <a:r>
              <a:rPr lang="ru-RU" altLang="ru-RU" sz="22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10" action="ppaction://hlinksldjump"/>
              </a:rPr>
              <a:t>Индексная и косвенная адресация</a:t>
            </a:r>
            <a:r>
              <a:rPr lang="ru-RU" altLang="ru-RU" sz="22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Использование </a:t>
            </a:r>
            <a:r>
              <a:rPr lang="ru-RU" altLang="ru-RU" sz="2200" dirty="0">
                <a:hlinkClick r:id="rId11" action="ppaction://hlinksldjump"/>
              </a:rPr>
              <a:t>стека и сегментов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12" action="ppaction://hlinksldjump"/>
              </a:rPr>
              <a:t>Стек</a:t>
            </a:r>
            <a:r>
              <a:rPr lang="ru-RU" altLang="ru-RU" sz="2200" dirty="0"/>
              <a:t> и процедуры.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solidFill>
                  <a:srgbClr val="FF0000"/>
                </a:solidFill>
                <a:hlinkClick r:id="rId11" action="ppaction://hlinksldjump"/>
              </a:rPr>
              <a:t>Сегментация</a:t>
            </a:r>
            <a:r>
              <a:rPr lang="ru-RU" altLang="ru-RU" sz="2200" dirty="0">
                <a:hlinkClick r:id="rId11" action="ppaction://hlinksldjump"/>
              </a:rPr>
              <a:t> </a:t>
            </a:r>
            <a:r>
              <a:rPr lang="ru-RU" altLang="ru-RU" sz="2200" dirty="0"/>
              <a:t>программы. </a:t>
            </a:r>
            <a:r>
              <a:rPr lang="ru-RU" altLang="ru-RU" sz="2200" dirty="0">
                <a:hlinkClick r:id="rId13" action="ppaction://hlinksldjump"/>
              </a:rPr>
              <a:t>СОМ и ЕХЕ </a:t>
            </a:r>
            <a:r>
              <a:rPr lang="ru-RU" altLang="ru-RU" sz="2200" dirty="0"/>
              <a:t>программы.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u="sng" dirty="0"/>
              <a:t>Результат</a:t>
            </a:r>
            <a:r>
              <a:rPr lang="ru-RU" altLang="ru-RU" sz="2200" dirty="0"/>
              <a:t> работы ЛР №5:</a:t>
            </a:r>
          </a:p>
          <a:p>
            <a:pPr eaLnBrk="1" hangingPunct="1">
              <a:buNone/>
            </a:pPr>
            <a:r>
              <a:rPr lang="ru-RU" sz="2200" b="1" dirty="0"/>
              <a:t>АБВ</a:t>
            </a:r>
            <a:r>
              <a:rPr lang="ru-RU" sz="2200" b="1" dirty="0">
                <a:solidFill>
                  <a:srgbClr val="FF0000"/>
                </a:solidFill>
              </a:rPr>
              <a:t>$</a:t>
            </a:r>
            <a:r>
              <a:rPr lang="ru-RU" sz="2200" b="1" dirty="0"/>
              <a:t> = 80 81 82 </a:t>
            </a:r>
            <a:endParaRPr lang="en-US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509225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Буферизация ввода символов (в буфер)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1101527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>
                <a:solidFill>
                  <a:srgbClr val="00B050"/>
                </a:solidFill>
              </a:rPr>
              <a:t>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STOSB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ES:DI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AL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автоматическое 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5847321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332"/>
            <a:ext cx="5688632" cy="706090"/>
          </a:xfrm>
        </p:spPr>
        <p:txBody>
          <a:bodyPr>
            <a:normAutofit/>
          </a:bodyPr>
          <a:lstStyle/>
          <a:p>
            <a:r>
              <a:rPr lang="ru-RU" dirty="0"/>
              <a:t>Символы из буфера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187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971600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из  строки в </a:t>
            </a:r>
            <a:r>
              <a:rPr lang="en-US" altLang="ru-RU" sz="1600" b="1" dirty="0">
                <a:solidFill>
                  <a:srgbClr val="FF0000"/>
                </a:solidFill>
              </a:rPr>
              <a:t> AH</a:t>
            </a:r>
            <a:r>
              <a:rPr lang="ru-RU" sz="1600" b="1" dirty="0">
                <a:solidFill>
                  <a:srgbClr val="00B050"/>
                </a:solidFill>
              </a:rPr>
              <a:t> 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D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altLang="ru-RU" sz="1600" b="1" dirty="0"/>
              <a:t>,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[SI]</a:t>
            </a:r>
            <a:r>
              <a:rPr lang="ru-RU" altLang="ru-RU" sz="1600" b="1" dirty="0"/>
              <a:t> 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D</a:t>
            </a:r>
            <a:r>
              <a:rPr lang="en-US" altLang="ru-RU" sz="1600" b="1">
                <a:solidFill>
                  <a:srgbClr val="FF0000"/>
                </a:solidFill>
              </a:rPr>
              <a:t>I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LODSB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</a:t>
            </a:r>
            <a:r>
              <a:rPr lang="en-US" sz="1600" b="1" dirty="0">
                <a:solidFill>
                  <a:srgbClr val="FF0000"/>
                </a:solidFill>
              </a:rPr>
              <a:t>AL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 автоматическое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LODSB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30306532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6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9552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522115"/>
            <a:ext cx="8229600" cy="31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dirty="0"/>
              <a:t>Задание ЛР №6:</a:t>
            </a:r>
            <a:r>
              <a:rPr lang="ru-RU" sz="2000" b="1" dirty="0"/>
              <a:t>Разработать и отладить программу на языке Ассемблер для ввода,  анализа (расшифровки, фактически грамматического разбора) и распечатки параметров командной строки,  которые задаются при запуске программы (параметры размещаются в области PSP со смещением 081h). Нужно также описать в БНФ синтаксис запуска вашей программы с параметрами в командной строке для  разработанной программы. </a:t>
            </a:r>
          </a:p>
          <a:p>
            <a:pPr eaLnBrk="1" hangingPunct="1">
              <a:buNone/>
            </a:pPr>
            <a:r>
              <a:rPr lang="ru-RU" sz="2000" b="1" dirty="0"/>
              <a:t>Для этого надо изучить  раздел 4 методических указаний к ЛР. Программа должна быть скомпонована в виде *.ЕХЕ - исполнимого файла.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30" y="3645024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ЛР № 6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Использование процедур 3-5 ЛР (</a:t>
            </a:r>
            <a:r>
              <a:rPr lang="en-US" sz="2400" dirty="0">
                <a:latin typeface="+mn-lt"/>
                <a:cs typeface="+mn-cs"/>
              </a:rPr>
              <a:t>HEX, PUTCHAR, CLRF, CLEARSCR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Изучение структуры </a:t>
            </a:r>
            <a:r>
              <a:rPr lang="en-US" sz="2400" dirty="0">
                <a:latin typeface="+mn-lt"/>
                <a:cs typeface="+mn-cs"/>
              </a:rPr>
              <a:t>PSP</a:t>
            </a:r>
            <a:r>
              <a:rPr lang="ru-RU" sz="2400" dirty="0">
                <a:latin typeface="+mn-lt"/>
                <a:cs typeface="+mn-cs"/>
              </a:rPr>
              <a:t>, и способов доступа к ней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Сравнение </a:t>
            </a:r>
            <a:r>
              <a:rPr lang="en-US" sz="2400" dirty="0">
                <a:latin typeface="+mn-lt"/>
                <a:cs typeface="+mn-cs"/>
              </a:rPr>
              <a:t>*.</a:t>
            </a:r>
            <a:r>
              <a:rPr lang="en-US" sz="2400" dirty="0">
                <a:latin typeface="+mn-lt"/>
                <a:cs typeface="+mn-cs"/>
                <a:hlinkClick r:id="rId4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и *.</a:t>
            </a:r>
            <a:r>
              <a:rPr lang="en-US" sz="2400" dirty="0">
                <a:latin typeface="+mn-lt"/>
                <a:cs typeface="+mn-cs"/>
                <a:hlinkClick r:id="rId4" action="ppaction://hlinksldjump"/>
              </a:rPr>
              <a:t>EXE </a:t>
            </a:r>
            <a:r>
              <a:rPr lang="ru-RU" sz="2400" dirty="0">
                <a:latin typeface="+mn-lt"/>
                <a:cs typeface="+mn-cs"/>
              </a:rPr>
              <a:t>программ.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Демонстрация ЛР № 6.</a:t>
            </a:r>
          </a:p>
        </p:txBody>
      </p:sp>
    </p:spTree>
    <p:extLst>
      <p:ext uri="{BB962C8B-B14F-4D97-AF65-F5344CB8AC3E}">
        <p14:creationId xmlns:p14="http://schemas.microsoft.com/office/powerpoint/2010/main" val="40221636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752528" cy="706090"/>
          </a:xfrm>
        </p:spPr>
        <p:txBody>
          <a:bodyPr/>
          <a:lstStyle/>
          <a:p>
            <a:r>
              <a:rPr lang="ru-RU" altLang="ru-RU" dirty="0"/>
              <a:t>ЛР № 6 Теория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189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14772" y="620688"/>
            <a:ext cx="822960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Изучение структуры </a:t>
            </a:r>
            <a:r>
              <a:rPr lang="en-US" altLang="ru-RU" sz="2000" dirty="0">
                <a:hlinkClick r:id="rId2" action="ppaction://hlinksldjump"/>
              </a:rPr>
              <a:t>PSP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Сравнительный анализ </a:t>
            </a:r>
            <a:r>
              <a:rPr lang="en-US" sz="2000" dirty="0">
                <a:hlinkClick r:id="rId3" action="ppaction://hlinksldjump"/>
              </a:rPr>
              <a:t>*.COM </a:t>
            </a:r>
            <a:r>
              <a:rPr lang="ru-RU" sz="2000" dirty="0">
                <a:hlinkClick r:id="rId3" action="ppaction://hlinksldjump"/>
              </a:rPr>
              <a:t>и *.</a:t>
            </a:r>
            <a:r>
              <a:rPr lang="en-US" sz="2000" dirty="0">
                <a:hlinkClick r:id="rId3" action="ppaction://hlinksldjump"/>
              </a:rPr>
              <a:t>EXE </a:t>
            </a:r>
            <a:r>
              <a:rPr lang="ru-RU" sz="2000" dirty="0"/>
              <a:t>программ.</a:t>
            </a:r>
            <a:endParaRPr lang="en-US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БНФ</a:t>
            </a:r>
            <a:r>
              <a:rPr lang="en-US" altLang="ru-RU" sz="2000" dirty="0"/>
              <a:t> (4 </a:t>
            </a:r>
            <a:r>
              <a:rPr lang="ru-RU" altLang="ru-RU" sz="2000" dirty="0"/>
              <a:t>глава общих МУ</a:t>
            </a:r>
            <a:r>
              <a:rPr lang="en-US" altLang="ru-RU" sz="2000" dirty="0"/>
              <a:t>)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4" action="ppaction://hlinksldjump"/>
              </a:rPr>
              <a:t>Вложенные циклы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5" action="ppaction://hlinksldjump"/>
              </a:rPr>
              <a:t>Команды цепочек</a:t>
            </a:r>
            <a:r>
              <a:rPr lang="ru-RU" altLang="ru-RU" sz="2000" dirty="0"/>
              <a:t>:  </a:t>
            </a:r>
            <a:r>
              <a:rPr lang="en-US" altLang="ru-RU" sz="2000" dirty="0"/>
              <a:t>MOVSB LODSB </a:t>
            </a:r>
            <a:r>
              <a:rPr lang="ru-RU" altLang="ru-RU" sz="2000" dirty="0"/>
              <a:t>и </a:t>
            </a:r>
            <a:r>
              <a:rPr lang="en-US" altLang="ru-RU" sz="2000" dirty="0"/>
              <a:t> STOSB , </a:t>
            </a:r>
            <a:r>
              <a:rPr lang="en-US" altLang="ru-RU" sz="2000" b="1" dirty="0">
                <a:solidFill>
                  <a:srgbClr val="FF0000"/>
                </a:solidFill>
              </a:rPr>
              <a:t>CMPSB</a:t>
            </a:r>
            <a:r>
              <a:rPr lang="ru-RU" altLang="ru-RU" sz="2000" b="1" dirty="0">
                <a:solidFill>
                  <a:srgbClr val="FF0000"/>
                </a:solidFill>
              </a:rPr>
              <a:t> (сравнение с шаблоном )</a:t>
            </a:r>
          </a:p>
          <a:p>
            <a:pPr eaLnBrk="1" hangingPunct="1">
              <a:buNone/>
            </a:pPr>
            <a:r>
              <a:rPr lang="ru-RU" altLang="ru-RU" sz="2000" b="1" u="sng" dirty="0"/>
              <a:t>Запуск</a:t>
            </a:r>
            <a:r>
              <a:rPr lang="ru-RU" altLang="ru-RU" sz="2000" b="1" dirty="0"/>
              <a:t> программы ЛР №6 в КС</a:t>
            </a:r>
            <a:r>
              <a:rPr lang="ru-RU" altLang="ru-RU" sz="2000" dirty="0"/>
              <a:t>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lab6.exe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/</a:t>
            </a:r>
            <a:r>
              <a:rPr lang="en-US" sz="2000" b="1" dirty="0">
                <a:solidFill>
                  <a:srgbClr val="00B050"/>
                </a:solidFill>
              </a:rPr>
              <a:t>? 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>
                <a:solidFill>
                  <a:srgbClr val="00B0F0"/>
                </a:solidFill>
              </a:rPr>
              <a:t>K=&lt;</a:t>
            </a:r>
            <a:r>
              <a:rPr lang="ru-RU" sz="2000" b="1" dirty="0">
                <a:solidFill>
                  <a:srgbClr val="00B0F0"/>
                </a:solidFill>
              </a:rPr>
              <a:t>Петров&gt;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ru-RU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Или ... </a:t>
            </a:r>
            <a:endParaRPr lang="ru-RU" sz="2000" dirty="0"/>
          </a:p>
          <a:p>
            <a:pPr>
              <a:buNone/>
            </a:pPr>
            <a:r>
              <a:rPr lang="en-US" sz="2000" b="1" dirty="0"/>
              <a:t>&gt;lab6.exe /C=n /K=&lt;</a:t>
            </a:r>
            <a:r>
              <a:rPr lang="ru-RU" sz="2000" b="1" dirty="0"/>
              <a:t>Петров&gt; </a:t>
            </a:r>
          </a:p>
          <a:p>
            <a:pPr>
              <a:buNone/>
            </a:pPr>
            <a:r>
              <a:rPr lang="ru-RU" altLang="ru-RU" sz="2000" b="1" dirty="0"/>
              <a:t>Ожидаемый </a:t>
            </a:r>
            <a:r>
              <a:rPr lang="ru-RU" altLang="ru-RU" sz="2000" b="1" u="sng" dirty="0"/>
              <a:t>результат</a:t>
            </a:r>
            <a:r>
              <a:rPr lang="ru-RU" altLang="ru-RU" sz="2000" b="1" dirty="0"/>
              <a:t> ЛР №6 :</a:t>
            </a:r>
          </a:p>
          <a:p>
            <a:pPr>
              <a:buNone/>
            </a:pPr>
            <a:r>
              <a:rPr lang="ru-RU" sz="2000" b="1" dirty="0"/>
              <a:t>Введенные значения параметров программы: 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1-й параметр –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2-й параметр – </a:t>
            </a:r>
            <a:r>
              <a:rPr lang="ru-RU" sz="2000" b="1" dirty="0">
                <a:solidFill>
                  <a:srgbClr val="00B050"/>
                </a:solidFill>
              </a:rPr>
              <a:t>присутствует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3-й параметр – /</a:t>
            </a:r>
            <a:r>
              <a:rPr lang="ru-RU" sz="2000" b="1" dirty="0">
                <a:solidFill>
                  <a:srgbClr val="00B0F0"/>
                </a:solidFill>
              </a:rPr>
              <a:t>К=&lt;******&gt;</a:t>
            </a:r>
            <a:endParaRPr lang="ru-RU" altLang="ru-RU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altLang="ru-RU" dirty="0">
                <a:solidFill>
                  <a:srgbClr val="FF0000"/>
                </a:solidFill>
                <a:hlinkClick r:id="rId3" action="ppaction://hlinksldjump"/>
              </a:rPr>
              <a:t> </a:t>
            </a:r>
            <a:r>
              <a:rPr lang="ru-RU" altLang="ru-RU" dirty="0"/>
              <a:t>и работа с ним</a:t>
            </a:r>
            <a:endParaRPr lang="en-US" altLang="ru-RU" dirty="0"/>
          </a:p>
          <a:p>
            <a:r>
              <a:rPr lang="ru-RU" altLang="ru-RU" dirty="0">
                <a:solidFill>
                  <a:srgbClr val="FF0000"/>
                </a:solidFill>
                <a:hlinkClick r:id="rId4" action="ppaction://hlinksldjump"/>
              </a:rPr>
              <a:t>Русификация </a:t>
            </a:r>
            <a:r>
              <a:rPr lang="ru-RU" altLang="ru-RU" dirty="0">
                <a:solidFill>
                  <a:srgbClr val="FF0000"/>
                </a:solidFill>
                <a:hlinkClick r:id="" action="ppaction://noaction"/>
              </a:rPr>
              <a:t>и коды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DOS </a:t>
            </a:r>
            <a:r>
              <a:rPr lang="ru-RU" altLang="ru-RU" dirty="0"/>
              <a:t>и </a:t>
            </a:r>
            <a:r>
              <a:rPr lang="en-US" altLang="ru-RU" dirty="0"/>
              <a:t>Windows</a:t>
            </a:r>
            <a:endParaRPr lang="ru-RU" altLang="ru-RU" dirty="0"/>
          </a:p>
          <a:p>
            <a:r>
              <a:rPr lang="ru-RU" altLang="ru-RU" dirty="0"/>
              <a:t>Что такое </a:t>
            </a:r>
            <a:r>
              <a:rPr lang="ru-RU" altLang="ru-RU" dirty="0">
                <a:hlinkClick r:id="" action="ppaction://noaction"/>
              </a:rPr>
              <a:t>Командная строка </a:t>
            </a:r>
            <a:r>
              <a:rPr lang="ru-RU" altLang="ru-RU" dirty="0"/>
              <a:t>(КС) 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Зачем нужен курс СП</a:t>
            </a:r>
            <a:r>
              <a:rPr lang="en-US" altLang="ru-RU" dirty="0">
                <a:hlinkClick r:id="" action="ppaction://noaction"/>
              </a:rPr>
              <a:t>?</a:t>
            </a:r>
            <a:r>
              <a:rPr lang="ru-RU" altLang="ru-RU" dirty="0"/>
              <a:t> 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/>
              <a:t>О </a:t>
            </a:r>
            <a:r>
              <a:rPr lang="ru-RU" altLang="ru-RU" dirty="0">
                <a:hlinkClick r:id="" action="ppaction://noaction"/>
              </a:rPr>
              <a:t>Литературе </a:t>
            </a:r>
            <a:r>
              <a:rPr lang="ru-RU" altLang="ru-RU" dirty="0"/>
              <a:t>по курсу СП (</a:t>
            </a:r>
            <a:r>
              <a:rPr lang="ru-RU" altLang="ru-RU" b="1" dirty="0">
                <a:solidFill>
                  <a:srgbClr val="00B0F0"/>
                </a:solidFill>
              </a:rPr>
              <a:t>Заметка!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Аббревиатура СП</a:t>
            </a:r>
            <a:r>
              <a:rPr lang="en-US" altLang="ru-RU" dirty="0"/>
              <a:t>?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  <a:r>
              <a:rPr lang="ru-RU" altLang="ru-RU" dirty="0">
                <a:hlinkClick r:id="" action="ppaction://noaction"/>
              </a:rPr>
              <a:t>Языки</a:t>
            </a:r>
            <a:r>
              <a:rPr lang="en-US" altLang="ru-RU" dirty="0">
                <a:hlinkClick r:id="" action="ppaction://noaction"/>
              </a:rPr>
              <a:t> </a:t>
            </a:r>
            <a:r>
              <a:rPr lang="ru-RU" altLang="ru-RU" dirty="0">
                <a:hlinkClick r:id="" action="ppaction://noaction"/>
              </a:rPr>
              <a:t>СП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Файл менеджеры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Модели, представления и их назначение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Общие вопросы </a:t>
            </a:r>
            <a:r>
              <a:rPr lang="ru-RU" altLang="ru-RU" dirty="0"/>
              <a:t>(</a:t>
            </a:r>
            <a:r>
              <a:rPr lang="ru-RU" altLang="ru-RU" dirty="0">
                <a:hlinkClick r:id="" action="ppaction://noaction"/>
              </a:rPr>
              <a:t>введение</a:t>
            </a:r>
            <a:r>
              <a:rPr lang="ru-RU" altLang="ru-RU" dirty="0"/>
              <a:t>/</a:t>
            </a:r>
            <a:r>
              <a:rPr lang="ru-RU" altLang="ru-RU" dirty="0">
                <a:hlinkClick r:id="" action="ppaction://noaction"/>
              </a:rPr>
              <a:t>вступление</a:t>
            </a:r>
            <a:r>
              <a:rPr lang="ru-RU" altLang="ru-RU" dirty="0"/>
              <a:t> в СП)</a:t>
            </a:r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636031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979712" y="44624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07504" y="692697"/>
            <a:ext cx="903649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Задание ЛР №7</a:t>
            </a:r>
            <a:r>
              <a:rPr lang="en-US" altLang="ru-RU" sz="2000" dirty="0"/>
              <a:t>:</a:t>
            </a:r>
            <a:r>
              <a:rPr lang="ru-RU" sz="2000" dirty="0"/>
              <a:t>Разработать и отладить программу на языке Ассемблер для ввода с клавиатуры </a:t>
            </a:r>
            <a:r>
              <a:rPr lang="ru-RU" sz="2000" b="1" dirty="0">
                <a:solidFill>
                  <a:srgbClr val="FF0000"/>
                </a:solidFill>
              </a:rPr>
              <a:t>четырехразрядного</a:t>
            </a:r>
            <a:r>
              <a:rPr lang="ru-RU" sz="2000" dirty="0"/>
              <a:t>  числа (короткого адреса NEAR) в </a:t>
            </a:r>
            <a:r>
              <a:rPr lang="ru-RU" sz="2000" b="1" dirty="0">
                <a:solidFill>
                  <a:srgbClr val="FF0000"/>
                </a:solidFill>
              </a:rPr>
              <a:t>шестнадцатеричном</a:t>
            </a:r>
            <a:r>
              <a:rPr lang="ru-RU" sz="2000" dirty="0"/>
              <a:t> представлении (доступные шестнадцатеричные цифры – 0123456789АBCDEF). Введенное значение переводиться в </a:t>
            </a:r>
            <a:r>
              <a:rPr lang="ru-RU" sz="2000" b="1" dirty="0">
                <a:solidFill>
                  <a:srgbClr val="FF0000"/>
                </a:solidFill>
              </a:rPr>
              <a:t>машинное</a:t>
            </a:r>
            <a:r>
              <a:rPr lang="ru-RU" sz="2000" dirty="0"/>
              <a:t> представление в виде </a:t>
            </a:r>
            <a:r>
              <a:rPr lang="ru-RU" sz="2000" b="1" dirty="0">
                <a:solidFill>
                  <a:srgbClr val="FF0000"/>
                </a:solidFill>
              </a:rPr>
              <a:t>отдельного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двоичного</a:t>
            </a:r>
            <a:r>
              <a:rPr lang="ru-RU" sz="2000" dirty="0"/>
              <a:t> слова (2 байта - DW). Полученное значение </a:t>
            </a:r>
            <a:r>
              <a:rPr lang="ru-RU" sz="2000" b="1" dirty="0">
                <a:solidFill>
                  <a:srgbClr val="FF0000"/>
                </a:solidFill>
              </a:rPr>
              <a:t>выводится</a:t>
            </a:r>
            <a:r>
              <a:rPr lang="ru-RU" sz="2000" dirty="0"/>
              <a:t> потом на экран также в шестнадцатеричном представлении, но заново переведенное из машинного формата. Кроме того, число выводится в </a:t>
            </a:r>
            <a:r>
              <a:rPr lang="ru-RU" sz="2000" b="1" dirty="0">
                <a:solidFill>
                  <a:srgbClr val="00B050"/>
                </a:solidFill>
              </a:rPr>
              <a:t>десятичном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формате (нужно выполнить программный перевод из одной системы (2-й) счисления в другуюс-10-ричную). Ввод звездочки (</a:t>
            </a:r>
            <a:r>
              <a:rPr lang="en-US" sz="2000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”</a:t>
            </a:r>
            <a:r>
              <a:rPr lang="ru-RU" sz="2000" dirty="0"/>
              <a:t>) завершает работу программы.</a:t>
            </a:r>
          </a:p>
          <a:p>
            <a:pPr eaLnBrk="1" hangingPunct="1">
              <a:buNone/>
            </a:pPr>
            <a:r>
              <a:rPr lang="ru-RU" sz="2000" dirty="0"/>
              <a:t>Вид результата: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00FE=00FEh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254</a:t>
            </a:r>
            <a:r>
              <a:rPr lang="en-US" sz="2000" b="1" dirty="0"/>
              <a:t> 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FFFFF=</a:t>
            </a:r>
            <a:r>
              <a:rPr lang="en-US" sz="2000" b="1" dirty="0" err="1">
                <a:solidFill>
                  <a:srgbClr val="FF0000"/>
                </a:solidFill>
              </a:rPr>
              <a:t>FFFFh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65535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ru-RU" sz="2000" b="1" dirty="0"/>
              <a:t>* </a:t>
            </a:r>
            <a:endParaRPr lang="ru-RU" sz="2000" dirty="0"/>
          </a:p>
          <a:p>
            <a:pPr eaLnBrk="1" hangingPunct="1">
              <a:buNone/>
            </a:pPr>
            <a:r>
              <a:rPr lang="ru-RU" sz="2000" dirty="0"/>
              <a:t>ЛР № 7 </a:t>
            </a:r>
            <a:r>
              <a:rPr lang="ru-RU" sz="2000" dirty="0">
                <a:hlinkClick r:id="rId2" action="ppaction://hlinksldjump"/>
              </a:rPr>
              <a:t>Теоретические вопросы.</a:t>
            </a:r>
            <a:endParaRPr lang="ru-RU" sz="2000" dirty="0"/>
          </a:p>
          <a:p>
            <a:pPr eaLnBrk="1" hangingPunct="1">
              <a:buNone/>
            </a:pPr>
            <a:endParaRPr lang="en-US" sz="2000" dirty="0"/>
          </a:p>
          <a:p>
            <a:pPr eaLnBrk="1" hangingPunct="1">
              <a:buNone/>
            </a:pPr>
            <a:r>
              <a:rPr lang="ru-RU" sz="2000" dirty="0"/>
              <a:t> </a:t>
            </a:r>
            <a:r>
              <a:rPr lang="ru-RU" alt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98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3"/>
            <a:ext cx="8615588" cy="144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>
                <a:hlinkClick r:id="rId2" action="ppaction://hlinksldjump"/>
              </a:rPr>
              <a:t>Схема Горнера</a:t>
            </a: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>
                <a:hlinkClick r:id="rId3" action="ppaction://hlinksldjump"/>
              </a:rPr>
              <a:t>Перевод шестнадцатеричного </a:t>
            </a:r>
            <a:r>
              <a:rPr lang="ru-RU" altLang="ru-RU" sz="2400" dirty="0"/>
              <a:t>в машинное (пример)</a:t>
            </a: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Перевод машинного </a:t>
            </a:r>
            <a:r>
              <a:rPr lang="ru-RU" altLang="ru-RU" sz="2400" dirty="0">
                <a:hlinkClick r:id="rId4" action="ppaction://hlinksldjump"/>
              </a:rPr>
              <a:t>в десятичное </a:t>
            </a:r>
            <a:r>
              <a:rPr lang="ru-RU" altLang="ru-RU" sz="2400" dirty="0"/>
              <a:t>(пример)</a:t>
            </a:r>
          </a:p>
        </p:txBody>
      </p:sp>
    </p:spTree>
    <p:extLst>
      <p:ext uri="{BB962C8B-B14F-4D97-AF65-F5344CB8AC3E}">
        <p14:creationId xmlns:p14="http://schemas.microsoft.com/office/powerpoint/2010/main" val="40540518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Схема Горнера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584684"/>
            <a:ext cx="8364068" cy="54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Схема Горнера – алгоритм вычисления многочлена (числа -</a:t>
            </a:r>
            <a:r>
              <a:rPr lang="en-US" altLang="ru-RU" sz="2400" dirty="0"/>
              <a:t> </a:t>
            </a:r>
            <a:r>
              <a:rPr lang="en-US" altLang="ru-RU" sz="2400" b="1" dirty="0">
                <a:solidFill>
                  <a:srgbClr val="FF0000"/>
                </a:solidFill>
              </a:rPr>
              <a:t>N</a:t>
            </a:r>
            <a:r>
              <a:rPr lang="ru-RU" altLang="ru-RU" sz="2400" dirty="0"/>
              <a:t> в позиционной системе счисления</a:t>
            </a:r>
            <a:r>
              <a:rPr lang="en-US" altLang="ru-RU" sz="2400" dirty="0"/>
              <a:t> – </a:t>
            </a:r>
            <a:r>
              <a:rPr lang="en-US" altLang="ru-RU" sz="2400" b="1" dirty="0">
                <a:solidFill>
                  <a:srgbClr val="FF0000"/>
                </a:solidFill>
              </a:rPr>
              <a:t>p</a:t>
            </a:r>
            <a:r>
              <a:rPr lang="en-US" altLang="ru-RU" sz="2400" dirty="0"/>
              <a:t> – </a:t>
            </a:r>
            <a:r>
              <a:rPr lang="ru-RU" altLang="ru-RU" sz="2400" dirty="0"/>
              <a:t>основание системы счисления).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+ a</a:t>
            </a:r>
            <a:r>
              <a:rPr lang="en-US" altLang="ru-RU" sz="2400" baseline="-25000" dirty="0"/>
              <a:t>2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2</a:t>
            </a:r>
            <a:r>
              <a:rPr lang="en-US" altLang="ru-RU" sz="2400" dirty="0"/>
              <a:t>+ … a</a:t>
            </a:r>
            <a:r>
              <a:rPr lang="en-US" altLang="ru-RU" sz="2400" baseline="-25000" dirty="0"/>
              <a:t>n</a:t>
            </a:r>
            <a:r>
              <a:rPr lang="en-US" altLang="ru-RU" sz="2400" dirty="0"/>
              <a:t>*</a:t>
            </a:r>
            <a:r>
              <a:rPr lang="en-US" altLang="ru-RU" sz="2400" dirty="0" err="1"/>
              <a:t>p</a:t>
            </a:r>
            <a:r>
              <a:rPr lang="en-US" altLang="ru-RU" sz="2400" baseline="30000" dirty="0" err="1"/>
              <a:t>n</a:t>
            </a:r>
            <a:r>
              <a:rPr lang="ru-RU" altLang="ru-RU" sz="2400" dirty="0"/>
              <a:t>,где число представлено так:</a:t>
            </a:r>
          </a:p>
          <a:p>
            <a:pPr eaLnBrk="1" hangingPunct="1">
              <a:buNone/>
            </a:pP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0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n</a:t>
            </a:r>
            <a:r>
              <a:rPr lang="ru-RU" altLang="ru-RU" sz="2800" b="1" baseline="-25000" dirty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– отдельные цифры представления (</a:t>
            </a:r>
            <a:r>
              <a:rPr lang="en-US" altLang="ru-RU" sz="2400" dirty="0"/>
              <a:t>0 ≤a</a:t>
            </a:r>
            <a:r>
              <a:rPr lang="en-US" altLang="ru-RU" sz="2400" baseline="-25000" dirty="0"/>
              <a:t>n</a:t>
            </a:r>
            <a:r>
              <a:rPr lang="ru-RU" altLang="ru-RU" sz="2400" dirty="0"/>
              <a:t> </a:t>
            </a:r>
            <a:r>
              <a:rPr lang="en-US" altLang="ru-RU" sz="2400" dirty="0"/>
              <a:t>≤ (p-1)</a:t>
            </a:r>
            <a:r>
              <a:rPr lang="ru-RU" altLang="ru-RU" sz="2400" dirty="0"/>
              <a:t> )</a:t>
            </a:r>
            <a:r>
              <a:rPr lang="en-US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/>
              <a:t>Например: </a:t>
            </a:r>
            <a:r>
              <a:rPr lang="en-US" altLang="ru-RU" sz="2400" dirty="0"/>
              <a:t>N</a:t>
            </a:r>
            <a:r>
              <a:rPr lang="en-US" altLang="ru-RU" sz="2400" baseline="-25000" dirty="0"/>
              <a:t>10</a:t>
            </a:r>
            <a:r>
              <a:rPr lang="en-US" altLang="ru-RU" sz="2400" dirty="0"/>
              <a:t> = 333 = 3*10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+ 3*10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+ 3*10</a:t>
            </a:r>
            <a:r>
              <a:rPr lang="en-US" altLang="ru-RU" sz="2400" baseline="30000" dirty="0"/>
              <a:t>2  </a:t>
            </a:r>
            <a:r>
              <a:rPr lang="en-US" altLang="ru-RU" sz="2400" dirty="0"/>
              <a:t>( p =10).</a:t>
            </a:r>
          </a:p>
          <a:p>
            <a:pPr eaLnBrk="1" hangingPunct="1">
              <a:buNone/>
            </a:pPr>
            <a:r>
              <a:rPr lang="ru-RU" altLang="ru-RU" sz="2400" dirty="0"/>
              <a:t>Запишем так: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ru-RU" altLang="ru-RU" sz="2400" baseline="-25000" dirty="0"/>
              <a:t> </a:t>
            </a:r>
            <a:r>
              <a:rPr lang="ru-RU" altLang="ru-RU" sz="2400" dirty="0"/>
              <a:t>+ </a:t>
            </a:r>
            <a:r>
              <a:rPr lang="en-US" altLang="ru-RU" sz="2400" dirty="0"/>
              <a:t>p * (a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 + p *(a</a:t>
            </a:r>
            <a:r>
              <a:rPr lang="en-US" altLang="ru-RU" sz="2400" baseline="-25000" dirty="0"/>
              <a:t>2 </a:t>
            </a:r>
            <a:r>
              <a:rPr lang="en-US" altLang="ru-RU" sz="2400" dirty="0"/>
              <a:t>+ p *( + … + (a</a:t>
            </a:r>
            <a:r>
              <a:rPr lang="en-US" altLang="ru-RU" sz="2400" baseline="-25000" dirty="0"/>
              <a:t>n-1 </a:t>
            </a:r>
            <a:r>
              <a:rPr lang="en-US" altLang="ru-RU" sz="2400" dirty="0"/>
              <a:t>+   a</a:t>
            </a:r>
            <a:r>
              <a:rPr lang="en-US" altLang="ru-RU" sz="2400" baseline="-25000" dirty="0"/>
              <a:t>n </a:t>
            </a:r>
            <a:r>
              <a:rPr lang="en-US" altLang="ru-RU" sz="2400" dirty="0"/>
              <a:t>* p )) … ))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/>
              <a:t>Тогда можно вычислить:</a:t>
            </a:r>
          </a:p>
          <a:p>
            <a:pPr eaLnBrk="1" hangingPunct="1">
              <a:buNone/>
            </a:pPr>
            <a:r>
              <a:rPr lang="en-US" altLang="ru-RU" sz="2400" b="1" dirty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>
                <a:solidFill>
                  <a:srgbClr val="FF0000"/>
                </a:solidFill>
              </a:rPr>
              <a:t>-1</a:t>
            </a:r>
            <a:r>
              <a:rPr lang="ru-RU" altLang="ru-RU" sz="2400" baseline="-25000" dirty="0"/>
              <a:t> </a:t>
            </a:r>
            <a:r>
              <a:rPr lang="en-US" altLang="ru-RU" sz="2400" baseline="-25000" dirty="0"/>
              <a:t>  </a:t>
            </a:r>
            <a:r>
              <a:rPr lang="en-US" altLang="ru-RU" sz="2400" dirty="0"/>
              <a:t>=  N </a:t>
            </a:r>
            <a:r>
              <a:rPr lang="ru-RU" altLang="ru-RU" sz="2400" dirty="0"/>
              <a:t>÷</a:t>
            </a:r>
            <a:r>
              <a:rPr lang="en-US" altLang="ru-RU" sz="2400" dirty="0"/>
              <a:t> p</a:t>
            </a:r>
            <a:r>
              <a:rPr lang="en-US" altLang="ru-RU" sz="2400" baseline="30000" dirty="0"/>
              <a:t>n-1</a:t>
            </a:r>
            <a:r>
              <a:rPr lang="en-US" altLang="ru-RU" sz="2400" dirty="0"/>
              <a:t>  </a:t>
            </a:r>
            <a:r>
              <a:rPr lang="ru-RU" altLang="ru-RU" sz="2400" dirty="0"/>
              <a:t>, где (знак ÷) деление нацело и остаток </a:t>
            </a:r>
            <a:r>
              <a:rPr lang="en-US" altLang="ru-RU" sz="2400" b="1" dirty="0" err="1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n</a:t>
            </a:r>
            <a:r>
              <a:rPr lang="ru-RU" altLang="ru-RU" sz="2400" dirty="0"/>
              <a:t>.</a:t>
            </a:r>
            <a:endParaRPr lang="en-US" altLang="ru-RU" sz="2400" dirty="0"/>
          </a:p>
          <a:p>
            <a:pPr eaLnBrk="1" hangingPunct="1">
              <a:buNone/>
            </a:pPr>
            <a:r>
              <a:rPr lang="en-US" altLang="ru-RU" sz="2400" b="1" dirty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</a:t>
            </a:r>
            <a:r>
              <a:rPr lang="en-US" altLang="ru-RU" sz="2400" b="1" dirty="0">
                <a:solidFill>
                  <a:srgbClr val="FF0000"/>
                </a:solidFill>
              </a:rPr>
              <a:t>  = </a:t>
            </a:r>
            <a:r>
              <a:rPr lang="en-US" altLang="ru-RU" sz="2400" b="1" dirty="0" err="1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>
                <a:solidFill>
                  <a:srgbClr val="FF0000"/>
                </a:solidFill>
              </a:rPr>
              <a:t>-1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p</a:t>
            </a:r>
            <a:r>
              <a:rPr lang="en-US" altLang="ru-RU" sz="2400" baseline="30000" dirty="0"/>
              <a:t>n-1</a:t>
            </a:r>
            <a:r>
              <a:rPr lang="en-US" altLang="ru-RU" sz="2400" dirty="0"/>
              <a:t> </a:t>
            </a:r>
            <a:r>
              <a:rPr lang="ru-RU" altLang="ru-RU" sz="2400" dirty="0"/>
              <a:t>и остаток </a:t>
            </a:r>
            <a:r>
              <a:rPr lang="en-US" altLang="ru-RU" sz="2400" b="1" dirty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</a:t>
            </a:r>
            <a:r>
              <a:rPr lang="ru-RU" altLang="ru-RU" sz="2400" dirty="0"/>
              <a:t>. И так далее:</a:t>
            </a:r>
          </a:p>
          <a:p>
            <a:pPr eaLnBrk="1" hangingPunct="1">
              <a:buNone/>
            </a:pPr>
            <a:r>
              <a:rPr lang="en-US" altLang="ru-RU" sz="2400" b="1" dirty="0" err="1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o</a:t>
            </a:r>
            <a:r>
              <a:rPr lang="en-US" altLang="ru-RU" sz="2400" b="1" dirty="0">
                <a:solidFill>
                  <a:srgbClr val="FF0000"/>
                </a:solidFill>
              </a:rPr>
              <a:t>  = b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 </a:t>
            </a:r>
            <a:r>
              <a:rPr lang="ru-RU" altLang="ru-RU" sz="2400" dirty="0"/>
              <a:t>÷</a:t>
            </a:r>
            <a:r>
              <a:rPr lang="en-US" altLang="ru-RU" sz="2400" dirty="0"/>
              <a:t> p . </a:t>
            </a:r>
            <a:endParaRPr lang="ru-RU" altLang="ru-RU" sz="2400" dirty="0"/>
          </a:p>
          <a:p>
            <a:pPr eaLnBrk="1" hangingPunct="1">
              <a:buNone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96922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ЛР № 7 Пример 1</a:t>
            </a:r>
            <a:r>
              <a:rPr lang="en-US" altLang="ru-RU" dirty="0"/>
              <a:t> (</a:t>
            </a:r>
            <a:r>
              <a:rPr lang="ru-RU" altLang="ru-RU" dirty="0"/>
              <a:t>Ш</a:t>
            </a:r>
            <a:r>
              <a:rPr lang="en-US" altLang="ru-RU" dirty="0"/>
              <a:t>-&gt; </a:t>
            </a:r>
            <a:r>
              <a:rPr lang="ru-RU" altLang="ru-RU" dirty="0"/>
              <a:t>М</a:t>
            </a:r>
            <a:r>
              <a:rPr lang="en-US" altLang="ru-RU" dirty="0"/>
              <a:t>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4"/>
            <a:ext cx="8508084" cy="82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Применение схемы Горнера для перевода в машинное представление</a:t>
            </a:r>
            <a:r>
              <a:rPr lang="en-US" altLang="ru-RU" sz="2400" dirty="0"/>
              <a:t> </a:t>
            </a:r>
            <a:r>
              <a:rPr lang="ru-RU" altLang="ru-RU" sz="2400" dirty="0"/>
              <a:t>из шестнадцатеричного:</a:t>
            </a:r>
          </a:p>
          <a:p>
            <a:pPr eaLnBrk="1" hangingPunct="1">
              <a:buNone/>
            </a:pPr>
            <a:r>
              <a:rPr lang="ru-RU" altLang="ru-RU" sz="2400" dirty="0"/>
              <a:t>Пусть введено</a:t>
            </a:r>
            <a:r>
              <a:rPr lang="en-US" altLang="ru-RU" sz="2400" dirty="0"/>
              <a:t>: </a:t>
            </a:r>
            <a:r>
              <a:rPr lang="en-US" altLang="ru-RU" sz="2400" b="1" dirty="0">
                <a:solidFill>
                  <a:srgbClr val="FF0000"/>
                </a:solidFill>
              </a:rPr>
              <a:t>A1F0</a:t>
            </a:r>
            <a:r>
              <a:rPr lang="en-US" altLang="ru-RU" sz="2400" dirty="0"/>
              <a:t>H, </a:t>
            </a:r>
            <a:r>
              <a:rPr lang="ru-RU" altLang="ru-RU" sz="2400" dirty="0"/>
              <a:t> и </a:t>
            </a:r>
          </a:p>
          <a:p>
            <a:pPr eaLnBrk="1" hangingPunct="1">
              <a:buNone/>
            </a:pPr>
            <a:r>
              <a:rPr lang="en-US" altLang="ru-RU" sz="2400" dirty="0"/>
              <a:t>A</a:t>
            </a:r>
            <a:r>
              <a:rPr lang="ru-RU" altLang="ru-RU" sz="2400" baseline="-25000" dirty="0"/>
              <a:t>16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10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ru-RU" altLang="ru-RU" sz="2400" baseline="-25000" dirty="0"/>
              <a:t>3</a:t>
            </a:r>
            <a:r>
              <a:rPr lang="ru-RU" altLang="ru-RU" sz="2400" dirty="0"/>
              <a:t>), и 1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ru-RU" altLang="ru-RU" sz="2400" baseline="-25000" dirty="0"/>
              <a:t>2</a:t>
            </a:r>
            <a:r>
              <a:rPr lang="ru-RU" altLang="ru-RU" sz="2400" dirty="0"/>
              <a:t>), </a:t>
            </a:r>
            <a:r>
              <a:rPr lang="en-US" altLang="ru-RU" sz="2400" dirty="0"/>
              <a:t>F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>
                <a:solidFill>
                  <a:srgbClr val="FF0000"/>
                </a:solidFill>
              </a:rPr>
              <a:t>5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1</a:t>
            </a:r>
            <a:r>
              <a:rPr lang="ru-RU" altLang="ru-RU" sz="2400" dirty="0"/>
              <a:t>), </a:t>
            </a:r>
            <a:r>
              <a:rPr lang="en-US" altLang="ru-RU" sz="2400" dirty="0"/>
              <a:t>0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0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endParaRPr lang="ru-RU" altLang="ru-RU" sz="2400" dirty="0"/>
          </a:p>
          <a:p>
            <a:pPr eaLnBrk="1" hangingPunct="1">
              <a:buNone/>
            </a:pPr>
            <a:r>
              <a:rPr lang="en-US" altLang="ru-RU" sz="2400" dirty="0"/>
              <a:t>N = a</a:t>
            </a:r>
            <a:r>
              <a:rPr lang="en-US" altLang="ru-RU" sz="2400" baseline="-25000" dirty="0"/>
              <a:t>0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2</a:t>
            </a:r>
            <a:r>
              <a:rPr lang="en-US" altLang="ru-RU" sz="2400" dirty="0"/>
              <a:t>16</a:t>
            </a:r>
            <a:r>
              <a:rPr lang="en-US" altLang="ru-RU" sz="2400" baseline="30000" dirty="0"/>
              <a:t>2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3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3</a:t>
            </a:r>
            <a:r>
              <a:rPr lang="en-US" altLang="ru-RU" sz="2400" dirty="0"/>
              <a:t>  = </a:t>
            </a:r>
            <a:r>
              <a:rPr lang="en-US" altLang="ru-RU" sz="2400" b="1" dirty="0">
                <a:solidFill>
                  <a:srgbClr val="FF0000"/>
                </a:solidFill>
              </a:rPr>
              <a:t>41456</a:t>
            </a:r>
            <a:r>
              <a:rPr lang="en-US" altLang="ru-RU" sz="2400" dirty="0"/>
              <a:t>.</a:t>
            </a:r>
            <a:r>
              <a:rPr lang="ru-RU" altLang="ru-RU" sz="2400" dirty="0"/>
              <a:t> Или после подстановки: 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0*1 + 15* 16 + 1 * 256 + 10*4096 , а по схеме Горнера: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</a:t>
            </a:r>
            <a:r>
              <a:rPr lang="ru-RU" altLang="ru-RU" sz="2400" dirty="0">
                <a:solidFill>
                  <a:srgbClr val="FF0000"/>
                </a:solidFill>
              </a:rPr>
              <a:t>0</a:t>
            </a:r>
            <a:r>
              <a:rPr lang="ru-RU" altLang="ru-RU" sz="2400" dirty="0"/>
              <a:t> +16 *( </a:t>
            </a:r>
            <a:r>
              <a:rPr lang="ru-RU" altLang="ru-RU" sz="2400" dirty="0">
                <a:solidFill>
                  <a:srgbClr val="FF0000"/>
                </a:solidFill>
              </a:rPr>
              <a:t>15</a:t>
            </a:r>
            <a:r>
              <a:rPr lang="ru-RU" altLang="ru-RU" sz="2400" dirty="0"/>
              <a:t> +16* ( </a:t>
            </a:r>
            <a:r>
              <a:rPr lang="ru-RU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/>
              <a:t> + 16( </a:t>
            </a:r>
            <a:r>
              <a:rPr lang="ru-RU" altLang="ru-RU" sz="2400" dirty="0">
                <a:solidFill>
                  <a:srgbClr val="FF0000"/>
                </a:solidFill>
              </a:rPr>
              <a:t>10</a:t>
            </a:r>
            <a:r>
              <a:rPr lang="ru-RU" altLang="ru-RU" sz="2400" dirty="0"/>
              <a:t>))) =</a:t>
            </a:r>
            <a:r>
              <a:rPr lang="en-US" altLang="ru-RU" sz="2400" dirty="0"/>
              <a:t> </a:t>
            </a:r>
            <a:r>
              <a:rPr lang="en-US" altLang="ru-RU" sz="2400" b="1" dirty="0">
                <a:solidFill>
                  <a:srgbClr val="FF0000"/>
                </a:solidFill>
              </a:rPr>
              <a:t>41456</a:t>
            </a:r>
            <a:r>
              <a:rPr lang="ru-RU" altLang="ru-RU" sz="2400" b="1" dirty="0">
                <a:solidFill>
                  <a:srgbClr val="FF0000"/>
                </a:solidFill>
              </a:rPr>
              <a:t> !!!</a:t>
            </a:r>
            <a:r>
              <a:rPr lang="ru-RU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/>
              <a:t>Умножение на 16 или его степень можно производить сдвигом числа</a:t>
            </a:r>
            <a:r>
              <a:rPr lang="en-US" altLang="ru-RU" sz="2400" dirty="0"/>
              <a:t> </a:t>
            </a:r>
            <a:r>
              <a:rPr lang="ru-RU" altLang="ru-RU" sz="2400" dirty="0"/>
              <a:t>или регистра на </a:t>
            </a:r>
            <a:r>
              <a:rPr lang="ru-RU" altLang="ru-RU" sz="2400" b="1" dirty="0">
                <a:solidFill>
                  <a:srgbClr val="FF0000"/>
                </a:solidFill>
              </a:rPr>
              <a:t>4 разряда</a:t>
            </a:r>
            <a:r>
              <a:rPr lang="ru-RU" altLang="ru-RU" sz="2400" dirty="0"/>
              <a:t> влево (</a:t>
            </a:r>
            <a:r>
              <a:rPr lang="en-US" altLang="ru-RU" sz="2400" dirty="0"/>
              <a:t>SHL </a:t>
            </a:r>
            <a:r>
              <a:rPr lang="ru-RU" alt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295203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ЛР № 7 Пример 2</a:t>
            </a:r>
            <a:r>
              <a:rPr lang="en-US" altLang="ru-RU" dirty="0"/>
              <a:t> (</a:t>
            </a:r>
            <a:r>
              <a:rPr lang="ru-RU" altLang="ru-RU" dirty="0"/>
              <a:t>М</a:t>
            </a:r>
            <a:r>
              <a:rPr lang="en-US" altLang="ru-RU" dirty="0"/>
              <a:t>-&gt; D)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08712" y="548680"/>
            <a:ext cx="8615588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dirty="0"/>
              <a:t>Применение схемы Горнера для перевода из </a:t>
            </a:r>
            <a:r>
              <a:rPr lang="ru-RU" altLang="ru-RU" sz="2200" u="sng" dirty="0"/>
              <a:t>машинного</a:t>
            </a:r>
            <a:r>
              <a:rPr lang="ru-RU" altLang="ru-RU" sz="2200" dirty="0"/>
              <a:t> представления</a:t>
            </a:r>
            <a:r>
              <a:rPr lang="en-US" altLang="ru-RU" sz="2200" dirty="0"/>
              <a:t> </a:t>
            </a:r>
            <a:r>
              <a:rPr lang="ru-RU" altLang="ru-RU" sz="2200" dirty="0"/>
              <a:t>из </a:t>
            </a:r>
            <a:r>
              <a:rPr lang="ru-RU" altLang="ru-RU" sz="2200" u="sng" dirty="0"/>
              <a:t>десятичное</a:t>
            </a:r>
            <a:r>
              <a:rPr lang="ru-RU" altLang="ru-RU" sz="2200" dirty="0"/>
              <a:t>. Нужно учесть что число ограничено 5-ю десятичными разрядами (</a:t>
            </a:r>
            <a:r>
              <a:rPr lang="en-US" altLang="ru-RU" sz="2200" dirty="0"/>
              <a:t>&lt;= </a:t>
            </a:r>
            <a:r>
              <a:rPr lang="en-US" altLang="ru-RU" sz="2200" b="1" dirty="0">
                <a:solidFill>
                  <a:srgbClr val="FF0000"/>
                </a:solidFill>
              </a:rPr>
              <a:t>65535</a:t>
            </a:r>
            <a:r>
              <a:rPr lang="en-US" altLang="ru-RU" sz="2200" dirty="0"/>
              <a:t> =  2</a:t>
            </a:r>
            <a:r>
              <a:rPr lang="en-US" altLang="ru-RU" sz="2200" baseline="30000" dirty="0"/>
              <a:t>16 -1</a:t>
            </a:r>
            <a:r>
              <a:rPr lang="ru-RU" altLang="ru-RU" sz="2200" dirty="0"/>
              <a:t>)</a:t>
            </a:r>
          </a:p>
          <a:p>
            <a:pPr eaLnBrk="1" hangingPunct="1">
              <a:buNone/>
            </a:pPr>
            <a:r>
              <a:rPr lang="ru-RU" altLang="ru-RU" sz="2200" dirty="0"/>
              <a:t>Пусть в машинном представлении у нас  число = </a:t>
            </a:r>
            <a:r>
              <a:rPr lang="en-US" altLang="ru-RU" sz="2200" dirty="0"/>
              <a:t> </a:t>
            </a:r>
            <a:r>
              <a:rPr lang="en-US" altLang="ru-RU" sz="2200" b="1" dirty="0">
                <a:solidFill>
                  <a:srgbClr val="FF0000"/>
                </a:solidFill>
              </a:rPr>
              <a:t>41456</a:t>
            </a:r>
            <a:r>
              <a:rPr lang="ru-RU" altLang="ru-RU" sz="2200" dirty="0"/>
              <a:t>.</a:t>
            </a:r>
            <a:r>
              <a:rPr lang="en-US" altLang="ru-RU" sz="2200" dirty="0"/>
              <a:t> </a:t>
            </a:r>
            <a:endParaRPr lang="ru-RU" altLang="ru-RU" sz="2200" dirty="0"/>
          </a:p>
          <a:p>
            <a:pPr eaLnBrk="1" hangingPunct="1">
              <a:buNone/>
            </a:pPr>
            <a:r>
              <a:rPr lang="ru-RU" altLang="ru-RU" sz="2200" dirty="0"/>
              <a:t>Тогда по шагам получим </a:t>
            </a:r>
            <a:r>
              <a:rPr lang="ru-RU" altLang="ru-RU" sz="2200" u="sng" dirty="0"/>
              <a:t>десятичные</a:t>
            </a:r>
            <a:r>
              <a:rPr lang="ru-RU" altLang="ru-RU" sz="2200" dirty="0"/>
              <a:t> разряды начиная со старшего (см. </a:t>
            </a:r>
            <a:r>
              <a:rPr lang="ru-RU" altLang="ru-RU" sz="2200" dirty="0">
                <a:hlinkClick r:id="rId2" action="ppaction://hlinksldjump"/>
              </a:rPr>
              <a:t>Схема Горнера</a:t>
            </a:r>
            <a:r>
              <a:rPr lang="ru-RU" altLang="ru-RU" sz="2200" dirty="0"/>
              <a:t>)</a:t>
            </a:r>
            <a:r>
              <a:rPr lang="en-US" altLang="ru-RU" sz="2200" dirty="0"/>
              <a:t> (a</a:t>
            </a:r>
            <a:r>
              <a:rPr lang="en-US" altLang="ru-RU" sz="2200" baseline="-25000" dirty="0"/>
              <a:t>5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4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2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1</a:t>
            </a:r>
            <a:r>
              <a:rPr lang="en-US" altLang="ru-RU" sz="2200" dirty="0"/>
              <a:t>)</a:t>
            </a:r>
            <a:r>
              <a:rPr lang="ru-RU" altLang="ru-RU" sz="2200" dirty="0"/>
              <a:t>: 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5</a:t>
            </a:r>
            <a:r>
              <a:rPr lang="en-US" altLang="ru-RU" sz="2200" dirty="0"/>
              <a:t> = N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4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en-US" altLang="ru-RU" sz="2200" dirty="0"/>
              <a:t>1456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4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5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4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5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1456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4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5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3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1</a:t>
            </a:r>
            <a:r>
              <a:rPr lang="en-US" altLang="ru-RU" sz="2200" dirty="0"/>
              <a:t>456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3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4</a:t>
            </a:r>
            <a:r>
              <a:rPr lang="ru-RU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1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4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456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4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2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en-US" altLang="ru-RU" sz="2200" dirty="0"/>
              <a:t>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2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ru-RU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3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3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1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5</a:t>
            </a:r>
            <a:r>
              <a:rPr lang="en-US" altLang="ru-RU" sz="2200" dirty="0"/>
              <a:t>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1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2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5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2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ru-RU" altLang="ru-RU" sz="2200" baseline="-25000" dirty="0"/>
              <a:t>1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2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0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6</a:t>
            </a:r>
            <a:r>
              <a:rPr lang="en-US" altLang="ru-RU" sz="2200" dirty="0"/>
              <a:t>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0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1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6</a:t>
            </a:r>
            <a:r>
              <a:rPr lang="ru-RU" altLang="ru-RU" sz="2200" dirty="0"/>
              <a:t> </a:t>
            </a:r>
            <a:r>
              <a:rPr lang="ru-RU" altLang="ru-RU" sz="2200" b="1" dirty="0">
                <a:solidFill>
                  <a:srgbClr val="FF0000"/>
                </a:solidFill>
              </a:rPr>
              <a:t>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В ИТОГЕ ПОЛУЧИМ </a:t>
            </a:r>
            <a:r>
              <a:rPr lang="ru-RU" altLang="ru-RU" sz="2200" b="1" dirty="0">
                <a:solidFill>
                  <a:srgbClr val="FF0000"/>
                </a:solidFill>
              </a:rPr>
              <a:t>: </a:t>
            </a:r>
            <a:r>
              <a:rPr lang="en-US" altLang="ru-RU" sz="2200" b="1" dirty="0">
                <a:solidFill>
                  <a:srgbClr val="FF0000"/>
                </a:solidFill>
              </a:rPr>
              <a:t>41456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10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Каждую цифру нужно перевести в символьное представление (процедура </a:t>
            </a:r>
            <a:r>
              <a:rPr lang="en-US" altLang="ru-RU" sz="2200" dirty="0"/>
              <a:t>HEX</a:t>
            </a:r>
            <a:r>
              <a:rPr lang="ru-RU" altLang="ru-RU" sz="2200" dirty="0"/>
              <a:t>) и напечатать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200" dirty="0"/>
          </a:p>
          <a:p>
            <a:pPr eaLnBrk="1" hangingPunct="1">
              <a:buNone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0409359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624736" cy="706090"/>
          </a:xfrm>
        </p:spPr>
        <p:txBody>
          <a:bodyPr>
            <a:normAutofit/>
          </a:bodyPr>
          <a:lstStyle/>
          <a:p>
            <a:r>
              <a:rPr lang="en-US" sz="3200" dirty="0"/>
              <a:t>PSP</a:t>
            </a:r>
            <a:r>
              <a:rPr lang="ru-RU" sz="3200" dirty="0"/>
              <a:t> -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rogram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b="1" dirty="0"/>
              <a:t>egment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refix 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476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195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12726"/>
            <a:ext cx="9036496" cy="54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</a:rPr>
              <a:t>PSP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rogram </a:t>
            </a:r>
            <a:r>
              <a:rPr lang="en-US" sz="2000" b="1" dirty="0">
                <a:solidFill>
                  <a:srgbClr val="FF0000"/>
                </a:solidFill>
              </a:rPr>
              <a:t>S</a:t>
            </a:r>
            <a:r>
              <a:rPr lang="en-US" sz="2000" b="1" dirty="0"/>
              <a:t>egment 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refix – </a:t>
            </a:r>
            <a:r>
              <a:rPr lang="ru-RU" sz="2000" dirty="0"/>
              <a:t>Префикс программного сегмента</a:t>
            </a:r>
            <a:r>
              <a:rPr lang="ru-RU" sz="2000" b="1" dirty="0"/>
              <a:t>)</a:t>
            </a:r>
            <a:r>
              <a:rPr lang="en-US" sz="2000" dirty="0"/>
              <a:t> – </a:t>
            </a:r>
            <a:r>
              <a:rPr lang="ru-RU" sz="2000" dirty="0"/>
              <a:t>Специальный </a:t>
            </a:r>
            <a:r>
              <a:rPr lang="ru-RU" sz="2000" u="sng" dirty="0">
                <a:hlinkClick r:id="rId2" action="ppaction://hlinksldjump"/>
              </a:rPr>
              <a:t>управляющий</a:t>
            </a:r>
            <a:r>
              <a:rPr lang="ru-RU" sz="2000" dirty="0">
                <a:hlinkClick r:id="rId2" action="ppaction://hlinksldjump"/>
              </a:rPr>
              <a:t> </a:t>
            </a:r>
            <a:r>
              <a:rPr lang="ru-RU" sz="2000" dirty="0"/>
              <a:t>блок</a:t>
            </a:r>
            <a:r>
              <a:rPr lang="en-US" sz="2000" dirty="0"/>
              <a:t> (</a:t>
            </a:r>
            <a:r>
              <a:rPr lang="ru-RU" sz="2000" dirty="0"/>
              <a:t>размером 256 байт</a:t>
            </a:r>
            <a:r>
              <a:rPr lang="en-US" sz="2000" dirty="0"/>
              <a:t>)</a:t>
            </a:r>
            <a:r>
              <a:rPr lang="ru-RU" sz="2000" dirty="0"/>
              <a:t>, который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ОС создает для каждой запущенной </a:t>
            </a:r>
            <a:r>
              <a:rPr lang="ru-RU" sz="2000" u="sng" dirty="0"/>
              <a:t>задачи</a:t>
            </a:r>
            <a:r>
              <a:rPr lang="ru-RU" sz="2000" dirty="0"/>
              <a:t> (процесса и резидента - </a:t>
            </a:r>
            <a:r>
              <a:rPr lang="en-US" sz="2000" dirty="0"/>
              <a:t>TSR</a:t>
            </a:r>
            <a:r>
              <a:rPr lang="ru-RU" sz="2000" dirty="0"/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PSP – </a:t>
            </a:r>
            <a:r>
              <a:rPr lang="ru-RU" sz="2000" u="sng" dirty="0"/>
              <a:t>содержит</a:t>
            </a:r>
            <a:r>
              <a:rPr lang="ru-RU" sz="2000" dirty="0"/>
              <a:t> в частности (нам это нужно знать) </a:t>
            </a:r>
            <a:r>
              <a:rPr lang="ru-RU" sz="2000" u="sng" dirty="0"/>
              <a:t>данные</a:t>
            </a:r>
            <a:r>
              <a:rPr lang="ru-RU" sz="2000" dirty="0"/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Область хранения </a:t>
            </a:r>
            <a:r>
              <a:rPr lang="ru-RU" sz="2000" u="sng" dirty="0"/>
              <a:t>параметров</a:t>
            </a:r>
            <a:r>
              <a:rPr lang="ru-RU" sz="2000" dirty="0"/>
              <a:t> КС (</a:t>
            </a:r>
            <a:r>
              <a:rPr lang="en-US" sz="2000" dirty="0"/>
              <a:t> </a:t>
            </a:r>
            <a:r>
              <a:rPr lang="ru-RU" sz="2000" dirty="0"/>
              <a:t>размером 128 байт) – 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081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b="1" dirty="0"/>
              <a:t>PSP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Поле </a:t>
            </a:r>
            <a:r>
              <a:rPr lang="ru-RU" sz="2000" u="sng" dirty="0"/>
              <a:t>количества</a:t>
            </a:r>
            <a:r>
              <a:rPr lang="ru-RU" sz="2000" dirty="0"/>
              <a:t> актуальных символов параметров </a:t>
            </a:r>
            <a:r>
              <a:rPr lang="ru-RU" sz="2000" dirty="0">
                <a:hlinkClick r:id="rId3" action="ppaction://hlinksldjump"/>
              </a:rPr>
              <a:t>КС </a:t>
            </a:r>
            <a:r>
              <a:rPr lang="ru-RU" sz="2000" dirty="0"/>
              <a:t>при текущем запуске  программы. По адресу </a:t>
            </a:r>
            <a:r>
              <a:rPr lang="ru-RU" sz="2000" b="1" dirty="0">
                <a:solidFill>
                  <a:srgbClr val="FF0000"/>
                </a:solidFill>
              </a:rPr>
              <a:t>080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b="1" dirty="0"/>
              <a:t>PSP</a:t>
            </a:r>
            <a:r>
              <a:rPr lang="ru-RU" sz="2000" b="1" dirty="0"/>
              <a:t> </a:t>
            </a:r>
            <a:r>
              <a:rPr lang="ru-RU" sz="2000" dirty="0"/>
              <a:t>(1 байт)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Адрес блока</a:t>
            </a:r>
            <a:r>
              <a:rPr lang="en-US" sz="2000" dirty="0"/>
              <a:t> (</a:t>
            </a:r>
            <a:r>
              <a:rPr lang="ru-RU" sz="2000" dirty="0"/>
              <a:t>сегмента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ru-RU" sz="2000" u="sng" dirty="0"/>
              <a:t>переменных окружения</a:t>
            </a:r>
            <a:r>
              <a:rPr lang="ru-RU" sz="2000" dirty="0"/>
              <a:t> (это переменные, которые применяются в </a:t>
            </a:r>
            <a:r>
              <a:rPr lang="ru-RU" sz="2000" dirty="0">
                <a:hlinkClick r:id="rId4" action="ppaction://hlinksldjump"/>
              </a:rPr>
              <a:t>КФ</a:t>
            </a:r>
            <a:r>
              <a:rPr lang="ru-RU" sz="2000" dirty="0"/>
              <a:t> и сохраняются в ОС для использования и дублируются для каждой новой задачи) - (</a:t>
            </a:r>
            <a:r>
              <a:rPr lang="en-US" sz="2000" b="1" dirty="0"/>
              <a:t>environment</a:t>
            </a:r>
            <a:r>
              <a:rPr lang="ru-RU" sz="2000" dirty="0"/>
              <a:t>) процесса</a:t>
            </a:r>
            <a:r>
              <a:rPr lang="en-US" sz="2000" dirty="0"/>
              <a:t> </a:t>
            </a:r>
            <a:r>
              <a:rPr lang="ru-RU" sz="2000" dirty="0"/>
              <a:t>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en-US" sz="2000" dirty="0"/>
              <a:t>2CH </a:t>
            </a:r>
            <a:r>
              <a:rPr lang="ru-RU" sz="2000" dirty="0"/>
              <a:t>в </a:t>
            </a:r>
            <a:r>
              <a:rPr lang="en-US" sz="2000" b="1" dirty="0"/>
              <a:t>PSP </a:t>
            </a:r>
            <a:endParaRPr lang="ru-RU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Сегментные регистры </a:t>
            </a:r>
            <a:r>
              <a:rPr lang="en-US" sz="2000" b="1" dirty="0"/>
              <a:t>ES </a:t>
            </a:r>
            <a:r>
              <a:rPr lang="ru-RU" sz="2000" b="1" dirty="0"/>
              <a:t>и</a:t>
            </a:r>
            <a:r>
              <a:rPr lang="en-US" sz="2000" b="1" dirty="0"/>
              <a:t> DS </a:t>
            </a:r>
            <a:r>
              <a:rPr lang="ru-RU" sz="2000" dirty="0"/>
              <a:t>после запуска программы содержат </a:t>
            </a:r>
            <a:r>
              <a:rPr lang="ru-RU" sz="2000" u="sng" dirty="0"/>
              <a:t>адрес</a:t>
            </a:r>
            <a:r>
              <a:rPr lang="ru-RU" sz="2000" dirty="0"/>
              <a:t> </a:t>
            </a:r>
            <a:r>
              <a:rPr lang="en-US" sz="2000" dirty="0"/>
              <a:t>PSP</a:t>
            </a:r>
            <a:r>
              <a:rPr lang="ru-RU" sz="2000" dirty="0"/>
              <a:t>.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Адрес </a:t>
            </a:r>
            <a:r>
              <a:rPr lang="en-US" sz="2000" dirty="0"/>
              <a:t>PSP </a:t>
            </a:r>
            <a:r>
              <a:rPr lang="ru-RU" sz="2000" dirty="0"/>
              <a:t>можно получить также с помощью функции </a:t>
            </a:r>
            <a:r>
              <a:rPr lang="ru-RU" sz="2000" b="1" dirty="0">
                <a:solidFill>
                  <a:srgbClr val="FF0000"/>
                </a:solidFill>
              </a:rPr>
              <a:t>0051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для прерывания </a:t>
            </a:r>
            <a:r>
              <a:rPr lang="en-US" sz="2000" dirty="0"/>
              <a:t>DOS (</a:t>
            </a:r>
            <a:r>
              <a:rPr lang="en-US" sz="2000" b="1" dirty="0">
                <a:solidFill>
                  <a:srgbClr val="FF0000"/>
                </a:solidFill>
              </a:rPr>
              <a:t>021H</a:t>
            </a:r>
            <a:r>
              <a:rPr lang="en-US" sz="2000" dirty="0"/>
              <a:t>)</a:t>
            </a:r>
            <a:r>
              <a:rPr lang="ru-RU" sz="2000" dirty="0"/>
              <a:t> – в регистре </a:t>
            </a:r>
            <a:r>
              <a:rPr lang="en-US" sz="2000" b="1" dirty="0">
                <a:solidFill>
                  <a:srgbClr val="FF0000"/>
                </a:solidFill>
              </a:rPr>
              <a:t>BX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/>
              <a:t>Для программ типа </a:t>
            </a:r>
            <a:r>
              <a:rPr lang="ru-RU" altLang="ru-RU" sz="2000" b="1" dirty="0"/>
              <a:t>*.</a:t>
            </a:r>
            <a:r>
              <a:rPr lang="en-US" altLang="ru-RU" sz="2000" b="1" dirty="0"/>
              <a:t>COM</a:t>
            </a:r>
            <a:r>
              <a:rPr lang="en-US" altLang="ru-RU" sz="2000" dirty="0"/>
              <a:t> </a:t>
            </a:r>
            <a:r>
              <a:rPr lang="ru-RU" altLang="ru-RU" sz="2000" dirty="0"/>
              <a:t>блок </a:t>
            </a:r>
            <a:r>
              <a:rPr lang="en-US" altLang="ru-RU" sz="2000" dirty="0"/>
              <a:t>PSP</a:t>
            </a:r>
            <a:r>
              <a:rPr lang="ru-RU" altLang="ru-RU" sz="2000" dirty="0"/>
              <a:t> пристраивается в </a:t>
            </a:r>
            <a:r>
              <a:rPr lang="ru-RU" altLang="ru-RU" sz="2000" u="sng" dirty="0"/>
              <a:t>начало</a:t>
            </a:r>
            <a:r>
              <a:rPr lang="ru-RU" altLang="ru-RU" sz="2000" dirty="0"/>
              <a:t> программы (</a:t>
            </a:r>
            <a:r>
              <a:rPr lang="en-US" altLang="ru-RU" sz="2000" dirty="0"/>
              <a:t>ORG 100H</a:t>
            </a:r>
            <a:r>
              <a:rPr lang="ru-RU" altLang="ru-RU" sz="2000" dirty="0"/>
              <a:t>) и автоматически заполняется</a:t>
            </a:r>
            <a:r>
              <a:rPr lang="en-US" altLang="ru-RU" sz="2000" dirty="0"/>
              <a:t>  (</a:t>
            </a:r>
            <a:r>
              <a:rPr lang="ru-RU" altLang="ru-RU" sz="2000" dirty="0"/>
              <a:t>сравнение </a:t>
            </a:r>
            <a:r>
              <a:rPr lang="ru-RU" altLang="ru-RU" sz="2000" dirty="0">
                <a:hlinkClick r:id="rId5" action="ppaction://hlinksldjump"/>
              </a:rPr>
              <a:t>СОМ и ЕХЕ</a:t>
            </a:r>
            <a:r>
              <a:rPr lang="ru-RU" altLang="ru-RU" sz="2000" dirty="0"/>
              <a:t>!</a:t>
            </a:r>
            <a:r>
              <a:rPr lang="en-US" altLang="ru-RU" sz="2000" dirty="0"/>
              <a:t>)</a:t>
            </a:r>
            <a:r>
              <a:rPr lang="ru-RU" altLang="ru-RU" sz="2000" dirty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/>
              <a:t>Для программ типа *.</a:t>
            </a:r>
            <a:r>
              <a:rPr lang="en-US" altLang="ru-RU" sz="2000" b="1" dirty="0"/>
              <a:t>EXE</a:t>
            </a:r>
            <a:r>
              <a:rPr lang="en-US" altLang="ru-RU" sz="2000" dirty="0"/>
              <a:t>  </a:t>
            </a:r>
            <a:r>
              <a:rPr lang="ru-RU" altLang="ru-RU" sz="2000" dirty="0"/>
              <a:t>блок </a:t>
            </a:r>
            <a:r>
              <a:rPr lang="en-US" altLang="ru-RU" sz="2000" dirty="0"/>
              <a:t>PSP </a:t>
            </a:r>
            <a:r>
              <a:rPr lang="ru-RU" altLang="ru-RU" sz="2000" dirty="0"/>
              <a:t>выделяется отдельно в памяти (51</a:t>
            </a:r>
            <a:r>
              <a:rPr lang="en-US" altLang="ru-RU" sz="2000" dirty="0"/>
              <a:t>H – 21H</a:t>
            </a:r>
            <a:r>
              <a:rPr lang="ru-RU" altLang="ru-RU" sz="2000" dirty="0"/>
              <a:t>)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104744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1382"/>
            <a:ext cx="4464496" cy="527298"/>
          </a:xfrm>
        </p:spPr>
        <p:txBody>
          <a:bodyPr>
            <a:normAutofit fontScale="90000"/>
          </a:bodyPr>
          <a:lstStyle/>
          <a:p>
            <a:r>
              <a:rPr lang="en-US" dirty="0"/>
              <a:t>COM </a:t>
            </a:r>
            <a:r>
              <a:rPr lang="ru-RU" dirty="0"/>
              <a:t>и </a:t>
            </a:r>
            <a:r>
              <a:rPr lang="en-US" dirty="0"/>
              <a:t>EXE </a:t>
            </a:r>
            <a:r>
              <a:rPr lang="ru-RU" dirty="0"/>
              <a:t>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864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196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467568"/>
            <a:ext cx="90364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*.</a:t>
            </a:r>
            <a:r>
              <a:rPr lang="en-US" altLang="ru-RU" sz="2000" dirty="0">
                <a:solidFill>
                  <a:srgbClr val="FF0000"/>
                </a:solidFill>
                <a:hlinkClick r:id="rId2" action="ppaction://hlinksldjump"/>
              </a:rPr>
              <a:t>COM</a:t>
            </a:r>
            <a:r>
              <a:rPr lang="ru-RU" altLang="ru-RU" sz="2000" dirty="0">
                <a:solidFill>
                  <a:srgbClr val="FF0000"/>
                </a:solidFill>
                <a:hlinkClick r:id="rId2" action="ppaction://hlinksldjump"/>
              </a:rPr>
              <a:t> </a:t>
            </a:r>
            <a:r>
              <a:rPr lang="ru-RU" altLang="ru-RU" sz="2000" dirty="0"/>
              <a:t>– программы имеют следующие особенности, по сравнению с *.</a:t>
            </a:r>
            <a:r>
              <a:rPr lang="en-US" altLang="ru-RU" sz="2000" dirty="0"/>
              <a:t>EXE</a:t>
            </a:r>
            <a:r>
              <a:rPr lang="ru-RU" altLang="ru-RU" sz="2000" dirty="0"/>
              <a:t> :</a:t>
            </a:r>
            <a:endParaRPr lang="en-US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u="sng" dirty="0"/>
              <a:t>Отладчик</a:t>
            </a:r>
            <a:r>
              <a:rPr lang="ru-RU" altLang="ru-RU" sz="2000" dirty="0"/>
              <a:t> не применим для *.</a:t>
            </a:r>
            <a:r>
              <a:rPr lang="en-US" altLang="ru-RU" sz="2000" dirty="0"/>
              <a:t>com </a:t>
            </a:r>
            <a:r>
              <a:rPr lang="ru-RU" altLang="ru-RU" sz="2000" dirty="0"/>
              <a:t>программ.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/>
              <a:t>Максимальный размер – 6</a:t>
            </a:r>
            <a:r>
              <a:rPr lang="en-US" altLang="ru-RU" sz="2000" dirty="0"/>
              <a:t>4</a:t>
            </a:r>
            <a:r>
              <a:rPr lang="ru-RU" altLang="ru-RU" sz="2000" dirty="0"/>
              <a:t> Кб (в</a:t>
            </a:r>
            <a:r>
              <a:rPr lang="en-US" altLang="ru-RU" sz="2000" dirty="0"/>
              <a:t> </a:t>
            </a:r>
            <a:r>
              <a:rPr lang="en-US" altLang="ru-RU" sz="2000" dirty="0">
                <a:solidFill>
                  <a:srgbClr val="FF0000"/>
                </a:solidFill>
                <a:hlinkClick r:id="rId3" action="ppaction://hlinksldjump"/>
              </a:rPr>
              <a:t>EXE</a:t>
            </a:r>
            <a:r>
              <a:rPr lang="en-US" altLang="ru-RU" sz="2000" dirty="0">
                <a:hlinkClick r:id="rId3" action="ppaction://hlinksldjump"/>
              </a:rPr>
              <a:t> </a:t>
            </a:r>
            <a:r>
              <a:rPr lang="ru-RU" altLang="ru-RU" sz="2000" dirty="0"/>
              <a:t>– до 1Мб). </a:t>
            </a:r>
            <a:r>
              <a:rPr lang="en-US" altLang="ru-RU" sz="2000" b="1" dirty="0">
                <a:solidFill>
                  <a:srgbClr val="FF0000"/>
                </a:solidFill>
              </a:rPr>
              <a:t>ES</a:t>
            </a:r>
            <a:r>
              <a:rPr lang="en-US" altLang="ru-RU" sz="2000" dirty="0"/>
              <a:t> – </a:t>
            </a:r>
            <a:r>
              <a:rPr lang="ru-RU" altLang="ru-RU" sz="2000" dirty="0"/>
              <a:t>адрес </a:t>
            </a:r>
            <a:r>
              <a:rPr lang="en-US" altLang="ru-RU" sz="2000" b="1" dirty="0">
                <a:solidFill>
                  <a:srgbClr val="FF0000"/>
                </a:solidFill>
              </a:rPr>
              <a:t>PSP!!!</a:t>
            </a:r>
            <a:endParaRPr lang="ru-RU" altLang="ru-RU" sz="20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>
                <a:hlinkClick r:id="rId4" action="ppaction://hlinksldjump"/>
              </a:rPr>
              <a:t>Блок </a:t>
            </a:r>
            <a:r>
              <a:rPr lang="en-US" altLang="ru-RU" sz="2000" dirty="0">
                <a:hlinkClick r:id="rId4" action="ppaction://hlinksldjump"/>
              </a:rPr>
              <a:t>PSP</a:t>
            </a:r>
            <a:r>
              <a:rPr lang="ru-RU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размещается в начале программы (</a:t>
            </a:r>
            <a:r>
              <a:rPr lang="en-US" altLang="ru-RU" sz="2000" dirty="0"/>
              <a:t>ORG 100H</a:t>
            </a:r>
            <a:r>
              <a:rPr lang="ru-RU" altLang="ru-RU" sz="2000" dirty="0"/>
              <a:t>)</a:t>
            </a:r>
            <a:endParaRPr lang="en-US" altLang="ru-RU" sz="2000" dirty="0"/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/>
              <a:t>Все </a:t>
            </a:r>
            <a:r>
              <a:rPr lang="ru-RU" altLang="ru-RU" sz="2000" dirty="0">
                <a:hlinkClick r:id="rId5" action="ppaction://hlinksldjump"/>
              </a:rPr>
              <a:t>сегменты </a:t>
            </a:r>
            <a:r>
              <a:rPr lang="ru-RU" altLang="ru-RU" sz="2000" dirty="0"/>
              <a:t>в СОМ </a:t>
            </a:r>
            <a:r>
              <a:rPr lang="ru-RU" altLang="ru-RU" sz="2000" dirty="0">
                <a:hlinkClick r:id="rId6" action="ppaction://hlinksldjump"/>
              </a:rPr>
              <a:t>совпадают </a:t>
            </a:r>
            <a:r>
              <a:rPr lang="ru-RU" altLang="ru-RU" sz="2000" dirty="0"/>
              <a:t>(данных, команд и стека)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u="sng" dirty="0"/>
              <a:t>Точкой входа </a:t>
            </a:r>
            <a:r>
              <a:rPr lang="ru-RU" altLang="ru-RU" sz="2000" dirty="0"/>
              <a:t>является первый байт после </a:t>
            </a:r>
            <a:r>
              <a:rPr lang="en-US" altLang="ru-RU" sz="2000" dirty="0">
                <a:hlinkClick r:id="rId4" action="ppaction://hlinksldjump"/>
              </a:rPr>
              <a:t>PSP</a:t>
            </a:r>
            <a:r>
              <a:rPr lang="ru-RU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(для </a:t>
            </a:r>
            <a:r>
              <a:rPr lang="en-US" altLang="ru-RU" sz="2000" dirty="0"/>
              <a:t>EXE -&gt; </a:t>
            </a:r>
            <a:r>
              <a:rPr lang="ru-RU" altLang="ru-RU" sz="2000" dirty="0"/>
              <a:t>в директива </a:t>
            </a:r>
            <a:r>
              <a:rPr lang="en-US" altLang="ru-RU" sz="2000" dirty="0"/>
              <a:t>END</a:t>
            </a:r>
            <a:r>
              <a:rPr lang="ru-RU" altLang="ru-RU" sz="2000" dirty="0"/>
              <a:t>)</a:t>
            </a:r>
            <a:r>
              <a:rPr lang="en-US" altLang="ru-RU" sz="20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Компоновка </a:t>
            </a:r>
            <a:r>
              <a:rPr lang="en-US" altLang="ru-RU" sz="2000" dirty="0"/>
              <a:t>COM </a:t>
            </a:r>
            <a:r>
              <a:rPr lang="ru-RU" altLang="ru-RU" sz="2000" dirty="0"/>
              <a:t>программы должна (</a:t>
            </a:r>
            <a:r>
              <a:rPr lang="en-US" altLang="ru-RU" sz="2000" dirty="0"/>
              <a:t>tlink.exe</a:t>
            </a:r>
            <a:r>
              <a:rPr lang="ru-RU" altLang="ru-RU" sz="2000" dirty="0"/>
              <a:t>) выполнятся с опцией </a:t>
            </a:r>
            <a:r>
              <a:rPr lang="en-US" altLang="ru-RU" sz="2000" dirty="0"/>
              <a:t>“</a:t>
            </a:r>
            <a:r>
              <a:rPr lang="en-US" altLang="ru-RU" sz="2000" b="1" dirty="0">
                <a:solidFill>
                  <a:srgbClr val="FF0000"/>
                </a:solidFill>
              </a:rPr>
              <a:t>/t</a:t>
            </a:r>
            <a:r>
              <a:rPr lang="en-US" altLang="ru-RU" sz="2000" dirty="0"/>
              <a:t>”:</a:t>
            </a:r>
          </a:p>
          <a:p>
            <a:pPr eaLnBrk="1" hangingPunct="1">
              <a:buNone/>
            </a:pPr>
            <a:r>
              <a:rPr lang="en-US" altLang="ru-RU" sz="2400" b="1" dirty="0"/>
              <a:t>&gt;tlink.exe </a:t>
            </a:r>
            <a:r>
              <a:rPr lang="en-US" altLang="ru-RU" sz="2400" b="1" dirty="0">
                <a:solidFill>
                  <a:srgbClr val="FF0000"/>
                </a:solidFill>
              </a:rPr>
              <a:t>/t </a:t>
            </a:r>
            <a:r>
              <a:rPr lang="en-US" altLang="ru-RU" sz="2400" b="1" dirty="0"/>
              <a:t>/x/ /l tsr.obj (</a:t>
            </a:r>
            <a:r>
              <a:rPr lang="ru-RU" altLang="ru-RU" sz="2400" b="1" dirty="0"/>
              <a:t>опции отладки отключаются!</a:t>
            </a:r>
            <a:r>
              <a:rPr lang="en-US" altLang="ru-RU" sz="2400" b="1" dirty="0"/>
              <a:t>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779640" y="4077072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PSP (256</a:t>
            </a:r>
            <a:r>
              <a:rPr lang="ru-RU" b="1" dirty="0">
                <a:solidFill>
                  <a:srgbClr val="FF0000"/>
                </a:solidFill>
              </a:rPr>
              <a:t>б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79640" y="4473116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79640" y="5193196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2260" y="4293096"/>
            <a:ext cx="223174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b="1" dirty="0">
                <a:latin typeface="+mn-lt"/>
                <a:cs typeface="+mn-cs"/>
              </a:rPr>
              <a:t> = 100H – </a:t>
            </a:r>
            <a:r>
              <a:rPr lang="ru-RU" sz="2000" b="1" dirty="0">
                <a:latin typeface="+mn-lt"/>
                <a:cs typeface="+mn-cs"/>
              </a:rPr>
              <a:t>Точка входа</a:t>
            </a:r>
          </a:p>
        </p:txBody>
      </p:sp>
      <p:cxnSp>
        <p:nvCxnSpPr>
          <p:cNvPr id="13" name="Прямая со стрелкой 12"/>
          <p:cNvCxnSpPr>
            <a:endCxn id="12" idx="1"/>
          </p:cNvCxnSpPr>
          <p:nvPr/>
        </p:nvCxnSpPr>
        <p:spPr>
          <a:xfrm>
            <a:off x="6435824" y="4523928"/>
            <a:ext cx="476436" cy="18466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6296" y="5343599"/>
            <a:ext cx="172819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SP</a:t>
            </a:r>
            <a:r>
              <a:rPr lang="en-US" sz="2400" dirty="0">
                <a:latin typeface="+mn-lt"/>
                <a:cs typeface="+mn-cs"/>
              </a:rPr>
              <a:t> = FFFEH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7" name="Прямая со стрелкой 16"/>
          <p:cNvCxnSpPr>
            <a:endCxn id="16" idx="1"/>
          </p:cNvCxnSpPr>
          <p:nvPr/>
        </p:nvCxnSpPr>
        <p:spPr>
          <a:xfrm>
            <a:off x="6588224" y="5574431"/>
            <a:ext cx="648072" cy="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7080" y="3861048"/>
            <a:ext cx="163941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CS,DS,SS,ES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6435824" y="4091881"/>
            <a:ext cx="95287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3" action="ppaction://hlinksldjump"/>
          </p:cNvPr>
          <p:cNvSpPr txBox="1"/>
          <p:nvPr/>
        </p:nvSpPr>
        <p:spPr>
          <a:xfrm>
            <a:off x="4779640" y="3580822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+mn-lt"/>
                <a:cs typeface="+mn-cs"/>
              </a:rPr>
              <a:t>COM</a:t>
            </a:r>
            <a:r>
              <a:rPr lang="en-US" sz="2400" b="1" dirty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555776" y="4059808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PSP (256</a:t>
            </a:r>
            <a:r>
              <a:rPr lang="ru-RU" b="1" dirty="0">
                <a:solidFill>
                  <a:srgbClr val="FF0000"/>
                </a:solidFill>
              </a:rPr>
              <a:t>б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39552" y="4509120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39552" y="522920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hlinkClick r:id="rId2" action="ppaction://hlinksldjump"/>
          </p:cNvPr>
          <p:cNvSpPr txBox="1"/>
          <p:nvPr/>
        </p:nvSpPr>
        <p:spPr>
          <a:xfrm>
            <a:off x="83940" y="3987644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+mn-lt"/>
                <a:cs typeface="+mn-cs"/>
              </a:rPr>
              <a:t>EXE</a:t>
            </a:r>
            <a:r>
              <a:rPr lang="en-US" sz="2400" b="1" dirty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555776" y="4947554"/>
            <a:ext cx="1656184" cy="785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Окружение задачи (</a:t>
            </a:r>
            <a:r>
              <a:rPr lang="en-US" b="1" dirty="0">
                <a:solidFill>
                  <a:srgbClr val="FF0000"/>
                </a:solidFill>
              </a:rPr>
              <a:t>Set</a:t>
            </a:r>
            <a:r>
              <a:rPr lang="ru-RU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stCxn id="21" idx="1"/>
            <a:endCxn id="22" idx="0"/>
          </p:cNvCxnSpPr>
          <p:nvPr/>
        </p:nvCxnSpPr>
        <p:spPr>
          <a:xfrm flipH="1">
            <a:off x="1367644" y="4257830"/>
            <a:ext cx="1188132" cy="2512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4143" y="3861047"/>
            <a:ext cx="10698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DS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>
                <a:latin typeface="+mn-lt"/>
                <a:cs typeface="+mn-cs"/>
              </a:rPr>
              <a:t>ES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28" name="Прямая со стрелкой 27"/>
          <p:cNvCxnSpPr>
            <a:stCxn id="25" idx="0"/>
            <a:endCxn id="21" idx="2"/>
          </p:cNvCxnSpPr>
          <p:nvPr/>
        </p:nvCxnSpPr>
        <p:spPr>
          <a:xfrm flipV="1">
            <a:off x="3383868" y="4455852"/>
            <a:ext cx="0" cy="49170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3420827" y="4542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2CH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25" idx="3"/>
            <a:endCxn id="6" idx="1"/>
          </p:cNvCxnSpPr>
          <p:nvPr/>
        </p:nvCxnSpPr>
        <p:spPr>
          <a:xfrm flipV="1">
            <a:off x="4211960" y="4275094"/>
            <a:ext cx="567680" cy="106531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22" idx="1"/>
          </p:cNvCxnSpPr>
          <p:nvPr/>
        </p:nvCxnSpPr>
        <p:spPr>
          <a:xfrm flipH="1">
            <a:off x="83940" y="4869160"/>
            <a:ext cx="45561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751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197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Сегменты программы</a:t>
            </a:r>
            <a:r>
              <a:rPr lang="en-US" altLang="ru-RU" dirty="0"/>
              <a:t> </a:t>
            </a:r>
            <a:r>
              <a:rPr lang="ru-RU" altLang="ru-RU" dirty="0"/>
              <a:t>СОМ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476672"/>
            <a:ext cx="8712968" cy="5832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без </a:t>
            </a:r>
            <a:r>
              <a:rPr lang="ru-RU" altLang="ru-RU" dirty="0">
                <a:hlinkClick r:id="rId2" action="ppaction://hlinksldjump"/>
              </a:rPr>
              <a:t>явных сегмент</a:t>
            </a:r>
            <a:r>
              <a:rPr lang="ru-RU" altLang="ru-RU" dirty="0"/>
              <a:t>ов</a:t>
            </a:r>
            <a:r>
              <a:rPr lang="en-US" altLang="ru-RU" dirty="0"/>
              <a:t> (DATE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'CODE'</a:t>
            </a:r>
            <a:r>
              <a:rPr lang="ru-RU" altLang="ru-RU" dirty="0">
                <a:solidFill>
                  <a:srgbClr val="FF0000"/>
                </a:solidFill>
              </a:rPr>
              <a:t>  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  <a:r>
              <a:rPr lang="ru-RU" altLang="ru-RU" u="sng" dirty="0"/>
              <a:t>НАЧАЛО</a:t>
            </a:r>
            <a:endParaRPr lang="en-US" altLang="ru-RU" u="sng" dirty="0"/>
          </a:p>
          <a:p>
            <a:r>
              <a:rPr lang="ru-RU" altLang="ru-RU" dirty="0">
                <a:solidFill>
                  <a:srgbClr val="FF0000"/>
                </a:solidFill>
              </a:rPr>
              <a:t>       </a:t>
            </a:r>
            <a:r>
              <a:rPr lang="en-US" altLang="ru-RU" dirty="0">
                <a:solidFill>
                  <a:schemeClr val="tx1"/>
                </a:solidFill>
              </a:rPr>
              <a:t>ORG 100h</a:t>
            </a:r>
            <a:r>
              <a:rPr lang="ru-RU" altLang="ru-RU" dirty="0">
                <a:solidFill>
                  <a:schemeClr val="tx1"/>
                </a:solidFill>
              </a:rPr>
              <a:t>  </a:t>
            </a:r>
            <a:r>
              <a:rPr lang="en-US" altLang="ru-RU" dirty="0"/>
              <a:t>;</a:t>
            </a:r>
            <a:r>
              <a:rPr lang="ru-RU" altLang="ru-RU" dirty="0"/>
              <a:t>Область </a:t>
            </a:r>
            <a:r>
              <a:rPr lang="en-US" altLang="ru-RU" dirty="0">
                <a:solidFill>
                  <a:srgbClr val="FF0000"/>
                </a:solidFill>
              </a:rPr>
              <a:t>PSP</a:t>
            </a:r>
            <a:r>
              <a:rPr lang="ru-RU" altLang="ru-RU" dirty="0">
                <a:solidFill>
                  <a:srgbClr val="FF0000"/>
                </a:solidFill>
              </a:rPr>
              <a:t> для СОМ программ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ASSUME CS:</a:t>
            </a:r>
            <a:r>
              <a:rPr lang="en-US" altLang="ru-RU" dirty="0">
                <a:solidFill>
                  <a:srgbClr val="FF0000"/>
                </a:solidFill>
              </a:rPr>
              <a:t>MYCODE </a:t>
            </a:r>
            <a:r>
              <a:rPr lang="en-US" altLang="ru-RU" dirty="0"/>
              <a:t>;</a:t>
            </a:r>
            <a:r>
              <a:rPr lang="ru-RU" altLang="ru-RU" dirty="0"/>
              <a:t>Директива Указание компилятору</a:t>
            </a:r>
            <a:r>
              <a:rPr lang="en-US" altLang="ru-RU" dirty="0"/>
              <a:t> – </a:t>
            </a:r>
            <a:r>
              <a:rPr lang="ru-RU" altLang="ru-RU" dirty="0"/>
              <a:t>всегда </a:t>
            </a:r>
            <a:r>
              <a:rPr lang="ru-RU" altLang="ru-RU" u="sng" dirty="0">
                <a:solidFill>
                  <a:srgbClr val="FF0000"/>
                </a:solidFill>
              </a:rPr>
              <a:t>первая</a:t>
            </a:r>
            <a:r>
              <a:rPr lang="ru-RU" altLang="ru-RU" dirty="0"/>
              <a:t> в сегменте кода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Начало Сегмента 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/>
              <a:t>;</a:t>
            </a:r>
            <a:r>
              <a:rPr lang="ru-RU" altLang="ru-RU" dirty="0"/>
              <a:t>Точка входа 1-й байт после </a:t>
            </a:r>
            <a:r>
              <a:rPr lang="en-US" altLang="ru-RU" dirty="0"/>
              <a:t>PSP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   </a:t>
            </a:r>
            <a:r>
              <a:rPr lang="en-US" altLang="ru-RU" dirty="0">
                <a:solidFill>
                  <a:schemeClr val="tx1"/>
                </a:solidFill>
              </a:rPr>
              <a:t>PUSH CS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POP   DS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  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CALL 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Данные в сегменте кода</a:t>
            </a:r>
            <a:r>
              <a:rPr lang="en-US" altLang="ru-RU" dirty="0"/>
              <a:t>: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LET DB '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r>
              <a:rPr lang="en-US" altLang="ru-RU" dirty="0">
                <a:solidFill>
                  <a:schemeClr val="tx1"/>
                </a:solidFill>
              </a:rPr>
              <a:t>'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  <a:r>
              <a:rPr lang="ru-RU" altLang="ru-RU" u="sng" dirty="0"/>
              <a:t>КОНЕЦ</a:t>
            </a:r>
            <a:endParaRPr lang="en-US" altLang="ru-RU" u="sng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PUTCH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</a:t>
            </a:r>
            <a:r>
              <a:rPr lang="en-US" altLang="ru-RU" dirty="0">
                <a:solidFill>
                  <a:srgbClr val="3333FF"/>
                </a:solidFill>
              </a:rPr>
              <a:t>MAIN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</a:t>
            </a:r>
            <a:r>
              <a:rPr lang="ru-RU" altLang="ru-RU" u="sng" dirty="0">
                <a:solidFill>
                  <a:schemeClr val="tx1"/>
                </a:solidFill>
              </a:rPr>
              <a:t>указывает</a:t>
            </a:r>
            <a:r>
              <a:rPr lang="ru-RU" altLang="ru-RU" dirty="0">
                <a:solidFill>
                  <a:schemeClr val="tx1"/>
                </a:solidFill>
              </a:rPr>
              <a:t> компилятору Ассемблера, какие регистры он должен использовать для указанных сегментов.</a:t>
            </a:r>
            <a:r>
              <a:rPr lang="en-US" altLang="ru-RU" u="sng" dirty="0">
                <a:solidFill>
                  <a:schemeClr val="tx1"/>
                </a:solidFill>
              </a:rPr>
              <a:t> </a:t>
            </a:r>
            <a:endParaRPr lang="ru-RU" altLang="ru-RU" u="sng" dirty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5570730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Сегменты программы</a:t>
            </a:r>
            <a:r>
              <a:rPr lang="en-US" altLang="ru-RU" dirty="0"/>
              <a:t> </a:t>
            </a:r>
            <a:r>
              <a:rPr lang="ru-RU" altLang="ru-RU" dirty="0"/>
              <a:t>ЕХЕ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6886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НАЧАЛО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r>
              <a:rPr lang="en-US" altLang="ru-RU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  <a:r>
              <a:rPr lang="ru-RU" altLang="ru-RU" dirty="0">
                <a:solidFill>
                  <a:srgbClr val="FF0000"/>
                </a:solidFill>
              </a:rPr>
              <a:t> 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  <a:r>
              <a:rPr lang="ru-RU" altLang="ru-RU" dirty="0"/>
              <a:t>НАЧАЛО</a:t>
            </a:r>
            <a:endParaRPr lang="en-US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   DB 256 dup(0FFh)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/>
              <a:t>НАЧАЛО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assume CS:MYCODE, DS:DTSEG , SS:STSEG</a:t>
            </a:r>
            <a:r>
              <a:rPr lang="ru-RU" altLang="ru-RU" dirty="0"/>
              <a:t> </a:t>
            </a:r>
            <a:r>
              <a:rPr lang="en-US" altLang="ru-RU" dirty="0"/>
              <a:t>;</a:t>
            </a:r>
            <a:r>
              <a:rPr lang="ru-RU" altLang="ru-RU" dirty="0"/>
              <a:t>Указание компилятору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MOV AX , </a:t>
            </a:r>
            <a:r>
              <a:rPr lang="en-US" altLang="ru-RU" dirty="0">
                <a:solidFill>
                  <a:srgbClr val="FF0000"/>
                </a:solidFill>
              </a:rPr>
              <a:t>DTSEG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Загрузка Сегментного регистра  при  явных сегментах данных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MOV DS , AX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CALL 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PUTCH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END  </a:t>
            </a:r>
            <a:r>
              <a:rPr lang="en-US" altLang="ru-RU" dirty="0">
                <a:solidFill>
                  <a:srgbClr val="3333FF"/>
                </a:solidFill>
              </a:rPr>
              <a:t>MAIN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(запускает ОС) – </a:t>
            </a:r>
            <a:r>
              <a:rPr lang="ru-RU" altLang="ru-RU" dirty="0">
                <a:solidFill>
                  <a:srgbClr val="FF0000"/>
                </a:solidFill>
              </a:rPr>
              <a:t>Конец исходного текста программы!!!</a:t>
            </a: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3521300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199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'A'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</a:t>
            </a:r>
          </a:p>
          <a:p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256 dup(0)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</a:p>
          <a:p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assume </a:t>
            </a:r>
            <a:r>
              <a:rPr lang="en-US" altLang="ru-RU" dirty="0" err="1">
                <a:solidFill>
                  <a:schemeClr val="tx1"/>
                </a:solidFill>
              </a:rPr>
              <a:t>cs:mycode</a:t>
            </a:r>
            <a:r>
              <a:rPr lang="en-US" altLang="ru-RU" dirty="0">
                <a:solidFill>
                  <a:schemeClr val="tx1"/>
                </a:solidFill>
              </a:rPr>
              <a:t> , DS:DTSEG , SS:STSEG</a:t>
            </a:r>
            <a:r>
              <a:rPr lang="ru-RU" altLang="ru-RU" dirty="0"/>
              <a:t> </a:t>
            </a:r>
            <a:r>
              <a:rPr lang="en-US" altLang="ru-RU" dirty="0"/>
              <a:t>…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main </a:t>
            </a:r>
          </a:p>
          <a:p>
            <a:endParaRPr lang="en-US" altLang="ru-RU" dirty="0"/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3411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Почасовой состав дисциплины - СП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5113338"/>
          </a:xfrm>
        </p:spPr>
        <p:txBody>
          <a:bodyPr/>
          <a:lstStyle/>
          <a:p>
            <a:pPr eaLnBrk="1" hangingPunct="1"/>
            <a:r>
              <a:rPr lang="ru-RU" altLang="ru-RU" sz="2700" dirty="0">
                <a:hlinkClick r:id="rId3" action="ppaction://hlinksldjump"/>
              </a:rPr>
              <a:t>Лабораторные работы СП</a:t>
            </a:r>
            <a:r>
              <a:rPr lang="ru-RU" altLang="ru-RU" sz="2700" dirty="0"/>
              <a:t> – 8ЛР – </a:t>
            </a:r>
            <a:r>
              <a:rPr lang="ru-RU" altLang="ru-RU" sz="2700" b="1" dirty="0"/>
              <a:t>34 час</a:t>
            </a:r>
            <a:r>
              <a:rPr lang="en-US" altLang="ru-RU" sz="2700" b="1" dirty="0"/>
              <a:t> </a:t>
            </a:r>
            <a:r>
              <a:rPr lang="en-US" altLang="ru-RU" sz="2700" dirty="0"/>
              <a:t>(1 </a:t>
            </a:r>
            <a:r>
              <a:rPr lang="ru-RU" altLang="ru-RU" sz="2700" dirty="0"/>
              <a:t>пара в </a:t>
            </a:r>
            <a:r>
              <a:rPr lang="ru-RU" altLang="ru-RU" sz="2700" dirty="0" err="1"/>
              <a:t>нед</a:t>
            </a:r>
            <a:r>
              <a:rPr lang="ru-RU" altLang="ru-RU" sz="2700" dirty="0"/>
              <a:t>.</a:t>
            </a:r>
            <a:r>
              <a:rPr lang="en-US" altLang="ru-RU" sz="2700" dirty="0"/>
              <a:t>)</a:t>
            </a:r>
            <a:endParaRPr lang="ru-RU" altLang="ru-RU" sz="2700" dirty="0"/>
          </a:p>
          <a:p>
            <a:pPr eaLnBrk="1" hangingPunct="1"/>
            <a:r>
              <a:rPr lang="ru-RU" altLang="ru-RU" sz="2700" dirty="0">
                <a:hlinkClick r:id="rId4" action="ppaction://hlinksldjump"/>
              </a:rPr>
              <a:t>Лекции СП</a:t>
            </a:r>
            <a:r>
              <a:rPr lang="ru-RU" altLang="ru-RU" sz="2700" dirty="0"/>
              <a:t> – 1 раз в неделю.  О лекция ( </a:t>
            </a:r>
            <a:r>
              <a:rPr lang="ru-RU" altLang="ru-RU" sz="2700" dirty="0">
                <a:hlinkClick r:id="rId4" action="ppaction://hlinksldjump"/>
              </a:rPr>
              <a:t>СМ </a:t>
            </a:r>
            <a:r>
              <a:rPr lang="ru-RU" altLang="ru-RU" sz="2700" dirty="0"/>
              <a:t>)</a:t>
            </a:r>
            <a:r>
              <a:rPr lang="ru-RU" altLang="ru-RU" sz="2800" b="1" dirty="0">
                <a:solidFill>
                  <a:srgbClr val="FF0000"/>
                </a:solidFill>
              </a:rPr>
              <a:t>.</a:t>
            </a:r>
            <a:endParaRPr lang="ru-RU" altLang="ru-RU" sz="2700" dirty="0"/>
          </a:p>
          <a:p>
            <a:pPr eaLnBrk="1" hangingPunct="1"/>
            <a:r>
              <a:rPr lang="ru-RU" altLang="ru-RU" sz="2700" dirty="0">
                <a:hlinkClick r:id="rId5" action="ppaction://hlinksldjump"/>
              </a:rPr>
              <a:t>Курсовая работа СП (КР СП</a:t>
            </a:r>
            <a:r>
              <a:rPr lang="ru-RU" altLang="ru-RU" sz="2700" dirty="0"/>
              <a:t>) – </a:t>
            </a:r>
            <a:r>
              <a:rPr lang="ru-RU" altLang="ru-RU" sz="2700" b="1" dirty="0"/>
              <a:t>51 час – </a:t>
            </a:r>
            <a:r>
              <a:rPr lang="ru-RU" altLang="ru-RU" sz="2700" b="1" dirty="0" err="1"/>
              <a:t>Самост</a:t>
            </a:r>
            <a:r>
              <a:rPr lang="ru-RU" altLang="ru-RU" sz="2700" b="1" dirty="0"/>
              <a:t>. Раб.!!!</a:t>
            </a:r>
          </a:p>
          <a:p>
            <a:pPr eaLnBrk="1" hangingPunct="1"/>
            <a:r>
              <a:rPr lang="ru-RU" altLang="ru-RU" sz="2700" dirty="0"/>
              <a:t>Рубежный контроль</a:t>
            </a:r>
            <a:r>
              <a:rPr lang="en-US" altLang="ru-RU" sz="2700" dirty="0"/>
              <a:t> (</a:t>
            </a:r>
            <a:r>
              <a:rPr lang="ru-RU" altLang="ru-RU" sz="2700" dirty="0">
                <a:hlinkClick r:id="rId6" action="ppaction://hlinksldjump"/>
              </a:rPr>
              <a:t>РК</a:t>
            </a:r>
            <a:r>
              <a:rPr lang="en-US" altLang="ru-RU" sz="2700" dirty="0"/>
              <a:t>)</a:t>
            </a:r>
            <a:r>
              <a:rPr lang="ru-RU" altLang="ru-RU" sz="2700" dirty="0"/>
              <a:t> – 2 раза в семестр на ЛК (9,14н)</a:t>
            </a:r>
          </a:p>
          <a:p>
            <a:pPr eaLnBrk="1" hangingPunct="1"/>
            <a:r>
              <a:rPr lang="ru-RU" altLang="ru-RU" sz="2700" dirty="0">
                <a:solidFill>
                  <a:schemeClr val="tx2"/>
                </a:solidFill>
                <a:hlinkClick r:id="rId7" action="ppaction://hlinksldjump"/>
              </a:rPr>
              <a:t>Сайт по дисциплине СП</a:t>
            </a:r>
            <a:r>
              <a:rPr lang="ru-RU" altLang="ru-RU" sz="2700" dirty="0">
                <a:solidFill>
                  <a:schemeClr val="tx2"/>
                </a:solidFill>
              </a:rPr>
              <a:t> (</a:t>
            </a:r>
            <a:r>
              <a:rPr lang="ru-RU" altLang="ru-RU" sz="2700" u="sng" dirty="0">
                <a:solidFill>
                  <a:srgbClr val="0070C0"/>
                </a:solidFill>
              </a:rPr>
              <a:t>: </a:t>
            </a:r>
            <a:r>
              <a:rPr lang="en-US" altLang="ru-RU" sz="2700" u="sng" dirty="0" err="1">
                <a:solidFill>
                  <a:srgbClr val="0070C0"/>
                </a:solidFill>
                <a:hlinkClick r:id="rId8"/>
              </a:rPr>
              <a:t>sergebolshakov</a:t>
            </a:r>
            <a:r>
              <a:rPr lang="ru-RU" altLang="ru-RU" sz="2700" u="sng" dirty="0">
                <a:solidFill>
                  <a:srgbClr val="0070C0"/>
                </a:solidFill>
                <a:hlinkClick r:id="rId8"/>
              </a:rPr>
              <a:t>.</a:t>
            </a:r>
            <a:r>
              <a:rPr lang="en-US" altLang="ru-RU" sz="2700" u="sng" dirty="0" err="1">
                <a:solidFill>
                  <a:srgbClr val="0070C0"/>
                </a:solidFill>
                <a:hlinkClick r:id="rId8"/>
              </a:rPr>
              <a:t>ru</a:t>
            </a:r>
            <a:endParaRPr lang="ru-RU" altLang="ru-RU" sz="2700" dirty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700" dirty="0">
                <a:hlinkClick r:id="rId9" action="ppaction://hlinksldjump"/>
              </a:rPr>
              <a:t>Пособия и литература  СП</a:t>
            </a:r>
            <a:r>
              <a:rPr lang="ru-RU" altLang="ru-RU" sz="2700" dirty="0"/>
              <a:t>( </a:t>
            </a:r>
            <a:r>
              <a:rPr lang="ru-RU" altLang="ru-RU" sz="2700" dirty="0">
                <a:hlinkClick r:id="rId10" action="ppaction://hlinksldjump"/>
              </a:rPr>
              <a:t>список </a:t>
            </a:r>
            <a:r>
              <a:rPr lang="ru-RU" altLang="ru-RU" sz="2700" dirty="0"/>
              <a:t>уже есть на сайте) </a:t>
            </a:r>
            <a:r>
              <a:rPr lang="ru-RU" altLang="ru-RU" sz="2800" dirty="0"/>
              <a:t>-(</a:t>
            </a:r>
            <a:r>
              <a:rPr lang="ru-RU" altLang="ru-RU" sz="2800" dirty="0">
                <a:hlinkClick r:id="rId11" action="ppaction://hlinksldjump"/>
              </a:rPr>
              <a:t>СМ</a:t>
            </a:r>
            <a:r>
              <a:rPr lang="ru-RU" altLang="ru-RU" sz="2800" dirty="0"/>
              <a:t>)</a:t>
            </a:r>
            <a:endParaRPr lang="ru-RU" altLang="ru-RU" sz="2700" dirty="0"/>
          </a:p>
          <a:p>
            <a:pPr eaLnBrk="1" hangingPunct="1"/>
            <a:r>
              <a:rPr lang="ru-RU" altLang="ru-RU" sz="2700" u="sng" dirty="0"/>
              <a:t>Самостоятельная</a:t>
            </a:r>
            <a:r>
              <a:rPr lang="ru-RU" altLang="ru-RU" sz="2700" dirty="0"/>
              <a:t> работа (Это - Отчеты подготовка к ЛР, выполнение КР СП, Подготовка к РК, сдача зачета, самостоятельное изучение литературы).</a:t>
            </a:r>
          </a:p>
          <a:p>
            <a:pPr eaLnBrk="1" hangingPunct="1"/>
            <a:r>
              <a:rPr lang="ru-RU" altLang="ru-RU" sz="2700" dirty="0">
                <a:hlinkClick r:id="rId12" action="ppaction://hlinksldjump"/>
              </a:rPr>
              <a:t>Консультации </a:t>
            </a:r>
            <a:r>
              <a:rPr lang="ru-RU" altLang="ru-RU" sz="2700" dirty="0"/>
              <a:t>по курсу СП (каф. 905 ауд.) </a:t>
            </a:r>
            <a:r>
              <a:rPr lang="ru-RU" altLang="ru-RU" sz="2700" b="1" dirty="0">
                <a:solidFill>
                  <a:srgbClr val="FF0000"/>
                </a:solidFill>
              </a:rPr>
              <a:t>Общие МУ по ЛР и КР по курсу СП!!!!! </a:t>
            </a:r>
            <a:r>
              <a:rPr lang="en-US" altLang="ru-RU" sz="2800" dirty="0"/>
              <a:t>(</a:t>
            </a:r>
            <a:r>
              <a:rPr lang="ru-RU" sz="2800" dirty="0">
                <a:hlinkClick r:id="rId13" action="ppaction://hlinksldjump"/>
              </a:rPr>
              <a:t>Введение</a:t>
            </a:r>
            <a:r>
              <a:rPr lang="en-US" altLang="ru-RU" sz="2800" dirty="0"/>
              <a:t>)</a:t>
            </a:r>
            <a:endParaRPr lang="ru-RU" altLang="ru-RU" sz="2700" b="1" dirty="0">
              <a:solidFill>
                <a:srgbClr val="FF0000"/>
              </a:solidFill>
            </a:endParaRPr>
          </a:p>
          <a:p>
            <a:pPr eaLnBrk="1" hangingPunct="1"/>
            <a:endParaRPr lang="ru-RU" altLang="ru-RU" sz="2700" b="1" dirty="0">
              <a:solidFill>
                <a:srgbClr val="FF0000"/>
              </a:solidFill>
            </a:endParaRPr>
          </a:p>
          <a:p>
            <a:pPr eaLnBrk="1" hangingPunct="1"/>
            <a:endParaRPr lang="ru-RU" altLang="ru-RU" sz="2700" dirty="0"/>
          </a:p>
          <a:p>
            <a:pPr eaLnBrk="1" hangingPunct="1"/>
            <a:endParaRPr lang="ru-RU" altLang="ru-RU" sz="2700" dirty="0"/>
          </a:p>
          <a:p>
            <a:pPr eaLnBrk="1" hangingPunct="1"/>
            <a:endParaRPr lang="ru-RU" altLang="ru-RU" sz="2700" dirty="0"/>
          </a:p>
        </p:txBody>
      </p:sp>
    </p:spTree>
    <p:extLst>
      <p:ext uri="{BB962C8B-B14F-4D97-AF65-F5344CB8AC3E}">
        <p14:creationId xmlns:p14="http://schemas.microsoft.com/office/powerpoint/2010/main" val="92371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>
                <a:hlinkClick r:id="rId2" action="ppaction://hlinksldjump"/>
              </a:rPr>
              <a:t>DosBox</a:t>
            </a:r>
            <a:r>
              <a:rPr lang="ru-RU" altLang="ru-RU" sz="2300" dirty="0"/>
              <a:t> и работа с 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3" action="ppaction://hlinksldjump"/>
              </a:rPr>
              <a:t>Русификация и </a:t>
            </a:r>
            <a:r>
              <a:rPr lang="ru-RU" altLang="ru-RU" sz="2300" dirty="0">
                <a:hlinkClick r:id="rId4" action="ppaction://hlinksldjump"/>
              </a:rPr>
              <a:t>коды</a:t>
            </a:r>
            <a:r>
              <a:rPr lang="ru-RU" altLang="ru-RU" sz="2300" dirty="0"/>
              <a:t> </a:t>
            </a:r>
            <a:r>
              <a:rPr lang="en-US" altLang="ru-RU" sz="2300" dirty="0"/>
              <a:t>DOS </a:t>
            </a:r>
            <a:r>
              <a:rPr lang="ru-RU" altLang="ru-RU" sz="2300" dirty="0"/>
              <a:t>и </a:t>
            </a:r>
            <a:r>
              <a:rPr lang="en-US" altLang="ru-RU" sz="2300" dirty="0"/>
              <a:t>Windows</a:t>
            </a:r>
            <a:endParaRPr lang="ru-RU" altLang="ru-RU" sz="2300" dirty="0"/>
          </a:p>
          <a:p>
            <a:r>
              <a:rPr lang="ru-RU" altLang="ru-RU" sz="2300" dirty="0"/>
              <a:t>Что такое </a:t>
            </a:r>
            <a:r>
              <a:rPr lang="ru-RU" altLang="ru-RU" sz="2300" dirty="0">
                <a:hlinkClick r:id="rId5" action="ppaction://hlinksldjump"/>
              </a:rPr>
              <a:t>Командная строка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5" action="ppaction://hlinksldjump"/>
              </a:rPr>
              <a:t>КС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6" action="ppaction://hlinksldjump"/>
              </a:rPr>
              <a:t>ФМ</a:t>
            </a:r>
            <a:r>
              <a:rPr lang="ru-RU" altLang="ru-RU" sz="2300" dirty="0"/>
              <a:t>) </a:t>
            </a:r>
            <a:r>
              <a:rPr lang="en-US" altLang="ru-RU" sz="2300" dirty="0"/>
              <a:t>?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9" action="ppaction://hlinksldjump"/>
              </a:rPr>
              <a:t>Справочники</a:t>
            </a:r>
            <a:r>
              <a:rPr lang="ru-RU" altLang="ru-RU" sz="2300" dirty="0"/>
              <a:t> (ЛР № 1)</a:t>
            </a:r>
          </a:p>
          <a:p>
            <a:r>
              <a:rPr lang="ru-RU" altLang="ru-RU" sz="2300" dirty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0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1" action="ppaction://hlinksldjump"/>
              </a:rPr>
              <a:t>Принципы построения ЭВМ</a:t>
            </a:r>
            <a:endParaRPr lang="ru-RU" altLang="ru-RU" sz="2300" u="sng" dirty="0">
              <a:hlinkClick r:id="rId12" action="ppaction://hlinksldjump"/>
            </a:endParaRPr>
          </a:p>
          <a:p>
            <a:r>
              <a:rPr lang="ru-RU" altLang="ru-RU" sz="2300" dirty="0">
                <a:hlinkClick r:id="rId13" action="ppaction://hlinksldjump"/>
              </a:rPr>
              <a:t>Физическая модель темы.</a:t>
            </a:r>
            <a:endParaRPr lang="ru-RU" altLang="ru-RU" sz="2300" dirty="0">
              <a:hlinkClick r:id="rId12" action="ppaction://hlinksldjump"/>
            </a:endParaRPr>
          </a:p>
          <a:p>
            <a:r>
              <a:rPr lang="ru-RU" altLang="ru-RU" sz="2300" dirty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4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5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7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18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19" action="ppaction://hlinksldjump"/>
              </a:rPr>
              <a:t>Командные файлы </a:t>
            </a:r>
            <a:r>
              <a:rPr lang="ru-RU" altLang="ru-RU" sz="2300" dirty="0"/>
              <a:t>(ЛР №2)</a:t>
            </a:r>
          </a:p>
          <a:p>
            <a:r>
              <a:rPr lang="ru-RU" altLang="ru-RU" sz="2300" dirty="0">
                <a:hlinkClick r:id="rId20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1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8719115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Буферизация ввода символов (в буфер)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489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200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67544" y="548680"/>
            <a:ext cx="8496943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>
                <a:solidFill>
                  <a:srgbClr val="00B050"/>
                </a:solidFill>
              </a:rPr>
              <a:t>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STOSB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ES:DI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AL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автоматическое 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49470946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6565"/>
            <a:ext cx="590465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8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620688"/>
            <a:ext cx="822960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buNone/>
            </a:pPr>
            <a:r>
              <a:rPr lang="ru-RU" sz="2000" b="1" dirty="0"/>
              <a:t>Должно быть выведено 16 строк дампа, в каждой строке выводиться по </a:t>
            </a:r>
            <a:r>
              <a:rPr lang="ru-RU" sz="2000" b="1" dirty="0">
                <a:solidFill>
                  <a:srgbClr val="FF0000"/>
                </a:solidFill>
              </a:rPr>
              <a:t>24</a:t>
            </a:r>
            <a:r>
              <a:rPr lang="ru-RU" sz="2000" b="1" dirty="0"/>
              <a:t> байта (48 шестнадцатеричных цифры). Вывести на экран значение регистров </a:t>
            </a:r>
            <a:r>
              <a:rPr lang="ru-RU" sz="2000" b="1" dirty="0">
                <a:solidFill>
                  <a:srgbClr val="FF0000"/>
                </a:solidFill>
              </a:rPr>
              <a:t>АХ</a:t>
            </a:r>
            <a:r>
              <a:rPr lang="ru-RU" sz="2000" b="1" dirty="0"/>
              <a:t> и </a:t>
            </a:r>
            <a:r>
              <a:rPr lang="ru-RU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/>
              <a:t>.  Каждая выводимая строка дампа должна начинаться  с соответствующего адреса ее расположения (адрес отделяется от информации с помощью “: ” пробелом). Предусмотреть использование всех процедур, разработанных ранее, при разработке программы (см. ЛР выше). Организовать очистку экрана до вывода, после вывода нового дампа и после нажатия заданной клавиши выхода. По завершению программы выдается сообщение об ее успешном окончании. Адрес для вывода дампа может быть задан в программе или введен с клавиатуры (см. ЛР№7).программы выполняется при вводе звездочки (“*”). </a:t>
            </a:r>
          </a:p>
          <a:p>
            <a:pPr algn="just" eaLnBrk="1" hangingPunct="1">
              <a:buNone/>
            </a:pPr>
            <a:r>
              <a:rPr lang="ru-RU" sz="2000" b="1" dirty="0"/>
              <a:t>Вид дампа - (</a:t>
            </a:r>
            <a:r>
              <a:rPr lang="ru-RU" sz="2000" b="1" dirty="0">
                <a:hlinkClick r:id="rId3" action="ppaction://hlinksldjump"/>
              </a:rPr>
              <a:t>СМ</a:t>
            </a:r>
            <a:r>
              <a:rPr lang="ru-RU" sz="2000" b="1" dirty="0"/>
              <a:t>):</a:t>
            </a:r>
            <a:endParaRPr lang="en-US" sz="2000" b="1" dirty="0"/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043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8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6094" y="1067221"/>
            <a:ext cx="8229600" cy="32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Схема Горнера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Ввод шестнадцатеричного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Перевод в десятичное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Буферизация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Сегменты и их границы (данные, команды, стек)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Короткие и длинные адреса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Команды цепочек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9049151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9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76250" y="1067221"/>
            <a:ext cx="8229600" cy="135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>
                <a:solidFill>
                  <a:srgbClr val="FF0000"/>
                </a:solidFill>
              </a:rPr>
              <a:t>Задание ЛР №9:</a:t>
            </a:r>
            <a:endParaRPr lang="en-US" sz="24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87262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827584" y="360783"/>
            <a:ext cx="627504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9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3260"/>
            <a:ext cx="5976664" cy="53542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Физическая модель</a:t>
            </a:r>
            <a:r>
              <a:rPr lang="en-US" b="1" dirty="0"/>
              <a:t> </a:t>
            </a:r>
            <a:r>
              <a:rPr lang="ru-RU" b="1" dirty="0"/>
              <a:t>Темы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83027"/>
            <a:ext cx="585787" cy="365125"/>
          </a:xfrm>
        </p:spPr>
        <p:txBody>
          <a:bodyPr/>
          <a:lstStyle/>
          <a:p>
            <a:pPr algn="l">
              <a:defRPr/>
            </a:pPr>
            <a:fld id="{F5651A7E-0BC5-4963-9D61-8392CE0EB411}" type="slidenum">
              <a:rPr/>
              <a:pPr algn="l">
                <a:defRPr/>
              </a:pPr>
              <a:t>205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620688"/>
            <a:ext cx="8136905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Следует выделить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в физической модели Компьютера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МИКРОПРОЦЕССОР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CPU,</a:t>
            </a:r>
            <a:r>
              <a:rPr lang="ru-RU" sz="2000" dirty="0">
                <a:latin typeface="+mn-lt"/>
                <a:cs typeface="+mn-cs"/>
              </a:rPr>
              <a:t>ЦП )   МП = ВП + </a:t>
            </a:r>
            <a:r>
              <a:rPr lang="en-US" sz="2000" dirty="0">
                <a:latin typeface="+mn-lt"/>
                <a:cs typeface="+mn-cs"/>
              </a:rPr>
              <a:t>INT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Структура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Принципы построения ЭВМ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Понятие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регистра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</a:rPr>
              <a:t>Понятие и разновидности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Регистры </a:t>
            </a:r>
            <a:r>
              <a:rPr lang="ru-RU" sz="2000" dirty="0">
                <a:latin typeface="+mn-lt"/>
                <a:cs typeface="+mn-cs"/>
              </a:rPr>
              <a:t>общего назначения – РОН (общее) +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32 разрядные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Регистры указатели </a:t>
            </a:r>
            <a:r>
              <a:rPr lang="ru-RU" sz="2000" dirty="0">
                <a:latin typeface="+mn-lt"/>
                <a:cs typeface="+mn-cs"/>
              </a:rPr>
              <a:t>(общее)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Сегментные регистры</a:t>
            </a:r>
            <a:r>
              <a:rPr lang="ru-RU" sz="2000" dirty="0">
                <a:latin typeface="+mn-lt"/>
                <a:cs typeface="+mn-cs"/>
              </a:rPr>
              <a:t> (общее). </a:t>
            </a: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Исполнительный адрес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Сегменты </a:t>
            </a:r>
            <a:r>
              <a:rPr lang="ru-RU" sz="2000" dirty="0">
                <a:latin typeface="+mn-lt"/>
                <a:cs typeface="+mn-cs"/>
              </a:rPr>
              <a:t>(картинки)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Понятие </a:t>
            </a:r>
            <a:r>
              <a:rPr lang="ru-RU" sz="2000" dirty="0">
                <a:latin typeface="+mn-lt"/>
                <a:cs typeface="+mn-cs"/>
              </a:rPr>
              <a:t>и их пересечение. </a:t>
            </a:r>
            <a:r>
              <a:rPr lang="ru-RU" sz="2000" dirty="0">
                <a:latin typeface="+mn-lt"/>
                <a:cs typeface="+mn-cs"/>
                <a:hlinkClick r:id="rId13" action="ppaction://hlinksldjump"/>
              </a:rPr>
              <a:t>Единый сегмент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Регистр флагов </a:t>
            </a:r>
            <a:r>
              <a:rPr lang="ru-RU" sz="2000" dirty="0">
                <a:latin typeface="+mn-lt"/>
                <a:cs typeface="+mn-cs"/>
              </a:rPr>
              <a:t>МП и их </a:t>
            </a:r>
            <a:r>
              <a:rPr lang="ru-RU" sz="2000" dirty="0">
                <a:latin typeface="+mn-lt"/>
                <a:cs typeface="+mn-cs"/>
                <a:hlinkClick r:id="rId15" action="ppaction://hlinksldjump"/>
              </a:rPr>
              <a:t>назначение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Стек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сегмент стека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Периферийные устройства</a:t>
            </a:r>
            <a:r>
              <a:rPr lang="ru-RU" sz="2000" dirty="0">
                <a:latin typeface="+mn-lt"/>
                <a:cs typeface="+mn-cs"/>
                <a:hlinkClick r:id="rId18" action="ppaction://hlinksldjump"/>
              </a:rPr>
              <a:t>, Назначение и разновидности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hlinkClick r:id="rId19" action="ppaction://hlinksldjump"/>
              </a:rPr>
              <a:t>Порты в/в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Оперативная Память компьютера (ОП) 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Длинные и короткие адреса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2" action="ppaction://hlinksldjump"/>
              </a:rPr>
              <a:t>Адреса, Способы адресации, Форматы команд и данных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Сопроцессор </a:t>
            </a:r>
            <a:r>
              <a:rPr lang="en-US" sz="2000" dirty="0">
                <a:latin typeface="+mn-lt"/>
                <a:cs typeface="+mn-cs"/>
              </a:rPr>
              <a:t>FPU</a:t>
            </a:r>
            <a:r>
              <a:rPr lang="ru-RU" sz="2000" dirty="0">
                <a:latin typeface="+mn-lt"/>
                <a:cs typeface="+mn-cs"/>
              </a:rPr>
              <a:t>, Работа с плавающей точкой – сопроцессор.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Команда в ОП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4" action="ppaction://hlinksldjump"/>
              </a:rPr>
              <a:t>Данные в ОП, </a:t>
            </a: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в регистрах 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solidFill>
                  <a:srgbClr val="3333FF"/>
                </a:solidFill>
                <a:latin typeface="+mn-lt"/>
                <a:cs typeface="+mn-cs"/>
              </a:rPr>
              <a:t>ВП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1382"/>
            <a:ext cx="6984776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Периферийные устройства. Порты в/в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7388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206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639007"/>
            <a:ext cx="8282015" cy="38933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Периферийные устройства (ПУ, устройства ввода/вывода)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Называются так, потому- что по отношению к МП являются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Внешними. Их подключение производится по трем шинам: </a:t>
            </a:r>
            <a:r>
              <a:rPr lang="ru-RU" sz="1900" dirty="0">
                <a:latin typeface="+mn-lt"/>
                <a:cs typeface="+mn-cs"/>
                <a:hlinkClick r:id="rId4" action="ppaction://hlinksldjump"/>
              </a:rPr>
              <a:t>адреса, данных и управления</a:t>
            </a:r>
            <a:r>
              <a:rPr lang="ru-RU" sz="1900" dirty="0">
                <a:latin typeface="+mn-lt"/>
                <a:cs typeface="+mn-cs"/>
              </a:rPr>
              <a:t>, позволяющих обмениваться </a:t>
            </a:r>
            <a:r>
              <a:rPr lang="ru-RU" sz="1900" b="1" dirty="0">
                <a:latin typeface="+mn-lt"/>
                <a:cs typeface="+mn-cs"/>
              </a:rPr>
              <a:t>данными</a:t>
            </a:r>
            <a:r>
              <a:rPr lang="ru-RU" sz="1900" dirty="0">
                <a:latin typeface="+mn-lt"/>
                <a:cs typeface="+mn-cs"/>
              </a:rPr>
              <a:t> (например печать, вывод на экран, ввод с клавиатуры, </a:t>
            </a:r>
            <a:r>
              <a:rPr lang="en-US" sz="1900" dirty="0">
                <a:latin typeface="+mn-lt"/>
                <a:cs typeface="+mn-cs"/>
              </a:rPr>
              <a:t>HDD</a:t>
            </a:r>
            <a:r>
              <a:rPr lang="ru-RU" sz="1900" dirty="0">
                <a:latin typeface="+mn-lt"/>
                <a:cs typeface="+mn-cs"/>
              </a:rPr>
              <a:t> и др.), передавать </a:t>
            </a:r>
            <a:r>
              <a:rPr lang="ru-RU" sz="1900" b="1" dirty="0">
                <a:latin typeface="+mn-lt"/>
                <a:cs typeface="+mn-cs"/>
              </a:rPr>
              <a:t>управляющие</a:t>
            </a:r>
            <a:r>
              <a:rPr lang="ru-RU" sz="1900" dirty="0">
                <a:latin typeface="+mn-lt"/>
                <a:cs typeface="+mn-cs"/>
              </a:rPr>
              <a:t> сигналы, </a:t>
            </a:r>
            <a:r>
              <a:rPr lang="ru-RU" sz="1900" b="1" dirty="0">
                <a:latin typeface="+mn-lt"/>
                <a:cs typeface="+mn-cs"/>
              </a:rPr>
              <a:t>адреса</a:t>
            </a:r>
            <a:r>
              <a:rPr lang="ru-RU" sz="1900" dirty="0">
                <a:latin typeface="+mn-lt"/>
                <a:cs typeface="+mn-cs"/>
              </a:rPr>
              <a:t> ОП, куда эти данные должны быть переданы. (</a:t>
            </a:r>
            <a:r>
              <a:rPr lang="ru-RU" sz="1900" dirty="0">
                <a:latin typeface="+mn-lt"/>
                <a:cs typeface="+mn-cs"/>
                <a:hlinkClick r:id="rId5" action="ppaction://hlinksldjump"/>
              </a:rPr>
              <a:t>Адресация портов</a:t>
            </a:r>
            <a:r>
              <a:rPr lang="ru-RU" sz="19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Каждое ПУ управляется специальным </a:t>
            </a:r>
            <a:r>
              <a:rPr lang="ru-RU" sz="1900" u="sng" dirty="0">
                <a:latin typeface="+mn-lt"/>
                <a:cs typeface="+mn-cs"/>
              </a:rPr>
              <a:t>контроллером</a:t>
            </a:r>
            <a:r>
              <a:rPr lang="ru-RU" sz="1900" dirty="0">
                <a:latin typeface="+mn-lt"/>
                <a:cs typeface="+mn-cs"/>
              </a:rPr>
              <a:t> в/в (УВВ) , которые являются программно-управляемыми.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Программное управление выполняется на специальным уникальным языке для каждого ПК, команды которого передаются, через специальные регистры, называемые </a:t>
            </a:r>
            <a:r>
              <a:rPr lang="ru-RU" sz="1900" b="1" dirty="0">
                <a:latin typeface="+mn-lt"/>
                <a:cs typeface="+mn-cs"/>
              </a:rPr>
              <a:t>портами</a:t>
            </a:r>
            <a:r>
              <a:rPr lang="ru-RU" sz="1900" dirty="0">
                <a:latin typeface="+mn-lt"/>
                <a:cs typeface="+mn-cs"/>
              </a:rPr>
              <a:t> ввода/вывода.  Для работы с портами в/в предусмотрены специальные машинные команды (</a:t>
            </a:r>
            <a:r>
              <a:rPr lang="en-US" sz="1900" b="1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19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и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ru-RU" sz="1900" dirty="0">
                <a:latin typeface="+mn-lt"/>
                <a:cs typeface="+mn-cs"/>
              </a:rPr>
              <a:t>),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     </a:t>
            </a:r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084168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948264" y="4058394"/>
            <a:ext cx="1224136" cy="1656184"/>
            <a:chOff x="6948264" y="4058394"/>
            <a:chExt cx="1224136" cy="165618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6948264" y="4058394"/>
              <a:ext cx="1224136" cy="16561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948264" y="4519414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952629" y="4066381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956994" y="5229200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476299" y="5547270"/>
            <a:ext cx="5580073" cy="583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Регистры – порты в/в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Важен номер (Например для клавиатуры </a:t>
            </a:r>
            <a:r>
              <a:rPr lang="ru-RU" b="1" dirty="0">
                <a:solidFill>
                  <a:srgbClr val="FF0000"/>
                </a:solidFill>
              </a:rPr>
              <a:t>порт-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60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dirty="0">
                <a:solidFill>
                  <a:schemeClr val="tx1"/>
                </a:solidFill>
              </a:rPr>
              <a:t>) </a:t>
            </a:r>
          </a:p>
        </p:txBody>
      </p:sp>
      <p:cxnSp>
        <p:nvCxnSpPr>
          <p:cNvPr id="14" name="Прямая со стрелкой 13"/>
          <p:cNvCxnSpPr>
            <a:stCxn id="12" idx="3"/>
          </p:cNvCxnSpPr>
          <p:nvPr/>
        </p:nvCxnSpPr>
        <p:spPr>
          <a:xfrm flipV="1">
            <a:off x="6056372" y="5369744"/>
            <a:ext cx="900647" cy="4693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3"/>
            <a:endCxn id="9" idx="1"/>
          </p:cNvCxnSpPr>
          <p:nvPr/>
        </p:nvCxnSpPr>
        <p:spPr>
          <a:xfrm flipV="1">
            <a:off x="6056372" y="4241254"/>
            <a:ext cx="896257" cy="15978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22" idx="3"/>
          </p:cNvCxnSpPr>
          <p:nvPr/>
        </p:nvCxnSpPr>
        <p:spPr>
          <a:xfrm flipV="1">
            <a:off x="4442062" y="4686647"/>
            <a:ext cx="2514932" cy="2496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742309" y="4536740"/>
            <a:ext cx="2699753" cy="349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  МП </a:t>
            </a:r>
            <a:r>
              <a:rPr lang="en-US" sz="2000" b="1" dirty="0">
                <a:solidFill>
                  <a:srgbClr val="00B050"/>
                </a:solidFill>
              </a:rPr>
              <a:t>AX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4216072"/>
            <a:ext cx="1455848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1900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 ,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</a:p>
        </p:txBody>
      </p:sp>
      <p:cxnSp>
        <p:nvCxnSpPr>
          <p:cNvPr id="26" name="Прямая со стрелкой 25"/>
          <p:cNvCxnSpPr>
            <a:endCxn id="22" idx="3"/>
          </p:cNvCxnSpPr>
          <p:nvPr/>
        </p:nvCxnSpPr>
        <p:spPr>
          <a:xfrm flipH="1" flipV="1">
            <a:off x="4442062" y="4711613"/>
            <a:ext cx="2514932" cy="651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9952" y="5067020"/>
            <a:ext cx="1656223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 ,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236296" y="4735438"/>
            <a:ext cx="864096" cy="3497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ru-RU" dirty="0">
                <a:solidFill>
                  <a:schemeClr val="tx1"/>
                </a:solidFill>
              </a:rPr>
              <a:t>УВВ</a:t>
            </a:r>
          </a:p>
        </p:txBody>
      </p:sp>
    </p:spTree>
    <p:extLst>
      <p:ext uri="{BB962C8B-B14F-4D97-AF65-F5344CB8AC3E}">
        <p14:creationId xmlns:p14="http://schemas.microsoft.com/office/powerpoint/2010/main" val="7082734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93122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Периферийные устройства, разновидности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207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96752"/>
            <a:ext cx="914400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В качестве периферийных устройств бывают (</a:t>
            </a:r>
            <a:r>
              <a:rPr lang="ru-RU" sz="2800" dirty="0">
                <a:latin typeface="+mn-lt"/>
                <a:cs typeface="+mn-cs"/>
                <a:hlinkClick r:id="rId2" action="ppaction://hlinksldjump"/>
              </a:rPr>
              <a:t>ЭВМ совр.</a:t>
            </a:r>
            <a:r>
              <a:rPr lang="ru-RU" sz="28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>
                <a:latin typeface="+mn-lt"/>
                <a:cs typeface="+mn-cs"/>
              </a:rPr>
              <a:t> </a:t>
            </a:r>
            <a:r>
              <a:rPr lang="ru-RU" sz="2800" u="sng" dirty="0">
                <a:latin typeface="+mn-lt"/>
                <a:cs typeface="+mn-cs"/>
              </a:rPr>
              <a:t>Устройства</a:t>
            </a:r>
            <a:r>
              <a:rPr lang="ru-RU" sz="2800" dirty="0">
                <a:latin typeface="+mn-lt"/>
                <a:cs typeface="+mn-cs"/>
              </a:rPr>
              <a:t> физически </a:t>
            </a:r>
            <a:r>
              <a:rPr lang="ru-RU" sz="2800" u="sng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800" dirty="0">
                <a:latin typeface="+mn-lt"/>
                <a:cs typeface="+mn-cs"/>
              </a:rPr>
              <a:t>, по отношению к компьютеру: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Принтеры, сканеры, клавиатура, </a:t>
            </a:r>
            <a:r>
              <a:rPr lang="en-US" sz="2800" dirty="0">
                <a:latin typeface="+mn-lt"/>
                <a:cs typeface="+mn-cs"/>
              </a:rPr>
              <a:t>HDD, USB – </a:t>
            </a:r>
            <a:r>
              <a:rPr lang="ru-RU" sz="2800" dirty="0">
                <a:latin typeface="+mn-lt"/>
                <a:cs typeface="+mn-cs"/>
              </a:rPr>
              <a:t>накопители и др.</a:t>
            </a:r>
            <a:r>
              <a:rPr lang="en-US" sz="2800" dirty="0">
                <a:latin typeface="+mn-lt"/>
                <a:cs typeface="+mn-cs"/>
              </a:rPr>
              <a:t>, CD, CDRW, </a:t>
            </a:r>
            <a:r>
              <a:rPr lang="ru-RU" sz="2800" dirty="0">
                <a:latin typeface="+mn-lt"/>
                <a:cs typeface="+mn-cs"/>
              </a:rPr>
              <a:t>Дисковые накопители.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u="sng" dirty="0">
                <a:latin typeface="+mn-lt"/>
                <a:cs typeface="+mn-cs"/>
              </a:rPr>
              <a:t>Устройства</a:t>
            </a:r>
            <a:r>
              <a:rPr lang="ru-RU" sz="2800" dirty="0">
                <a:latin typeface="+mn-lt"/>
                <a:cs typeface="+mn-cs"/>
              </a:rPr>
              <a:t>, устанавливаемые на </a:t>
            </a:r>
            <a:r>
              <a:rPr lang="ru-RU" sz="2800" u="sng" dirty="0">
                <a:solidFill>
                  <a:srgbClr val="FF0000"/>
                </a:solidFill>
                <a:latin typeface="+mn-lt"/>
                <a:cs typeface="+mn-cs"/>
              </a:rPr>
              <a:t>материнской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800" dirty="0">
                <a:latin typeface="+mn-lt"/>
                <a:cs typeface="+mn-cs"/>
              </a:rPr>
              <a:t>плате компьютера: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Видео и звуковые карты, контроллеры прерываний, сетевые карты, таймер, динамик и другие устройства.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Для управления устройствами используются </a:t>
            </a:r>
            <a:r>
              <a:rPr lang="ru-RU" sz="2800" dirty="0">
                <a:latin typeface="+mn-lt"/>
                <a:cs typeface="+mn-cs"/>
                <a:hlinkClick r:id="rId3" action="ppaction://hlinksldjump"/>
              </a:rPr>
              <a:t>порты в/в</a:t>
            </a:r>
            <a:r>
              <a:rPr lang="ru-RU" sz="28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325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788" y="115888"/>
            <a:ext cx="7281564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(Структура)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8614" y="291782"/>
            <a:ext cx="585787" cy="365125"/>
          </a:xfrm>
        </p:spPr>
        <p:txBody>
          <a:bodyPr/>
          <a:lstStyle/>
          <a:p>
            <a:pPr algn="l">
              <a:defRPr/>
            </a:pPr>
            <a:fld id="{71755466-F1A7-425A-ACA4-984EA5791C18}" type="slidenum">
              <a:rPr/>
              <a:pPr algn="l">
                <a:defRPr/>
              </a:pPr>
              <a:t>208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41519" y="2852936"/>
            <a:ext cx="8063911" cy="33239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b="1" u="sng" dirty="0">
                <a:latin typeface="+mn-lt"/>
                <a:cs typeface="+mn-cs"/>
              </a:rPr>
              <a:t>Составляющие</a:t>
            </a:r>
            <a:r>
              <a:rPr lang="ru-RU" sz="2100" u="sng" dirty="0">
                <a:latin typeface="+mn-lt"/>
                <a:cs typeface="+mn-cs"/>
              </a:rPr>
              <a:t> ЭВМ Фон Неймана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Память</a:t>
            </a:r>
            <a:r>
              <a:rPr lang="ru-RU" sz="2100" b="1" dirty="0">
                <a:latin typeface="+mn-lt"/>
                <a:cs typeface="+mn-cs"/>
              </a:rPr>
              <a:t> – Оперативная память 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ОП</a:t>
            </a:r>
            <a:r>
              <a:rPr lang="ru-RU" sz="2100" b="1" dirty="0">
                <a:latin typeface="+mn-lt"/>
                <a:cs typeface="+mn-cs"/>
              </a:rPr>
              <a:t>): используется для хранения команд и данных.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Устройство управления </a:t>
            </a:r>
            <a:r>
              <a:rPr lang="ru-RU" sz="2100" b="1" dirty="0">
                <a:latin typeface="+mn-lt"/>
                <a:cs typeface="+mn-cs"/>
              </a:rPr>
              <a:t>(УУ)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команды</a:t>
            </a:r>
            <a:r>
              <a:rPr lang="ru-RU" sz="2100" b="1" dirty="0">
                <a:latin typeface="+mn-lt"/>
                <a:cs typeface="+mn-cs"/>
              </a:rPr>
              <a:t>, поступающие из ОП.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Арифметико-Логическое устройство(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АЛУ</a:t>
            </a:r>
            <a:r>
              <a:rPr lang="ru-RU" sz="2100" b="1" dirty="0">
                <a:latin typeface="+mn-lt"/>
                <a:cs typeface="+mn-cs"/>
              </a:rPr>
              <a:t>):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вычисления</a:t>
            </a:r>
            <a:r>
              <a:rPr lang="ru-RU" sz="2100" b="1" dirty="0">
                <a:latin typeface="+mn-lt"/>
                <a:cs typeface="+mn-cs"/>
              </a:rPr>
              <a:t> необходимые для команд.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Устройства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ввода и вывода </a:t>
            </a:r>
            <a:r>
              <a:rPr lang="ru-RU" sz="2100" b="1" dirty="0">
                <a:latin typeface="+mn-lt"/>
                <a:cs typeface="+mn-cs"/>
              </a:rPr>
              <a:t>данных: Выполняют ввод и вывод данных необходимых для работы программы (</a:t>
            </a:r>
            <a:r>
              <a:rPr lang="ru-RU" sz="2100" b="1" dirty="0" err="1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Ув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/в</a:t>
            </a:r>
            <a:r>
              <a:rPr lang="ru-RU" sz="2100" b="1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Современный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 (Микропроцессор -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),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СМ = УУ+АЛУ </a:t>
            </a:r>
            <a:endParaRPr lang="ru-RU" sz="21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19815" name="Picture 2" descr="250px-Архитектура_фон_Нейман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692150"/>
            <a:ext cx="52562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6" name="Text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19817" name="TextBox 7"/>
          <p:cNvSpPr txBox="1">
            <a:spLocks noChangeArrowheads="1"/>
          </p:cNvSpPr>
          <p:nvPr/>
        </p:nvSpPr>
        <p:spPr bwMode="auto">
          <a:xfrm>
            <a:off x="6443663" y="1601788"/>
            <a:ext cx="649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АЛУ</a:t>
            </a:r>
          </a:p>
        </p:txBody>
      </p:sp>
      <p:sp>
        <p:nvSpPr>
          <p:cNvPr id="119818" name="TextBox 8"/>
          <p:cNvSpPr txBox="1">
            <a:spLocks noChangeArrowheads="1"/>
          </p:cNvSpPr>
          <p:nvPr/>
        </p:nvSpPr>
        <p:spPr bwMode="auto">
          <a:xfrm>
            <a:off x="2555776" y="2301294"/>
            <a:ext cx="50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УУ</a:t>
            </a:r>
          </a:p>
        </p:txBody>
      </p:sp>
      <p:sp>
        <p:nvSpPr>
          <p:cNvPr id="9" name="TextBox 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>
                <a:solidFill>
                  <a:srgbClr val="FF0000"/>
                </a:solidFill>
              </a:rPr>
              <a:t>Ув</a:t>
            </a:r>
            <a:r>
              <a:rPr lang="ru-RU" altLang="ru-RU" sz="1800" b="1" dirty="0">
                <a:solidFill>
                  <a:srgbClr val="FF0000"/>
                </a:solidFill>
              </a:rPr>
              <a:t>/в</a:t>
            </a:r>
          </a:p>
        </p:txBody>
      </p:sp>
      <p:sp>
        <p:nvSpPr>
          <p:cNvPr id="10" name="TextBox 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МП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8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209</a:t>
            </a:fld>
            <a:endParaRPr dirty="0"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 (</a:t>
            </a:r>
            <a:r>
              <a:rPr lang="ru-RU" sz="1400" dirty="0">
                <a:latin typeface="+mn-lt"/>
                <a:cs typeface="+mn-cs"/>
                <a:hlinkClick r:id="rId5" action="ppaction://hlinksldjump"/>
              </a:rPr>
              <a:t>Периферийные УВВ</a:t>
            </a:r>
            <a:r>
              <a:rPr lang="ru-RU" sz="1400" dirty="0">
                <a:latin typeface="+mn-lt"/>
                <a:cs typeface="+mn-cs"/>
              </a:rPr>
              <a:t>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ru-RU" altLang="ru-RU" sz="2300" dirty="0">
                <a:hlinkClick r:id="rId3" action="ppaction://hlinksldjump"/>
              </a:rPr>
              <a:t>Оперативная память</a:t>
            </a:r>
            <a:endParaRPr lang="ru-RU" altLang="ru-RU" sz="2300" dirty="0"/>
          </a:p>
          <a:p>
            <a:r>
              <a:rPr lang="ru-RU" altLang="ru-RU" sz="2300" dirty="0">
                <a:hlinkClick r:id="rId4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5" action="ppaction://hlinksldjump"/>
              </a:rPr>
              <a:t>Листинг программы</a:t>
            </a:r>
            <a:endParaRPr lang="ru-RU" altLang="ru-RU" sz="2300" dirty="0"/>
          </a:p>
          <a:p>
            <a:r>
              <a:rPr lang="ru-RU" altLang="ru-RU" sz="2300" dirty="0">
                <a:hlinkClick r:id="rId6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8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9" action="ppaction://hlinksldjump"/>
              </a:rPr>
              <a:t>Регистры МП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2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3" action="ppaction://hlinksldjump"/>
              </a:rPr>
              <a:t>Принципы построения ЭВМ</a:t>
            </a:r>
            <a:endParaRPr lang="ru-RU" altLang="ru-RU" sz="2300" u="sng" dirty="0">
              <a:hlinkClick r:id="rId14" action="ppaction://hlinksldjump"/>
            </a:endParaRPr>
          </a:p>
          <a:p>
            <a:r>
              <a:rPr lang="ru-RU" altLang="ru-RU" sz="2300" dirty="0">
                <a:hlinkClick r:id="rId15" action="ppaction://hlinksldjump"/>
              </a:rPr>
              <a:t>Физическая модель темы.</a:t>
            </a:r>
            <a:endParaRPr lang="ru-RU" altLang="ru-RU" sz="2300" dirty="0">
              <a:hlinkClick r:id="rId14" action="ppaction://hlinksldjump"/>
            </a:endParaRPr>
          </a:p>
          <a:p>
            <a:r>
              <a:rPr lang="ru-RU" altLang="ru-RU" sz="23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7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8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9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20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21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2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29766639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(Принципы построения)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210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 (</a:t>
            </a: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или современная структура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4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  <p:sp>
        <p:nvSpPr>
          <p:cNvPr id="11" name="TextBox 3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2" name="TextBox 7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>
                <a:solidFill>
                  <a:srgbClr val="FF0000"/>
                </a:solidFill>
              </a:rPr>
              <a:t>Ув</a:t>
            </a:r>
            <a:r>
              <a:rPr lang="ru-RU" altLang="ru-RU" sz="1800" b="1" dirty="0">
                <a:solidFill>
                  <a:srgbClr val="FF0000"/>
                </a:solidFill>
              </a:rPr>
              <a:t>/в</a:t>
            </a:r>
          </a:p>
        </p:txBody>
      </p:sp>
      <p:sp>
        <p:nvSpPr>
          <p:cNvPr id="13" name="TextBox 8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МП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212</a:t>
            </a:fld>
            <a:endParaRPr dirty="0"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548681"/>
            <a:ext cx="8640763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700" b="1" dirty="0"/>
              <a:t>Программа</a:t>
            </a:r>
            <a:r>
              <a:rPr lang="ru-RU" altLang="ru-RU" sz="1700" dirty="0"/>
              <a:t> воспринимается как </a:t>
            </a:r>
            <a:r>
              <a:rPr lang="ru-RU" altLang="ru-RU" sz="1700" u="sng" dirty="0"/>
              <a:t>последовательность</a:t>
            </a:r>
            <a:r>
              <a:rPr lang="ru-RU" altLang="ru-RU" sz="1700" dirty="0"/>
              <a:t> инструкций, команд, предписаний или операторов/директив. Команды расположены </a:t>
            </a:r>
            <a:r>
              <a:rPr lang="ru-RU" altLang="ru-RU" sz="1700" b="1" dirty="0"/>
              <a:t>последовательно</a:t>
            </a:r>
            <a:r>
              <a:rPr lang="ru-RU" altLang="ru-RU" sz="1700" dirty="0"/>
              <a:t> в оперативной памяти (ОП).</a:t>
            </a:r>
          </a:p>
          <a:p>
            <a:pPr eaLnBrk="1" hangingPunct="1"/>
            <a:r>
              <a:rPr lang="ru-RU" altLang="ru-RU" sz="1700" dirty="0"/>
              <a:t>В программе отводится место под </a:t>
            </a:r>
            <a:r>
              <a:rPr lang="ru-RU" altLang="ru-RU" sz="1700" u="sng" dirty="0"/>
              <a:t>данные</a:t>
            </a:r>
            <a:r>
              <a:rPr lang="ru-RU" altLang="ru-RU" sz="1700" dirty="0"/>
              <a:t> – </a:t>
            </a:r>
            <a:r>
              <a:rPr lang="ru-RU" altLang="ru-RU" sz="1700" u="sng" dirty="0"/>
              <a:t>переменные</a:t>
            </a:r>
            <a:r>
              <a:rPr lang="ru-RU" altLang="ru-RU" sz="1700" dirty="0"/>
              <a:t> программы, </a:t>
            </a:r>
            <a:r>
              <a:rPr lang="ru-RU" altLang="ru-RU" sz="1700" u="sng" dirty="0"/>
              <a:t>константы</a:t>
            </a:r>
            <a:r>
              <a:rPr lang="ru-RU" altLang="ru-RU" sz="1700" dirty="0"/>
              <a:t> и поля для промежуточных результатов работы программы.</a:t>
            </a:r>
          </a:p>
          <a:p>
            <a:pPr eaLnBrk="1" hangingPunct="1"/>
            <a:r>
              <a:rPr lang="ru-RU" altLang="ru-RU" sz="1700" dirty="0"/>
              <a:t>Основной </a:t>
            </a:r>
            <a:r>
              <a:rPr lang="ru-RU" altLang="ru-RU" sz="1700" u="sng" dirty="0"/>
              <a:t>порядок выполнения команд </a:t>
            </a:r>
            <a:r>
              <a:rPr lang="ru-RU" altLang="ru-RU" sz="1700" dirty="0"/>
              <a:t>последовательный - </a:t>
            </a:r>
            <a:r>
              <a:rPr lang="ru-RU" altLang="ru-RU" sz="1700" u="sng" dirty="0"/>
              <a:t>сверху вниз(</a:t>
            </a:r>
            <a:r>
              <a:rPr lang="ru-RU" altLang="ru-RU" sz="1700" b="1" u="sng" dirty="0">
                <a:solidFill>
                  <a:srgbClr val="FF0000"/>
                </a:solidFill>
              </a:rPr>
              <a:t>↓</a:t>
            </a:r>
            <a:r>
              <a:rPr lang="ru-RU" altLang="ru-RU" sz="1700" u="sng" dirty="0"/>
              <a:t>)</a:t>
            </a:r>
          </a:p>
          <a:p>
            <a:pPr eaLnBrk="1" hangingPunct="1"/>
            <a:r>
              <a:rPr lang="ru-RU" altLang="ru-RU" sz="1700" dirty="0"/>
              <a:t>В программе возможно </a:t>
            </a:r>
            <a:r>
              <a:rPr lang="ru-RU" altLang="ru-RU" sz="1700" u="sng" dirty="0"/>
              <a:t>изменение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порядка</a:t>
            </a:r>
            <a:r>
              <a:rPr lang="ru-RU" altLang="ru-RU" sz="17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17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</a:t>
            </a:r>
            <a:r>
              <a:rPr lang="ru-RU" altLang="ru-RU" sz="1800" u="sng" dirty="0"/>
              <a:t>графического описания </a:t>
            </a:r>
            <a:r>
              <a:rPr lang="ru-RU" altLang="ru-RU" sz="1800" dirty="0"/>
              <a:t>программы используется специальный графический </a:t>
            </a:r>
            <a:r>
              <a:rPr lang="ru-RU" altLang="ru-RU" sz="1800" dirty="0">
                <a:hlinkClick r:id="rId3" action="ppaction://hlinksldjump"/>
              </a:rPr>
              <a:t>язык блок-схем  </a:t>
            </a:r>
            <a:r>
              <a:rPr lang="ru-RU" altLang="ru-RU" sz="1800" dirty="0"/>
              <a:t>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125974"/>
              </p:ext>
            </p:extLst>
          </p:nvPr>
        </p:nvGraphicFramePr>
        <p:xfrm>
          <a:off x="1547664" y="2565377"/>
          <a:ext cx="4992687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65231" imgH="3665520" progId="Visio.Drawing.11">
                  <p:embed/>
                </p:oleObj>
              </mc:Choice>
              <mc:Fallback>
                <p:oleObj name="Visio" r:id="rId4" imgW="4065231" imgH="3665520" progId="Visio.Drawing.11">
                  <p:embed/>
                  <p:pic>
                    <p:nvPicPr>
                      <p:cNvPr id="0" name="Объект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565377"/>
                        <a:ext cx="4992687" cy="28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FAR</a:t>
            </a:r>
            <a:r>
              <a:rPr lang="ru-RU" altLang="ru-RU" dirty="0"/>
              <a:t> - менеджер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213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6624736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ru-RU" dirty="0"/>
              <a:t>VC – Volkov Commander</a:t>
            </a:r>
            <a:r>
              <a:rPr lang="ru-RU" altLang="ru-RU" dirty="0"/>
              <a:t> (для </a:t>
            </a:r>
            <a:r>
              <a:rPr lang="en-US" altLang="ru-RU" dirty="0"/>
              <a:t>DosBox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214</a:t>
            </a:fld>
            <a:endParaRPr dirty="0"/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842493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Total Commander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215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216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"/>
            <a:ext cx="5397946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49071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217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МП, </a:t>
            </a:r>
            <a:r>
              <a:rPr lang="ru-RU" altLang="ru-RU" sz="1600" dirty="0"/>
              <a:t>ОП</a:t>
            </a:r>
            <a:r>
              <a:rPr lang="ru-RU" altLang="ru-RU" sz="1800" dirty="0"/>
              <a:t> (</a:t>
            </a:r>
            <a:r>
              <a:rPr lang="ru-RU" altLang="ru-RU" sz="1800" u="sng" dirty="0">
                <a:hlinkClick r:id="rId2" action="ppaction://hlinksldjump"/>
              </a:rPr>
              <a:t>оперативная память</a:t>
            </a:r>
            <a:r>
              <a:rPr lang="ru-RU" altLang="ru-RU" sz="1800" dirty="0"/>
              <a:t>) и ВП </a:t>
            </a:r>
            <a:r>
              <a:rPr lang="en-US" altLang="ru-RU" sz="1800" dirty="0"/>
              <a:t>(</a:t>
            </a:r>
            <a:r>
              <a:rPr lang="ru-RU" altLang="ru-RU" sz="1800" u="sng" dirty="0">
                <a:hlinkClick r:id="rId3" action="ppaction://hlinksldjump"/>
              </a:rPr>
              <a:t>вектор прерываний </a:t>
            </a:r>
            <a:r>
              <a:rPr lang="ru-RU" altLang="ru-RU" sz="1800" dirty="0"/>
              <a:t>в ОП</a:t>
            </a:r>
            <a:r>
              <a:rPr lang="en-US" altLang="ru-RU" sz="1800" dirty="0"/>
              <a:t>)</a:t>
            </a:r>
            <a:endParaRPr lang="ru-RU" altLang="ru-RU" sz="1800" dirty="0"/>
          </a:p>
          <a:p>
            <a:pPr eaLnBrk="1" hangingPunct="1"/>
            <a:r>
              <a:rPr lang="ru-RU" altLang="ru-RU" sz="1800" b="1" dirty="0"/>
              <a:t>РК</a:t>
            </a:r>
            <a:r>
              <a:rPr lang="ru-RU" altLang="ru-RU" sz="1800" dirty="0"/>
              <a:t> (регистр команд), </a:t>
            </a:r>
            <a:r>
              <a:rPr lang="en-US" altLang="ru-RU" sz="1800" b="1" dirty="0"/>
              <a:t>IP</a:t>
            </a:r>
            <a:r>
              <a:rPr lang="en-US" altLang="ru-RU" sz="1800" dirty="0"/>
              <a:t> (</a:t>
            </a:r>
            <a:r>
              <a:rPr lang="ru-RU" altLang="ru-RU" sz="1800" dirty="0"/>
              <a:t>счетчик команд</a:t>
            </a:r>
            <a:r>
              <a:rPr lang="en-US" altLang="ru-RU" sz="1800" dirty="0"/>
              <a:t>)</a:t>
            </a:r>
            <a:r>
              <a:rPr lang="ru-RU" altLang="ru-RU" sz="1800" dirty="0"/>
              <a:t> и </a:t>
            </a:r>
            <a:r>
              <a:rPr lang="en-US" altLang="ru-RU" sz="1800" b="1" dirty="0"/>
              <a:t>Flags</a:t>
            </a:r>
            <a:r>
              <a:rPr lang="en-US" altLang="ru-RU" sz="1800" dirty="0"/>
              <a:t> (</a:t>
            </a:r>
            <a:r>
              <a:rPr lang="ru-RU" altLang="ru-RU" sz="1800" dirty="0"/>
              <a:t>регистр флагов</a:t>
            </a:r>
            <a:r>
              <a:rPr lang="en-US" altLang="ru-RU" sz="1800" dirty="0"/>
              <a:t>)</a:t>
            </a:r>
            <a:r>
              <a:rPr lang="ru-RU" altLang="ru-RU" sz="1800" dirty="0"/>
              <a:t> явное занесение </a:t>
            </a:r>
            <a:r>
              <a:rPr lang="ru-RU" altLang="ru-RU" sz="1800" b="1" dirty="0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2" action="ppaction://hlinksldjump"/>
              </a:rPr>
              <a:t>ОП</a:t>
            </a:r>
            <a:endParaRPr lang="ru-RU" altLang="ru-RU" sz="1800" dirty="0"/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7800069" y="4448175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3" action="ppaction://hlinksldjump"/>
              </a:rPr>
              <a:t>ВП</a:t>
            </a:r>
            <a:endParaRPr lang="ru-RU" altLang="ru-RU" sz="18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>
                <a:hlinkClick r:id="rId4" action="ppaction://hlinksldjump"/>
              </a:rPr>
              <a:t>Обработчики прерываний</a:t>
            </a:r>
            <a:endParaRPr lang="ru-RU" altLang="ru-RU" sz="1400" u="sng" dirty="0"/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Вектор прерываний содержит адреса Обработчиков: прерываний (0000Н – 0</a:t>
            </a:r>
            <a:r>
              <a:rPr lang="en-US" altLang="ru-RU" sz="1400" u="sng" dirty="0"/>
              <a:t>3FF</a:t>
            </a:r>
            <a:r>
              <a:rPr lang="ru-RU" altLang="ru-RU" sz="1400" u="sng" dirty="0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Сигнал </a:t>
            </a:r>
            <a:r>
              <a:rPr lang="ru-RU" altLang="ru-RU" sz="1400" u="sng" dirty="0">
                <a:hlinkClick r:id="rId5" action="ppaction://hlinksldjump"/>
              </a:rPr>
              <a:t>аппаратного</a:t>
            </a:r>
            <a:r>
              <a:rPr lang="ru-RU" altLang="ru-RU" sz="1400" u="sng" dirty="0"/>
              <a:t>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4782"/>
            <a:ext cx="792163" cy="2712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09538" y="4110038"/>
            <a:ext cx="1501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 dirty="0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6" y="3341688"/>
            <a:ext cx="1095374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  <p:cxnSp>
        <p:nvCxnSpPr>
          <p:cNvPr id="59" name="Прямая со стрелкой 58"/>
          <p:cNvCxnSpPr>
            <a:stCxn id="132121" idx="1"/>
          </p:cNvCxnSpPr>
          <p:nvPr/>
        </p:nvCxnSpPr>
        <p:spPr>
          <a:xfrm flipH="1" flipV="1">
            <a:off x="6111875" y="4524375"/>
            <a:ext cx="1688194" cy="1087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7988" y="531634"/>
            <a:ext cx="501169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Структура </a:t>
            </a:r>
            <a:r>
              <a:rPr lang="ru-RU" sz="2400" dirty="0">
                <a:latin typeface="+mn-lt"/>
                <a:cs typeface="+mn-cs"/>
              </a:rPr>
              <a:t>ЭВМ. Физ. Модель - </a:t>
            </a: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ТЕМЫ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/>
          </p:nvPr>
        </p:nvSpPr>
        <p:spPr>
          <a:xfrm>
            <a:off x="1301750" y="116632"/>
            <a:ext cx="6049962" cy="4175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Регистры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256" y="341313"/>
            <a:ext cx="585787" cy="365125"/>
          </a:xfrm>
        </p:spPr>
        <p:txBody>
          <a:bodyPr/>
          <a:lstStyle/>
          <a:p>
            <a:pPr algn="l">
              <a:defRPr/>
            </a:pPr>
            <a:fld id="{ADDF2615-5D1A-48FC-967C-F2A8E2916D7C}" type="slidenum">
              <a:rPr/>
              <a:pPr algn="l">
                <a:defRPr/>
              </a:pPr>
              <a:t>218</a:t>
            </a:fld>
            <a:endParaRPr dirty="0"/>
          </a:p>
        </p:txBody>
      </p:sp>
      <p:sp>
        <p:nvSpPr>
          <p:cNvPr id="133124" name="Объект 2"/>
          <p:cNvSpPr txBox="1">
            <a:spLocks/>
          </p:cNvSpPr>
          <p:nvPr/>
        </p:nvSpPr>
        <p:spPr bwMode="auto">
          <a:xfrm>
            <a:off x="0" y="523876"/>
            <a:ext cx="9036496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Регистры могут хранить </a:t>
            </a:r>
            <a:r>
              <a:rPr lang="ru-RU" altLang="ru-RU" sz="1600" dirty="0">
                <a:hlinkClick r:id="rId3" action="ppaction://hlinksldjump"/>
              </a:rPr>
              <a:t>данные</a:t>
            </a:r>
            <a:r>
              <a:rPr lang="en-US" altLang="ru-RU" sz="1600" dirty="0"/>
              <a:t>:</a:t>
            </a:r>
            <a:r>
              <a:rPr lang="ru-RU" altLang="ru-RU" sz="1600" dirty="0"/>
              <a:t> </a:t>
            </a:r>
            <a:r>
              <a:rPr lang="ru-RU" altLang="ru-RU" sz="1600" u="sng" dirty="0"/>
              <a:t>целые</a:t>
            </a:r>
            <a:r>
              <a:rPr lang="ru-RU" altLang="ru-RU" sz="1600" dirty="0"/>
              <a:t> числа (со знаком и без) в МП (</a:t>
            </a:r>
            <a:r>
              <a:rPr lang="en-US" altLang="ru-RU" sz="1600" dirty="0"/>
              <a:t>CPU</a:t>
            </a:r>
            <a:r>
              <a:rPr lang="ru-RU" altLang="ru-RU" sz="1600" dirty="0"/>
              <a:t>)</a:t>
            </a:r>
            <a:r>
              <a:rPr lang="en-US" altLang="ru-RU" sz="1600" dirty="0"/>
              <a:t> </a:t>
            </a:r>
            <a:r>
              <a:rPr lang="ru-RU" altLang="ru-RU" sz="1600" dirty="0"/>
              <a:t>или </a:t>
            </a:r>
            <a:r>
              <a:rPr lang="ru-RU" altLang="ru-RU" sz="1600" u="sng" dirty="0"/>
              <a:t>действительные</a:t>
            </a:r>
            <a:r>
              <a:rPr lang="ru-RU" altLang="ru-RU" sz="1600" dirty="0"/>
              <a:t> числа в сопроцессоре с плавающей запятой ПЗ (</a:t>
            </a:r>
            <a:r>
              <a:rPr lang="en-US" altLang="ru-RU" sz="1600" dirty="0"/>
              <a:t>FPU</a:t>
            </a:r>
            <a:r>
              <a:rPr lang="ru-RU" altLang="ru-RU" sz="1600" dirty="0"/>
              <a:t> – </a:t>
            </a:r>
            <a:r>
              <a:rPr lang="en-US" altLang="ru-RU" sz="1600" dirty="0"/>
              <a:t>Floating Point Unit</a:t>
            </a:r>
            <a:r>
              <a:rPr lang="ru-RU" altLang="ru-RU" sz="1600" dirty="0"/>
              <a:t>) в виде мантиссы и порядка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Формат для хранения </a:t>
            </a:r>
            <a:r>
              <a:rPr lang="ru-RU" altLang="ru-RU" sz="1600" b="1" u="sng" dirty="0">
                <a:solidFill>
                  <a:srgbClr val="FF0000"/>
                </a:solidFill>
              </a:rPr>
              <a:t>целых</a:t>
            </a:r>
            <a:r>
              <a:rPr lang="ru-RU" altLang="ru-RU" sz="1600" dirty="0">
                <a:solidFill>
                  <a:srgbClr val="FF0000"/>
                </a:solidFill>
              </a:rPr>
              <a:t> </a:t>
            </a:r>
            <a:r>
              <a:rPr lang="ru-RU" altLang="ru-RU" sz="1600" dirty="0"/>
              <a:t>чисел и адресов (</a:t>
            </a:r>
            <a:r>
              <a:rPr lang="ru-RU" altLang="ru-RU" sz="1600" dirty="0">
                <a:hlinkClick r:id="rId4" action="ppaction://hlinksldjump"/>
              </a:rPr>
              <a:t>РОН</a:t>
            </a:r>
            <a:r>
              <a:rPr lang="ru-RU" altLang="ru-RU" sz="1600" dirty="0"/>
              <a:t>) имеет </a:t>
            </a:r>
            <a:r>
              <a:rPr lang="ru-RU" altLang="ru-RU" sz="1600" u="sng" dirty="0"/>
              <a:t>вид</a:t>
            </a:r>
            <a:r>
              <a:rPr lang="en-US" altLang="ru-RU" sz="1600" u="sng" dirty="0"/>
              <a:t> (n-</a:t>
            </a:r>
            <a:r>
              <a:rPr lang="ru-RU" altLang="ru-RU" sz="1600" u="sng" dirty="0"/>
              <a:t>разрядного регистра, </a:t>
            </a:r>
            <a:r>
              <a:rPr lang="en-US" altLang="ru-RU" sz="1600" u="sng" dirty="0"/>
              <a:t>n=16,32,64)</a:t>
            </a:r>
            <a:r>
              <a:rPr lang="ru-RU" altLang="ru-RU" sz="1600" dirty="0"/>
              <a:t>:</a:t>
            </a:r>
          </a:p>
        </p:txBody>
      </p:sp>
      <p:grpSp>
        <p:nvGrpSpPr>
          <p:cNvPr id="133125" name="Группа 16"/>
          <p:cNvGrpSpPr>
            <a:grpSpLocks/>
          </p:cNvGrpSpPr>
          <p:nvPr/>
        </p:nvGrpSpPr>
        <p:grpSpPr bwMode="auto">
          <a:xfrm>
            <a:off x="1057275" y="1484313"/>
            <a:ext cx="7534275" cy="2449512"/>
            <a:chOff x="1057072" y="2276872"/>
            <a:chExt cx="7533912" cy="2448272"/>
          </a:xfrm>
        </p:grpSpPr>
        <p:grpSp>
          <p:nvGrpSpPr>
            <p:cNvPr id="133138" name="Группа 14"/>
            <p:cNvGrpSpPr>
              <a:grpSpLocks/>
            </p:cNvGrpSpPr>
            <p:nvPr/>
          </p:nvGrpSpPr>
          <p:grpSpPr bwMode="auto">
            <a:xfrm>
              <a:off x="1057072" y="2276872"/>
              <a:ext cx="7533912" cy="2448272"/>
              <a:chOff x="1187624" y="2420888"/>
              <a:chExt cx="7533912" cy="2448272"/>
            </a:xfrm>
          </p:grpSpPr>
          <p:sp>
            <p:nvSpPr>
              <p:cNvPr id="5" name="Прямоугольник 4"/>
              <p:cNvSpPr/>
              <p:nvPr/>
            </p:nvSpPr>
            <p:spPr>
              <a:xfrm>
                <a:off x="1187624" y="2925457"/>
                <a:ext cx="6336995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33141" name="TextBox 5"/>
              <p:cNvSpPr txBox="1">
                <a:spLocks noChangeArrowheads="1"/>
              </p:cNvSpPr>
              <p:nvPr/>
            </p:nvSpPr>
            <p:spPr bwMode="auto">
              <a:xfrm>
                <a:off x="1259632" y="2420888"/>
                <a:ext cx="73449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31 (</a:t>
                </a:r>
                <a:r>
                  <a:rPr lang="en-US" altLang="ru-RU" sz="1800"/>
                  <a:t>n</a:t>
                </a:r>
                <a:r>
                  <a:rPr lang="ru-RU" altLang="ru-RU" sz="1800"/>
                  <a:t>)</a:t>
                </a:r>
              </a:p>
            </p:txBody>
          </p:sp>
          <p:sp>
            <p:nvSpPr>
              <p:cNvPr id="133142" name="TextBox 6"/>
              <p:cNvSpPr txBox="1">
                <a:spLocks noChangeArrowheads="1"/>
              </p:cNvSpPr>
              <p:nvPr/>
            </p:nvSpPr>
            <p:spPr bwMode="auto">
              <a:xfrm>
                <a:off x="7294650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0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730872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709283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0" name="Прямоугольник 9"/>
              <p:cNvSpPr/>
              <p:nvPr/>
            </p:nvSpPr>
            <p:spPr>
              <a:xfrm>
                <a:off x="1187624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1" name="Выноска 1 10"/>
              <p:cNvSpPr/>
              <p:nvPr/>
            </p:nvSpPr>
            <p:spPr>
              <a:xfrm>
                <a:off x="1295570" y="3861608"/>
                <a:ext cx="3060553" cy="863163"/>
              </a:xfrm>
              <a:prstGeom prst="borderCallout1">
                <a:avLst>
                  <a:gd name="adj1" fmla="val 1113"/>
                  <a:gd name="adj2" fmla="val 51301"/>
                  <a:gd name="adj3" fmla="val -67456"/>
                  <a:gd name="adj4" fmla="val -88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Разряд знака числа (старший):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0- плюс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1-минус</a:t>
                </a:r>
              </a:p>
            </p:txBody>
          </p:sp>
          <p:sp>
            <p:nvSpPr>
              <p:cNvPr id="12" name="Выноска 1 11"/>
              <p:cNvSpPr/>
              <p:nvPr/>
            </p:nvSpPr>
            <p:spPr>
              <a:xfrm>
                <a:off x="7000769" y="4364591"/>
                <a:ext cx="1720767" cy="504569"/>
              </a:xfrm>
              <a:prstGeom prst="borderCallout1">
                <a:avLst>
                  <a:gd name="adj1" fmla="val -6446"/>
                  <a:gd name="adj2" fmla="val 50176"/>
                  <a:gd name="adj3" fmla="val -218403"/>
                  <a:gd name="adj4" fmla="val 2073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Младшие разряды числа</a:t>
                </a:r>
              </a:p>
            </p:txBody>
          </p:sp>
          <p:sp>
            <p:nvSpPr>
              <p:cNvPr id="133148" name="TextBox 12"/>
              <p:cNvSpPr txBox="1">
                <a:spLocks noChangeArrowheads="1"/>
              </p:cNvSpPr>
              <p:nvPr/>
            </p:nvSpPr>
            <p:spPr bwMode="auto">
              <a:xfrm>
                <a:off x="7020272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1</a:t>
                </a:r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4356121" y="2925457"/>
                <a:ext cx="93658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….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2249228" y="2781441"/>
              <a:ext cx="934992" cy="36018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….</a:t>
              </a:r>
            </a:p>
          </p:txBody>
        </p:sp>
      </p:grpSp>
      <p:sp>
        <p:nvSpPr>
          <p:cNvPr id="133126" name="Объект 2"/>
          <p:cNvSpPr txBox="1">
            <a:spLocks/>
          </p:cNvSpPr>
          <p:nvPr/>
        </p:nvSpPr>
        <p:spPr bwMode="auto">
          <a:xfrm>
            <a:off x="713763" y="3933825"/>
            <a:ext cx="8066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Регистр для хранения чисел </a:t>
            </a:r>
            <a:r>
              <a:rPr lang="ru-RU" altLang="ru-RU" sz="1600" b="1" u="sng" dirty="0">
                <a:solidFill>
                  <a:srgbClr val="FF0000"/>
                </a:solidFill>
              </a:rPr>
              <a:t>действительных</a:t>
            </a:r>
            <a:r>
              <a:rPr lang="ru-RU" altLang="ru-RU" sz="1800" u="sng" dirty="0"/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чисел</a:t>
            </a:r>
            <a:r>
              <a:rPr lang="en-US" altLang="ru-RU" sz="1800" u="sng" dirty="0"/>
              <a:t> (FPU)</a:t>
            </a:r>
            <a:r>
              <a:rPr lang="ru-RU" altLang="ru-RU" sz="1800" dirty="0"/>
              <a:t> их формат имеет вид:</a:t>
            </a:r>
          </a:p>
        </p:txBody>
      </p:sp>
      <p:sp>
        <p:nvSpPr>
          <p:cNvPr id="133127" name="TextBox 23"/>
          <p:cNvSpPr txBox="1">
            <a:spLocks noChangeArrowheads="1"/>
          </p:cNvSpPr>
          <p:nvPr/>
        </p:nvSpPr>
        <p:spPr bwMode="auto">
          <a:xfrm>
            <a:off x="7392988" y="4437063"/>
            <a:ext cx="306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0</a:t>
            </a:r>
          </a:p>
        </p:txBody>
      </p:sp>
      <p:sp>
        <p:nvSpPr>
          <p:cNvPr id="133128" name="TextBox 24"/>
          <p:cNvSpPr txBox="1">
            <a:spLocks noChangeArrowheads="1"/>
          </p:cNvSpPr>
          <p:nvPr/>
        </p:nvSpPr>
        <p:spPr bwMode="auto">
          <a:xfrm>
            <a:off x="3348038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63</a:t>
            </a:r>
          </a:p>
        </p:txBody>
      </p:sp>
      <p:sp>
        <p:nvSpPr>
          <p:cNvPr id="133129" name="TextBox 25"/>
          <p:cNvSpPr txBox="1">
            <a:spLocks noChangeArrowheads="1"/>
          </p:cNvSpPr>
          <p:nvPr/>
        </p:nvSpPr>
        <p:spPr bwMode="auto">
          <a:xfrm>
            <a:off x="2952750" y="4427538"/>
            <a:ext cx="43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64</a:t>
            </a:r>
          </a:p>
        </p:txBody>
      </p:sp>
      <p:sp>
        <p:nvSpPr>
          <p:cNvPr id="133130" name="TextBox 27"/>
          <p:cNvSpPr txBox="1">
            <a:spLocks noChangeArrowheads="1"/>
          </p:cNvSpPr>
          <p:nvPr/>
        </p:nvSpPr>
        <p:spPr bwMode="auto">
          <a:xfrm>
            <a:off x="1403350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79</a:t>
            </a:r>
          </a:p>
        </p:txBody>
      </p:sp>
      <p:grpSp>
        <p:nvGrpSpPr>
          <p:cNvPr id="133131" name="Группа 29"/>
          <p:cNvGrpSpPr>
            <a:grpSpLocks/>
          </p:cNvGrpSpPr>
          <p:nvPr/>
        </p:nvGrpSpPr>
        <p:grpSpPr bwMode="auto">
          <a:xfrm>
            <a:off x="1476375" y="4437063"/>
            <a:ext cx="6399213" cy="1808674"/>
            <a:chOff x="1475656" y="4571836"/>
            <a:chExt cx="6399676" cy="1809492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691572" y="4868832"/>
              <a:ext cx="1692397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Порядок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75656" y="4868832"/>
              <a:ext cx="215916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383969" y="4868832"/>
              <a:ext cx="4284973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Мантисса</a:t>
              </a:r>
            </a:p>
          </p:txBody>
        </p:sp>
        <p:sp>
          <p:nvSpPr>
            <p:cNvPr id="23" name="Выноска 1 22"/>
            <p:cNvSpPr/>
            <p:nvPr/>
          </p:nvSpPr>
          <p:spPr>
            <a:xfrm>
              <a:off x="1799440" y="5517337"/>
              <a:ext cx="1979844" cy="863991"/>
            </a:xfrm>
            <a:prstGeom prst="borderCallout1">
              <a:avLst>
                <a:gd name="adj1" fmla="val 1113"/>
                <a:gd name="adj2" fmla="val 51301"/>
                <a:gd name="adj3" fmla="val -39682"/>
                <a:gd name="adj4" fmla="val -13934"/>
              </a:avLst>
            </a:pr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Разряд знака числа: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0- плюс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1-минус</a:t>
              </a:r>
            </a:p>
          </p:txBody>
        </p:sp>
        <p:sp>
          <p:nvSpPr>
            <p:cNvPr id="133136" name="TextBox 26"/>
            <p:cNvSpPr txBox="1">
              <a:spLocks noChangeArrowheads="1"/>
            </p:cNvSpPr>
            <p:nvPr/>
          </p:nvSpPr>
          <p:spPr bwMode="auto">
            <a:xfrm>
              <a:off x="1799441" y="4571836"/>
              <a:ext cx="431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78</a:t>
              </a:r>
            </a:p>
          </p:txBody>
        </p:sp>
        <p:sp>
          <p:nvSpPr>
            <p:cNvPr id="133137" name="Объект 2"/>
            <p:cNvSpPr txBox="1">
              <a:spLocks/>
            </p:cNvSpPr>
            <p:nvPr/>
          </p:nvSpPr>
          <p:spPr bwMode="auto">
            <a:xfrm>
              <a:off x="4067944" y="5337212"/>
              <a:ext cx="3807388" cy="1044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ru-RU" altLang="ru-RU" sz="1800" u="sng"/>
                <a:t>Порядок</a:t>
              </a:r>
              <a:r>
                <a:rPr lang="ru-RU" altLang="ru-RU" sz="1800"/>
                <a:t> задает степень 10, а </a:t>
              </a:r>
              <a:r>
                <a:rPr lang="ru-RU" altLang="ru-RU" sz="1800" u="sng"/>
                <a:t>мантисса</a:t>
              </a:r>
              <a:r>
                <a:rPr lang="ru-RU" altLang="ru-RU" sz="1800"/>
                <a:t> дробную часть числа </a:t>
              </a:r>
            </a:p>
            <a:p>
              <a:pPr eaLnBrk="1" hangingPunct="1">
                <a:buFont typeface="Arial" pitchFamily="34" charset="0"/>
                <a:buNone/>
              </a:pPr>
              <a:r>
                <a:rPr lang="ru-RU" altLang="ru-RU" sz="1800"/>
                <a:t>(</a:t>
              </a:r>
              <a:r>
                <a:rPr lang="ru-RU" altLang="ru-RU" sz="1800" b="1" u="sng"/>
                <a:t>сравните</a:t>
              </a:r>
              <a:r>
                <a:rPr lang="ru-RU" altLang="ru-RU" sz="1800"/>
                <a:t>: 0.55* Е 10+5 )</a:t>
              </a:r>
            </a:p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3855"/>
            <a:ext cx="5328592" cy="504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Регистры МП (РОН)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71655405-D390-4BD1-AA0A-0903AE4AF480}" type="slidenum">
              <a:rPr/>
              <a:pPr algn="l">
                <a:defRPr/>
              </a:pPr>
              <a:t>219</a:t>
            </a:fld>
            <a:endParaRPr/>
          </a:p>
        </p:txBody>
      </p:sp>
      <p:pic>
        <p:nvPicPr>
          <p:cNvPr id="1341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0" y="481980"/>
            <a:ext cx="7643887" cy="53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084888" y="1557338"/>
            <a:ext cx="2314575" cy="2673547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874517" y="1268413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851275" y="2276475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491880" y="2119509"/>
            <a:ext cx="1657350" cy="877443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91880" y="1047812"/>
            <a:ext cx="1657350" cy="86442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91880" y="3068960"/>
            <a:ext cx="1944216" cy="8924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73428" y="1047812"/>
            <a:ext cx="2314575" cy="49635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259633" y="4870771"/>
            <a:ext cx="4176464" cy="291254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201764" y="4149080"/>
            <a:ext cx="4649675" cy="3600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1475656" y="627970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34" y="5805264"/>
            <a:ext cx="727846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Понятие регистра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Модели МП</a:t>
            </a:r>
            <a:r>
              <a:rPr lang="ru-RU" sz="2400" dirty="0">
                <a:latin typeface="+mn-lt"/>
                <a:cs typeface="+mn-cs"/>
              </a:rPr>
              <a:t>. Регистры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в отладчике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1979712" y="115888"/>
            <a:ext cx="4752528" cy="648816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Лекции СП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idx="1"/>
          </p:nvPr>
        </p:nvSpPr>
        <p:spPr>
          <a:xfrm>
            <a:off x="-36512" y="764704"/>
            <a:ext cx="9180512" cy="5400600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u="sng" dirty="0"/>
              <a:t>РК1/2</a:t>
            </a:r>
            <a:r>
              <a:rPr lang="ru-RU" altLang="ru-RU" sz="2400" dirty="0"/>
              <a:t> прямо на лекции или будет на 9нед./15 </a:t>
            </a:r>
            <a:r>
              <a:rPr lang="ru-RU" altLang="ru-RU" sz="2400" dirty="0" err="1"/>
              <a:t>нед</a:t>
            </a:r>
            <a:r>
              <a:rPr lang="ru-RU" altLang="ru-RU" sz="2400" dirty="0"/>
              <a:t>. (4/8 ЛР СП)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Применять </a:t>
            </a:r>
            <a:r>
              <a:rPr lang="ru-RU" altLang="ru-RU" sz="2400" u="sng" dirty="0"/>
              <a:t>компьютеры</a:t>
            </a:r>
            <a:r>
              <a:rPr lang="ru-RU" altLang="ru-RU" sz="2400" dirty="0"/>
              <a:t> на лекции – можно, но только по </a:t>
            </a:r>
            <a:r>
              <a:rPr lang="ru-RU" altLang="ru-RU" sz="2400" u="sng" dirty="0"/>
              <a:t>теме</a:t>
            </a:r>
            <a:r>
              <a:rPr lang="ru-RU" altLang="ru-RU" sz="2400" dirty="0"/>
              <a:t> (для выполнения примеров, не игры и кино!).Не писать на ПК !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Пропуски лекций и РК (сильно </a:t>
            </a:r>
            <a:r>
              <a:rPr lang="ru-RU" altLang="ru-RU" sz="2400" u="sng" dirty="0"/>
              <a:t>влияют</a:t>
            </a:r>
            <a:r>
              <a:rPr lang="ru-RU" altLang="ru-RU" sz="2400" dirty="0"/>
              <a:t> на зачет ЛР и оценку в конечном счете КР по СП – </a:t>
            </a:r>
            <a:r>
              <a:rPr lang="ru-RU" altLang="ru-RU" sz="2400" dirty="0" err="1"/>
              <a:t>диф.зач</a:t>
            </a:r>
            <a:r>
              <a:rPr lang="ru-RU" altLang="ru-RU" sz="2400" dirty="0"/>
              <a:t>), буду делать </a:t>
            </a:r>
            <a:r>
              <a:rPr lang="ru-RU" altLang="ru-RU" sz="2400" u="sng" dirty="0"/>
              <a:t>проверки</a:t>
            </a:r>
            <a:r>
              <a:rPr lang="ru-RU" altLang="ru-RU" sz="2400" dirty="0"/>
              <a:t>!!!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u="sng" dirty="0"/>
              <a:t>Можно</a:t>
            </a:r>
            <a:r>
              <a:rPr lang="ru-RU" altLang="ru-RU" sz="2400" dirty="0"/>
              <a:t> фотографировать слайды (Но учтите время и смысл)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Считаю, что кратко </a:t>
            </a:r>
            <a:r>
              <a:rPr lang="ru-RU" altLang="ru-RU" sz="2400" u="sng" dirty="0"/>
              <a:t>конспектировать </a:t>
            </a:r>
            <a:r>
              <a:rPr lang="ru-RU" altLang="ru-RU" sz="2400" dirty="0"/>
              <a:t>лекции, </a:t>
            </a:r>
            <a:r>
              <a:rPr lang="ru-RU" altLang="ru-RU" sz="2400" b="1" dirty="0">
                <a:solidFill>
                  <a:srgbClr val="FF0000"/>
                </a:solidFill>
              </a:rPr>
              <a:t>нужно (№Сл.)</a:t>
            </a:r>
            <a:r>
              <a:rPr lang="ru-RU" altLang="ru-RU" sz="2400" dirty="0"/>
              <a:t>: важны пояснения, определения лектора, замечания к слайдам.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В конце семестра планирую контролировать  содержание </a:t>
            </a:r>
            <a:r>
              <a:rPr lang="ru-RU" altLang="ru-RU" sz="2400" u="sng" dirty="0"/>
              <a:t>конспектов</a:t>
            </a:r>
            <a:r>
              <a:rPr lang="ru-RU" altLang="ru-RU" sz="2400" dirty="0"/>
              <a:t> ЛК студентов и их качество, результаты контроля буду учитывать в оценке зачета и приема КР. Предъявлять на зачете. </a:t>
            </a:r>
          </a:p>
          <a:p>
            <a:pPr marL="0" indent="0" eaLnBrk="1" hangingPunct="1">
              <a:buNone/>
            </a:pPr>
            <a:r>
              <a:rPr lang="ru-RU" altLang="ru-RU" sz="2200" dirty="0">
                <a:solidFill>
                  <a:srgbClr val="FF0000"/>
                </a:solidFill>
              </a:rPr>
              <a:t>На </a:t>
            </a:r>
            <a:r>
              <a:rPr lang="ru-RU" altLang="ru-RU" sz="2200" b="1" dirty="0">
                <a:solidFill>
                  <a:srgbClr val="FF0000"/>
                </a:solidFill>
              </a:rPr>
              <a:t>сайте есть старые (2018) слайды по лекция (к сессии будут – новые!)</a:t>
            </a:r>
          </a:p>
          <a:p>
            <a:pPr marL="0" indent="0" eaLnBrk="1" hangingPunct="1">
              <a:buNone/>
            </a:pPr>
            <a:r>
              <a:rPr lang="ru-RU" altLang="ru-RU" sz="2200" b="1" dirty="0">
                <a:solidFill>
                  <a:srgbClr val="00B050"/>
                </a:solidFill>
              </a:rPr>
              <a:t>Путь: МЕНЮ</a:t>
            </a:r>
            <a:r>
              <a:rPr lang="en-US" altLang="ru-RU" sz="2200" b="1" dirty="0">
                <a:solidFill>
                  <a:srgbClr val="00B050"/>
                </a:solidFill>
              </a:rPr>
              <a:t>-&gt;</a:t>
            </a:r>
            <a:r>
              <a:rPr lang="ru-RU" altLang="ru-RU" sz="2200" b="1" dirty="0">
                <a:solidFill>
                  <a:srgbClr val="00B050"/>
                </a:solidFill>
              </a:rPr>
              <a:t>2кСП </a:t>
            </a:r>
            <a:r>
              <a:rPr lang="en-US" altLang="ru-RU" sz="2200" b="1" dirty="0">
                <a:solidFill>
                  <a:srgbClr val="00B050"/>
                </a:solidFill>
              </a:rPr>
              <a:t>–</a:t>
            </a:r>
            <a:r>
              <a:rPr lang="ru-RU" altLang="ru-RU" sz="2200" b="1" dirty="0">
                <a:solidFill>
                  <a:srgbClr val="00B050"/>
                </a:solidFill>
              </a:rPr>
              <a:t>логин</a:t>
            </a:r>
            <a:r>
              <a:rPr lang="en-US" altLang="ru-RU" sz="2200" b="1" dirty="0">
                <a:solidFill>
                  <a:srgbClr val="00B050"/>
                </a:solidFill>
              </a:rPr>
              <a:t>-&gt;</a:t>
            </a:r>
            <a:r>
              <a:rPr lang="ru-RU" altLang="ru-RU" sz="2200" b="1" dirty="0">
                <a:solidFill>
                  <a:srgbClr val="00B050"/>
                </a:solidFill>
              </a:rPr>
              <a:t>Зеленая внизу РЕЗУЛЬТАТЫ-</a:t>
            </a:r>
            <a:r>
              <a:rPr lang="en-US" altLang="ru-RU" sz="2200" b="1" dirty="0">
                <a:solidFill>
                  <a:srgbClr val="00B050"/>
                </a:solidFill>
              </a:rPr>
              <a:t>&gt;</a:t>
            </a:r>
            <a:r>
              <a:rPr lang="ru-RU" altLang="ru-RU" sz="2200" b="1" dirty="0">
                <a:solidFill>
                  <a:srgbClr val="00B050"/>
                </a:solidFill>
              </a:rPr>
              <a:t>ВОПРОСЫ к РК2</a:t>
            </a:r>
          </a:p>
          <a:p>
            <a:pPr eaLnBrk="1" hangingPunct="1"/>
            <a:endParaRPr lang="ru-RU" altLang="ru-RU" sz="2400" dirty="0"/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40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7193"/>
            <a:ext cx="5616624" cy="627881"/>
          </a:xfrm>
        </p:spPr>
        <p:txBody>
          <a:bodyPr>
            <a:normAutofit fontScale="90000"/>
          </a:bodyPr>
          <a:lstStyle/>
          <a:p>
            <a:r>
              <a:rPr lang="ru-RU" dirty="0"/>
              <a:t>Назначение Регистров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220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548680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Регистры</a:t>
            </a:r>
            <a:r>
              <a:rPr lang="ru-RU" sz="2400" dirty="0">
                <a:latin typeface="+mn-lt"/>
                <a:cs typeface="+mn-cs"/>
              </a:rPr>
              <a:t> МП по группам </a:t>
            </a:r>
            <a:r>
              <a:rPr lang="ru-RU" sz="2400" u="sng" dirty="0">
                <a:latin typeface="+mn-lt"/>
                <a:cs typeface="+mn-cs"/>
              </a:rPr>
              <a:t>предназначены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данных</a:t>
            </a:r>
            <a:r>
              <a:rPr lang="ru-RU" sz="2400" u="sng" dirty="0">
                <a:latin typeface="+mn-lt"/>
                <a:cs typeface="+mn-cs"/>
              </a:rPr>
              <a:t> (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AX, BX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 CX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ru-RU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– используются для хранения данных т выполнения операций над данными.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указатели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SP, BP, SI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используются для хранения </a:t>
            </a:r>
            <a:r>
              <a:rPr lang="ru-RU" sz="2400" b="1" dirty="0">
                <a:latin typeface="+mn-lt"/>
                <a:cs typeface="+mn-cs"/>
              </a:rPr>
              <a:t>смещений</a:t>
            </a:r>
            <a:r>
              <a:rPr lang="ru-RU" sz="2400" dirty="0">
                <a:latin typeface="+mn-lt"/>
                <a:cs typeface="+mn-cs"/>
              </a:rPr>
              <a:t> адреса (16 бит) для работы с данными, стеком и специальными командами. См.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схема вычисления адреса</a:t>
            </a:r>
            <a:r>
              <a:rPr lang="ru-RU" sz="2400" dirty="0">
                <a:latin typeface="+mn-lt"/>
                <a:cs typeface="+mn-cs"/>
              </a:rPr>
              <a:t>.</a:t>
            </a: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>
                <a:latin typeface="+mn-lt"/>
                <a:cs typeface="+mn-cs"/>
              </a:rPr>
              <a:t>Сегментные</a:t>
            </a:r>
            <a:r>
              <a:rPr lang="ru-RU" sz="2400" dirty="0">
                <a:latin typeface="+mn-lt"/>
                <a:cs typeface="+mn-cs"/>
              </a:rPr>
              <a:t> регистры </a:t>
            </a:r>
            <a:r>
              <a:rPr lang="ru-RU" sz="2400" u="sng" dirty="0"/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CS, DS</a:t>
            </a:r>
            <a:r>
              <a:rPr lang="ru-RU" sz="2400" b="1" u="sng" dirty="0">
                <a:solidFill>
                  <a:srgbClr val="FF0000"/>
                </a:solidFill>
              </a:rPr>
              <a:t>,</a:t>
            </a:r>
            <a:r>
              <a:rPr lang="en-US" sz="2400" b="1" u="sng" dirty="0">
                <a:solidFill>
                  <a:srgbClr val="FF0000"/>
                </a:solidFill>
              </a:rPr>
              <a:t> SS </a:t>
            </a:r>
            <a:r>
              <a:rPr lang="ru-RU" sz="2400" b="1" u="sng" dirty="0">
                <a:solidFill>
                  <a:srgbClr val="FF0000"/>
                </a:solidFill>
              </a:rPr>
              <a:t>и </a:t>
            </a:r>
            <a:r>
              <a:rPr lang="en-US" sz="2400" b="1" u="sng" dirty="0">
                <a:solidFill>
                  <a:srgbClr val="FF0000"/>
                </a:solidFill>
              </a:rPr>
              <a:t>ES</a:t>
            </a:r>
            <a:r>
              <a:rPr lang="ru-RU" sz="2400" u="sng" dirty="0"/>
              <a:t>)</a:t>
            </a:r>
            <a:r>
              <a:rPr lang="ru-RU" sz="2400" dirty="0">
                <a:latin typeface="+mn-lt"/>
                <a:cs typeface="+mn-cs"/>
              </a:rPr>
              <a:t> – используются для хранения адресов </a:t>
            </a:r>
            <a:r>
              <a:rPr lang="ru-RU" sz="24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сегментов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программы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кода, данных и стека соответственно 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Регистр флагов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FLAGS</a:t>
            </a:r>
            <a:r>
              <a:rPr lang="ru-RU" sz="2400" dirty="0">
                <a:latin typeface="+mn-lt"/>
                <a:cs typeface="+mn-cs"/>
              </a:rPr>
              <a:t>) содержит флаги текущего состояния МП и текущих результатов выполнения в нем  команд.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Регистр </a:t>
            </a:r>
            <a:r>
              <a:rPr lang="en-US" sz="2400" b="1" u="sng" dirty="0">
                <a:solidFill>
                  <a:srgbClr val="FF0000"/>
                </a:solidFill>
              </a:rPr>
              <a:t>IP</a:t>
            </a:r>
            <a:r>
              <a:rPr lang="ru-RU" sz="2400" dirty="0"/>
              <a:t> – совместно с сегментным регистром </a:t>
            </a:r>
            <a:r>
              <a:rPr lang="en-US" sz="2400" b="1" dirty="0">
                <a:solidFill>
                  <a:srgbClr val="FF0000"/>
                </a:solidFill>
              </a:rPr>
              <a:t>CS</a:t>
            </a:r>
            <a:r>
              <a:rPr lang="en-US" sz="2400" dirty="0"/>
              <a:t> 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 задает адрес в ОП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следующей команды (!!!) </a:t>
            </a:r>
            <a:r>
              <a:rPr lang="ru-RU" sz="2400" dirty="0">
                <a:latin typeface="+mn-lt"/>
                <a:cs typeface="+mn-cs"/>
              </a:rPr>
              <a:t>программы.</a:t>
            </a:r>
          </a:p>
        </p:txBody>
      </p:sp>
      <p:sp>
        <p:nvSpPr>
          <p:cNvPr id="5" name="Прямоугольник 4">
            <a:hlinkClick r:id="rId6" action="ppaction://hlinksldjump"/>
          </p:cNvPr>
          <p:cNvSpPr/>
          <p:nvPr/>
        </p:nvSpPr>
        <p:spPr>
          <a:xfrm>
            <a:off x="7649755" y="6381328"/>
            <a:ext cx="378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</a:p>
        </p:txBody>
      </p:sp>
    </p:spTree>
    <p:extLst>
      <p:ext uri="{BB962C8B-B14F-4D97-AF65-F5344CB8AC3E}">
        <p14:creationId xmlns:p14="http://schemas.microsoft.com/office/powerpoint/2010/main" val="32089804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97666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221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58314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708" y="476672"/>
            <a:ext cx="698466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Значение флагов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можно посмотреть в отладчике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TD</a:t>
            </a:r>
            <a:r>
              <a:rPr lang="ru-RU" dirty="0">
                <a:latin typeface="+mn-lt"/>
                <a:cs typeface="+mn-cs"/>
              </a:rPr>
              <a:t>) или (</a:t>
            </a:r>
            <a:r>
              <a:rPr lang="en-US" dirty="0">
                <a:latin typeface="+mn-lt"/>
                <a:cs typeface="+mn-cs"/>
                <a:hlinkClick r:id="rId5" action="ppaction://hlinksldjump"/>
              </a:rPr>
              <a:t>QC25</a:t>
            </a:r>
            <a:r>
              <a:rPr lang="ru-RU" dirty="0">
                <a:latin typeface="+mn-lt"/>
                <a:cs typeface="+mn-cs"/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4412389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222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49578"/>
              </p:ext>
            </p:extLst>
          </p:nvPr>
        </p:nvGraphicFramePr>
        <p:xfrm>
          <a:off x="755576" y="404664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4579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и стек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2414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223</a:t>
            </a:fld>
            <a:endParaRPr lang="ru-RU" dirty="0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764704"/>
            <a:ext cx="6645275" cy="5394920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85075" y="6705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Флаги МП (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CPU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323237" y="1193815"/>
            <a:ext cx="987549" cy="72008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92579" y="3337247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Область стека</a:t>
            </a:r>
          </a:p>
        </p:txBody>
      </p:sp>
      <p:cxnSp>
        <p:nvCxnSpPr>
          <p:cNvPr id="11" name="Прямая со стрелкой 10"/>
          <p:cNvCxnSpPr>
            <a:stCxn id="10" idx="2"/>
          </p:cNvCxnSpPr>
          <p:nvPr/>
        </p:nvCxnSpPr>
        <p:spPr>
          <a:xfrm flipH="1">
            <a:off x="6228184" y="3645024"/>
            <a:ext cx="2190106" cy="114225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17304" y="4633391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Область данных</a:t>
            </a:r>
          </a:p>
        </p:txBody>
      </p:sp>
      <p:cxnSp>
        <p:nvCxnSpPr>
          <p:cNvPr id="15" name="Прямая со стрелкой 14"/>
          <p:cNvCxnSpPr>
            <a:stCxn id="14" idx="2"/>
          </p:cNvCxnSpPr>
          <p:nvPr/>
        </p:nvCxnSpPr>
        <p:spPr>
          <a:xfrm flipH="1">
            <a:off x="5004048" y="4941168"/>
            <a:ext cx="3338967" cy="152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72588" y="3284984"/>
            <a:ext cx="1235397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Программа</a:t>
            </a:r>
          </a:p>
        </p:txBody>
      </p:sp>
      <p:cxnSp>
        <p:nvCxnSpPr>
          <p:cNvPr id="21" name="Прямая со стрелкой 20"/>
          <p:cNvCxnSpPr>
            <a:stCxn id="20" idx="0"/>
          </p:cNvCxnSpPr>
          <p:nvPr/>
        </p:nvCxnSpPr>
        <p:spPr>
          <a:xfrm flipV="1">
            <a:off x="545111" y="2636331"/>
            <a:ext cx="930545" cy="64865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0" idx="2"/>
          </p:cNvCxnSpPr>
          <p:nvPr/>
        </p:nvCxnSpPr>
        <p:spPr>
          <a:xfrm flipV="1">
            <a:off x="545111" y="2457492"/>
            <a:ext cx="4182598" cy="113526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44979" y="2204864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Регистры МП</a:t>
            </a: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>
            <a:off x="6804248" y="2358753"/>
            <a:ext cx="1040731" cy="78221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369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06500"/>
            <a:ext cx="8135938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350" y="238125"/>
            <a:ext cx="6851650" cy="431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Регистры 32 разрядные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73294" y="304800"/>
            <a:ext cx="585787" cy="365125"/>
          </a:xfrm>
        </p:spPr>
        <p:txBody>
          <a:bodyPr/>
          <a:lstStyle/>
          <a:p>
            <a:pPr algn="l">
              <a:defRPr/>
            </a:pPr>
            <a:fld id="{F52CFFF3-F8EE-4CDB-BF28-67C10B86BDEA}" type="slidenum">
              <a:rPr/>
              <a:pPr algn="l">
                <a:defRPr/>
              </a:pPr>
              <a:t>224</a:t>
            </a:fld>
            <a:endParaRPr dirty="0"/>
          </a:p>
        </p:txBody>
      </p:sp>
      <p:sp>
        <p:nvSpPr>
          <p:cNvPr id="135173" name="Прямоугольник 6"/>
          <p:cNvSpPr>
            <a:spLocks noChangeArrowheads="1"/>
          </p:cNvSpPr>
          <p:nvPr/>
        </p:nvSpPr>
        <p:spPr bwMode="auto">
          <a:xfrm>
            <a:off x="1835150" y="669925"/>
            <a:ext cx="6192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Регистры для МП Pentium </a:t>
            </a:r>
            <a:r>
              <a:rPr lang="en-US" altLang="ru-RU" sz="2000" u="sng"/>
              <a:t>II </a:t>
            </a:r>
            <a:r>
              <a:rPr lang="ru-RU" altLang="ru-RU" sz="2000" u="sng"/>
              <a:t> (32 – разрядные):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56100" y="4017963"/>
            <a:ext cx="1944688" cy="34925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724525" y="1628775"/>
            <a:ext cx="503238" cy="151288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635375" y="1746250"/>
            <a:ext cx="865188" cy="14446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АХ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635375" y="1890713"/>
            <a:ext cx="865188" cy="14287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А</a:t>
            </a:r>
            <a:r>
              <a:rPr lang="en-US" dirty="0">
                <a:solidFill>
                  <a:srgbClr val="FF0000"/>
                </a:solidFill>
              </a:rPr>
              <a:t>H I AL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36950" y="4581525"/>
            <a:ext cx="360363" cy="17621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538538" y="1539875"/>
            <a:ext cx="360362" cy="177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538538" y="5300663"/>
            <a:ext cx="360362" cy="17621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5181" name="TextBox 4"/>
          <p:cNvSpPr txBox="1">
            <a:spLocks noChangeArrowheads="1"/>
          </p:cNvSpPr>
          <p:nvPr/>
        </p:nvSpPr>
        <p:spPr bwMode="auto">
          <a:xfrm>
            <a:off x="7191375" y="2190750"/>
            <a:ext cx="1674813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Изменения и дополнения</a:t>
            </a:r>
          </a:p>
        </p:txBody>
      </p:sp>
      <p:cxnSp>
        <p:nvCxnSpPr>
          <p:cNvPr id="16" name="Прямая со стрелкой 15"/>
          <p:cNvCxnSpPr>
            <a:stCxn id="135181" idx="1"/>
            <a:endCxn id="10" idx="3"/>
          </p:cNvCxnSpPr>
          <p:nvPr/>
        </p:nvCxnSpPr>
        <p:spPr>
          <a:xfrm flipH="1" flipV="1">
            <a:off x="6227763" y="2384425"/>
            <a:ext cx="963612" cy="1285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5181" idx="2"/>
          </p:cNvCxnSpPr>
          <p:nvPr/>
        </p:nvCxnSpPr>
        <p:spPr>
          <a:xfrm flipH="1">
            <a:off x="6443663" y="2836863"/>
            <a:ext cx="1584325" cy="1181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4536504" cy="504081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813" y="327025"/>
            <a:ext cx="585787" cy="365125"/>
          </a:xfrm>
        </p:spPr>
        <p:txBody>
          <a:bodyPr/>
          <a:lstStyle/>
          <a:p>
            <a:pPr algn="l">
              <a:defRPr/>
            </a:pPr>
            <a:fld id="{A36DF969-9246-48EE-9F39-241EAF5DD4DD}" type="slidenum">
              <a:rPr/>
              <a:pPr algn="l">
                <a:defRPr/>
              </a:pPr>
              <a:t>225</a:t>
            </a:fld>
            <a:endParaRPr dirty="0"/>
          </a:p>
        </p:txBody>
      </p:sp>
      <p:sp>
        <p:nvSpPr>
          <p:cNvPr id="1361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6197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929650"/>
              </p:ext>
            </p:extLst>
          </p:nvPr>
        </p:nvGraphicFramePr>
        <p:xfrm>
          <a:off x="684213" y="1268413"/>
          <a:ext cx="8208962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68413"/>
                        <a:ext cx="8208962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Прямоугольник 5"/>
          <p:cNvSpPr>
            <a:spLocks noChangeArrowheads="1"/>
          </p:cNvSpPr>
          <p:nvPr/>
        </p:nvSpPr>
        <p:spPr bwMode="auto">
          <a:xfrm>
            <a:off x="900113" y="692150"/>
            <a:ext cx="7632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u="sng"/>
              <a:t>Парные регистры: CS:IP, SS:SP, DS/ES – (все регистры, кроме – IP и SP)</a:t>
            </a:r>
            <a:endParaRPr lang="ru-RU" altLang="ru-RU" sz="2000" b="1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Заголовок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048672" cy="936898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/>
              <a:t>Распределение регистров по сегментам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0744" y="332656"/>
            <a:ext cx="585787" cy="365125"/>
          </a:xfrm>
        </p:spPr>
        <p:txBody>
          <a:bodyPr/>
          <a:lstStyle/>
          <a:p>
            <a:pPr>
              <a:defRPr/>
            </a:pPr>
            <a:fld id="{A97A8AE1-116C-4FD3-B4C4-A301441635FF}" type="slidenum">
              <a:rPr/>
              <a:pPr>
                <a:defRPr/>
              </a:pPr>
              <a:t>226</a:t>
            </a:fld>
            <a:endParaRPr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54038" y="1125538"/>
            <a:ext cx="8229600" cy="45354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За </a:t>
            </a:r>
            <a:r>
              <a:rPr lang="ru-RU" sz="2800" dirty="0">
                <a:hlinkClick r:id="rId3" action="ppaction://hlinksldjump"/>
              </a:rPr>
              <a:t>сегментными </a:t>
            </a:r>
            <a:r>
              <a:rPr lang="ru-RU" sz="2800" dirty="0"/>
              <a:t>регистрами закреплены регистры указатели, которые применяются по умолчанию</a:t>
            </a:r>
            <a:r>
              <a:rPr lang="en-US" sz="2800" dirty="0"/>
              <a:t> </a:t>
            </a:r>
            <a:r>
              <a:rPr lang="ru-RU" sz="2800" dirty="0"/>
              <a:t>или явно</a:t>
            </a:r>
            <a:r>
              <a:rPr lang="en-US" sz="2800" dirty="0"/>
              <a:t> (</a:t>
            </a:r>
            <a:r>
              <a:rPr lang="ru-RU" sz="2800" dirty="0"/>
              <a:t>см. </a:t>
            </a:r>
            <a:r>
              <a:rPr lang="ru-RU" sz="2800" dirty="0">
                <a:hlinkClick r:id="rId4" action="ppaction://hlinksldjump"/>
              </a:rPr>
              <a:t>Исполнительный адрес</a:t>
            </a:r>
            <a:r>
              <a:rPr lang="en-US" sz="2800" dirty="0"/>
              <a:t>)</a:t>
            </a:r>
            <a:r>
              <a:rPr lang="ru-RU" sz="2800" dirty="0"/>
              <a:t>: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CS</a:t>
            </a:r>
            <a:r>
              <a:rPr lang="ru-RU" sz="2800" dirty="0"/>
              <a:t> </a:t>
            </a:r>
            <a:r>
              <a:rPr lang="en-US" sz="2800" dirty="0"/>
              <a:t>– </a:t>
            </a:r>
            <a:r>
              <a:rPr lang="ru-RU" sz="2800" dirty="0"/>
              <a:t>регистр </a:t>
            </a:r>
            <a:r>
              <a:rPr lang="en-US" sz="2800" b="1" dirty="0"/>
              <a:t>IP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DS</a:t>
            </a:r>
            <a:r>
              <a:rPr lang="en-US" sz="2800" dirty="0"/>
              <a:t> – </a:t>
            </a:r>
            <a:r>
              <a:rPr lang="ru-RU" sz="2800" dirty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SS</a:t>
            </a:r>
            <a:r>
              <a:rPr lang="en-US" sz="2800" dirty="0"/>
              <a:t> - </a:t>
            </a:r>
            <a:r>
              <a:rPr lang="ru-RU" sz="2800" dirty="0"/>
              <a:t>регистр </a:t>
            </a:r>
            <a:r>
              <a:rPr lang="en-US" sz="2800" b="1" dirty="0"/>
              <a:t>SP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ES</a:t>
            </a:r>
            <a:r>
              <a:rPr lang="en-US" sz="2800" dirty="0"/>
              <a:t> - </a:t>
            </a:r>
            <a:r>
              <a:rPr lang="ru-RU" sz="2800" dirty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800" dirty="0"/>
              <a:t>Конкретное закрепление регистров мы рассмотрим  в разделе изучения </a:t>
            </a:r>
            <a:r>
              <a:rPr lang="ru-RU" sz="2800" u="sng" dirty="0"/>
              <a:t>способов адресации</a:t>
            </a:r>
            <a:r>
              <a:rPr lang="ru-RU" sz="2800" dirty="0"/>
              <a:t>.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endParaRPr lang="ru-RU" sz="2800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(совмещение)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227</a:t>
            </a:fld>
            <a:endParaRPr dirty="0"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/>
        </p:nvGraphicFramePr>
        <p:xfrm>
          <a:off x="1187450" y="981075"/>
          <a:ext cx="7632700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632700" cy="525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(Единый)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228</a:t>
            </a:fld>
            <a:endParaRPr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404006"/>
              </p:ext>
            </p:extLst>
          </p:nvPr>
        </p:nvGraphicFramePr>
        <p:xfrm>
          <a:off x="1187624" y="692697"/>
          <a:ext cx="763270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692697"/>
                        <a:ext cx="7632700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83568" y="5733256"/>
            <a:ext cx="15808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СОМ и </a:t>
            </a:r>
            <a:r>
              <a:rPr lang="en-US" sz="2400" dirty="0">
                <a:latin typeface="+mn-lt"/>
                <a:cs typeface="+mn-cs"/>
              </a:rPr>
              <a:t>EXE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6276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Сегмент. Понятие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1" y="328909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229</a:t>
            </a:fld>
            <a:endParaRPr dirty="0"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84942"/>
              </p:ext>
            </p:extLst>
          </p:nvPr>
        </p:nvGraphicFramePr>
        <p:xfrm>
          <a:off x="827584" y="2559680"/>
          <a:ext cx="72786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26989" imgH="2030130" progId="Visio.Drawing.11">
                  <p:embed/>
                </p:oleObj>
              </mc:Choice>
              <mc:Fallback>
                <p:oleObj name="Visio" r:id="rId3" imgW="4326989" imgH="20301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559680"/>
                        <a:ext cx="7278688" cy="2952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49653" y="5753689"/>
            <a:ext cx="520783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 - СОМ и </a:t>
            </a:r>
            <a:r>
              <a:rPr lang="en-US" sz="2400" dirty="0">
                <a:latin typeface="+mn-lt"/>
                <a:cs typeface="+mn-cs"/>
              </a:rPr>
              <a:t>EXE</a:t>
            </a:r>
            <a:r>
              <a:rPr lang="ru-RU" sz="2400" dirty="0">
                <a:latin typeface="+mn-lt"/>
                <a:cs typeface="+mn-cs"/>
              </a:rPr>
              <a:t> – Структура программ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946" y="620688"/>
            <a:ext cx="8640960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u="sng" dirty="0">
                <a:latin typeface="+mn-lt"/>
                <a:cs typeface="+mn-cs"/>
              </a:rPr>
              <a:t>Сегмент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b="1" dirty="0"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)- это непрерывная область ОП, адресуемая парой: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Сегмент</a:t>
            </a:r>
            <a:r>
              <a:rPr lang="en-US" sz="2000" dirty="0">
                <a:latin typeface="+mn-lt"/>
                <a:cs typeface="+mn-cs"/>
              </a:rPr>
              <a:t>&gt;:&lt;</a:t>
            </a:r>
            <a:r>
              <a:rPr lang="ru-RU" sz="2000" dirty="0">
                <a:latin typeface="+mn-lt"/>
                <a:cs typeface="+mn-cs"/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(Например -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CS:IP, DS:BX, SS:SP</a:t>
            </a:r>
            <a:r>
              <a:rPr lang="ru-RU" sz="2000" dirty="0">
                <a:latin typeface="+mn-lt"/>
                <a:cs typeface="+mn-cs"/>
              </a:rPr>
              <a:t>)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). Для адресации используются Сегментные регистры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8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 (</a:t>
            </a:r>
            <a:r>
              <a:rPr lang="ru-RU" sz="2000" b="1" dirty="0"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000" b="1" baseline="-25000" dirty="0">
                <a:latin typeface="+mn-lt"/>
                <a:cs typeface="+mn-cs"/>
                <a:hlinkClick r:id="rId6" action="ppaction://hlinksldjump"/>
              </a:rPr>
              <a:t>2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u="sng" dirty="0">
                <a:latin typeface="+mn-lt"/>
                <a:cs typeface="+mn-cs"/>
              </a:rPr>
              <a:t>Исполнительный адрес </a:t>
            </a:r>
            <a:r>
              <a:rPr lang="ru-RU" sz="2000" dirty="0">
                <a:latin typeface="+mn-lt"/>
                <a:cs typeface="+mn-cs"/>
              </a:rPr>
              <a:t>вычисляется МП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Максимальный размер сегмента равен – (2</a:t>
            </a:r>
            <a:r>
              <a:rPr lang="ru-RU" sz="2000" baseline="30000" dirty="0">
                <a:latin typeface="+mn-lt"/>
                <a:cs typeface="+mn-cs"/>
              </a:rPr>
              <a:t>16</a:t>
            </a:r>
            <a:r>
              <a:rPr lang="ru-RU" sz="2000" dirty="0">
                <a:latin typeface="+mn-lt"/>
                <a:cs typeface="+mn-cs"/>
              </a:rPr>
              <a:t> – 1) =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65535</a:t>
            </a:r>
            <a:r>
              <a:rPr lang="ru-RU" sz="2000" dirty="0">
                <a:latin typeface="+mn-lt"/>
                <a:cs typeface="+mn-cs"/>
              </a:rPr>
              <a:t>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Реально </a:t>
            </a:r>
            <a:r>
              <a:rPr lang="ru-RU" sz="2000" b="1" u="sng" dirty="0">
                <a:latin typeface="+mn-lt"/>
                <a:cs typeface="+mn-cs"/>
              </a:rPr>
              <a:t>код, данные и стек</a:t>
            </a:r>
            <a:r>
              <a:rPr lang="ru-RU" sz="2000" dirty="0">
                <a:latin typeface="+mn-lt"/>
                <a:cs typeface="+mn-cs"/>
              </a:rPr>
              <a:t>  могут занимать </a:t>
            </a:r>
            <a:r>
              <a:rPr lang="ru-RU" sz="2000" b="1" dirty="0">
                <a:latin typeface="+mn-lt"/>
                <a:cs typeface="+mn-cs"/>
              </a:rPr>
              <a:t>меньший</a:t>
            </a:r>
            <a:r>
              <a:rPr lang="ru-RU" sz="2000" dirty="0">
                <a:latin typeface="+mn-lt"/>
                <a:cs typeface="+mn-cs"/>
              </a:rPr>
              <a:t> размер.</a:t>
            </a:r>
          </a:p>
        </p:txBody>
      </p:sp>
      <p:sp>
        <p:nvSpPr>
          <p:cNvPr id="6" name="Левая фигурная скобка 5"/>
          <p:cNvSpPr/>
          <p:nvPr/>
        </p:nvSpPr>
        <p:spPr>
          <a:xfrm>
            <a:off x="5586604" y="3573016"/>
            <a:ext cx="288032" cy="576064"/>
          </a:xfrm>
          <a:prstGeom prst="leftBrace">
            <a:avLst/>
          </a:prstGeom>
          <a:noFill/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966932" y="3669038"/>
            <a:ext cx="16196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latin typeface="+mn-lt"/>
                <a:cs typeface="+mn-cs"/>
              </a:rPr>
              <a:t>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43525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68802" cy="936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Что означает Аббревиатура СП </a:t>
            </a:r>
            <a:r>
              <a:rPr lang="en-US" sz="3600" dirty="0"/>
              <a:t>?</a:t>
            </a:r>
            <a:endParaRPr lang="ru-RU" sz="3600" dirty="0"/>
          </a:p>
        </p:txBody>
      </p:sp>
      <p:sp>
        <p:nvSpPr>
          <p:cNvPr id="24579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229600" cy="5473700"/>
          </a:xfrm>
        </p:spPr>
        <p:txBody>
          <a:bodyPr/>
          <a:lstStyle/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Системные программы</a:t>
            </a:r>
            <a:r>
              <a:rPr lang="en-US" altLang="ru-RU" sz="2000"/>
              <a:t> – </a:t>
            </a:r>
            <a:r>
              <a:rPr lang="ru-RU" altLang="ru-RU" sz="2000"/>
              <a:t>это программы необходимые ОС и программисту для выполнения действий по управлению системой (компьютером)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Системный Программист</a:t>
            </a:r>
            <a:r>
              <a:rPr lang="ru-RU" altLang="ru-RU" sz="2000"/>
              <a:t> – это специалист разрабатывающий и использующий системные программы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Системное программирование</a:t>
            </a:r>
            <a:r>
              <a:rPr lang="ru-RU" altLang="ru-RU" sz="2000"/>
              <a:t>  - это деятельность направленная на разработку системных программ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Система программирования </a:t>
            </a:r>
            <a:r>
              <a:rPr lang="ru-RU" altLang="ru-RU" sz="2000"/>
              <a:t>– это комплекс взаимосвязанных программ для разработки программного обеспечения (ПО)</a:t>
            </a:r>
          </a:p>
          <a:p>
            <a:pPr eaLnBrk="1" hangingPunct="1"/>
            <a:r>
              <a:rPr lang="ru-RU" altLang="ru-RU" sz="2000"/>
              <a:t>СП </a:t>
            </a:r>
            <a:r>
              <a:rPr lang="ru-RU" altLang="ru-RU" sz="2000" u="sng"/>
              <a:t>дисциплина</a:t>
            </a:r>
            <a:r>
              <a:rPr lang="ru-RU" altLang="ru-RU" sz="2000"/>
              <a:t> в программе обучения по нашей специальности (АСОИУ)</a:t>
            </a:r>
          </a:p>
          <a:p>
            <a:pPr eaLnBrk="1" hangingPunct="1"/>
            <a:r>
              <a:rPr lang="ru-RU" altLang="ru-RU" sz="2000"/>
              <a:t>РСП – </a:t>
            </a:r>
            <a:r>
              <a:rPr lang="ru-RU" altLang="ru-RU" sz="2000" u="sng"/>
              <a:t>руководство системного программиста</a:t>
            </a:r>
            <a:r>
              <a:rPr lang="ru-RU" altLang="ru-RU" sz="2000"/>
              <a:t> – это часть документации на ПО, предназначенная для системного программиста и содержащая системные свойства СП</a:t>
            </a:r>
          </a:p>
          <a:p>
            <a:pPr eaLnBrk="1" hangingPunct="1"/>
            <a:r>
              <a:rPr lang="ru-RU" altLang="ru-RU" sz="2000"/>
              <a:t>Языки СП – </a:t>
            </a:r>
            <a:r>
              <a:rPr lang="ru-RU" altLang="ru-RU" sz="2000">
                <a:hlinkClick r:id="rId3" action="ppaction://hlinksldjump"/>
              </a:rPr>
              <a:t>языки системного программирования</a:t>
            </a:r>
            <a:r>
              <a:rPr lang="ru-RU" altLang="ru-RU" sz="2000"/>
              <a:t>, которые системный программист использует в своей деятельности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Формирование исполнительного адреса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327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230</a:t>
            </a:fld>
            <a:endParaRPr dirty="0"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07504" y="470257"/>
            <a:ext cx="8928992" cy="24824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При использовании парных регистров МП (например - </a:t>
            </a:r>
            <a:r>
              <a:rPr lang="en-US" sz="2000" b="1" dirty="0">
                <a:hlinkClick r:id="rId3" action="ppaction://hlinksldjump"/>
              </a:rPr>
              <a:t>CS</a:t>
            </a:r>
            <a:r>
              <a:rPr lang="ru-RU" sz="2000" b="1" dirty="0">
                <a:hlinkClick r:id="rId3" action="ppaction://hlinksldjump"/>
              </a:rPr>
              <a:t>:</a:t>
            </a:r>
            <a:r>
              <a:rPr lang="en-US" sz="2000" b="1" dirty="0">
                <a:hlinkClick r:id="rId3" action="ppaction://hlinksldjump"/>
              </a:rPr>
              <a:t>IP, SS:SP, DS:SI</a:t>
            </a:r>
            <a:r>
              <a:rPr lang="ru-RU" sz="2000" dirty="0"/>
              <a:t>) вычисляется </a:t>
            </a:r>
            <a:r>
              <a:rPr lang="ru-RU" sz="2000" b="1" dirty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/>
              <a:t>(ИА) (</a:t>
            </a:r>
            <a:r>
              <a:rPr lang="ru-RU" sz="2000" b="1" dirty="0">
                <a:hlinkClick r:id="rId3" action="ppaction://hlinksldjump"/>
              </a:rPr>
              <a:t>СМ</a:t>
            </a:r>
            <a:r>
              <a:rPr lang="ru-RU" sz="2000" b="1" baseline="-25000" dirty="0">
                <a:hlinkClick r:id="rId3" action="ppaction://hlinksldjump"/>
              </a:rPr>
              <a:t>2</a:t>
            </a:r>
            <a:r>
              <a:rPr lang="ru-RU" sz="2000" dirty="0"/>
              <a:t>). Это происходит следующим </a:t>
            </a:r>
            <a:r>
              <a:rPr lang="ru-RU" sz="2000" u="sng" dirty="0"/>
              <a:t>образом</a:t>
            </a:r>
            <a:r>
              <a:rPr lang="ru-RU" sz="2000" dirty="0"/>
              <a:t>: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Сегментный регистр сдвигается </a:t>
            </a:r>
            <a:r>
              <a:rPr lang="ru-RU" sz="1600" b="1" dirty="0">
                <a:solidFill>
                  <a:srgbClr val="FF0000"/>
                </a:solidFill>
              </a:rPr>
              <a:t>влево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на </a:t>
            </a:r>
            <a:r>
              <a:rPr lang="ru-RU" sz="1600" b="1" dirty="0">
                <a:solidFill>
                  <a:srgbClr val="FF0000"/>
                </a:solidFill>
              </a:rPr>
              <a:t>4 разряда </a:t>
            </a:r>
            <a:r>
              <a:rPr lang="ru-RU" sz="1600" dirty="0"/>
              <a:t>( и добавляются нули 0)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К </a:t>
            </a:r>
            <a:r>
              <a:rPr lang="ru-RU" sz="1600" b="1" dirty="0">
                <a:solidFill>
                  <a:srgbClr val="FF0000"/>
                </a:solidFill>
              </a:rPr>
              <a:t>значению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в сдвинутом регистре добавляется смещение (из </a:t>
            </a:r>
            <a:r>
              <a:rPr lang="ru-RU" sz="1600" u="sng" dirty="0"/>
              <a:t>команды</a:t>
            </a:r>
            <a:r>
              <a:rPr lang="ru-RU" sz="1600" dirty="0"/>
              <a:t> или </a:t>
            </a:r>
            <a:r>
              <a:rPr lang="ru-RU" sz="1600" u="sng" dirty="0"/>
              <a:t>регистра</a:t>
            </a:r>
            <a:r>
              <a:rPr lang="ru-RU" sz="1600" dirty="0"/>
              <a:t>).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u="sng" dirty="0"/>
              <a:t>Полученный исполнительный адрес используется МП для выбора/</a:t>
            </a:r>
            <a:r>
              <a:rPr lang="ru-RU" sz="1600" u="sng" dirty="0" err="1"/>
              <a:t>запиаи</a:t>
            </a:r>
            <a:r>
              <a:rPr lang="ru-RU" sz="1600" u="sng" dirty="0"/>
              <a:t> команд из/в  </a:t>
            </a:r>
            <a:r>
              <a:rPr lang="ru-RU" sz="1600" b="1" u="sng" dirty="0">
                <a:solidFill>
                  <a:srgbClr val="FF0000"/>
                </a:solidFill>
              </a:rPr>
              <a:t>ОП</a:t>
            </a:r>
            <a:r>
              <a:rPr lang="ru-RU" sz="1600" u="sng" dirty="0"/>
              <a:t> или работы с данными в командах </a:t>
            </a:r>
            <a:r>
              <a:rPr lang="ru-RU" sz="1600" dirty="0"/>
              <a:t>из </a:t>
            </a:r>
            <a:r>
              <a:rPr lang="ru-RU" sz="1600" b="1" dirty="0">
                <a:solidFill>
                  <a:srgbClr val="FF0000"/>
                </a:solidFill>
              </a:rPr>
              <a:t>ОП</a:t>
            </a:r>
            <a:r>
              <a:rPr lang="ru-RU" sz="1600" dirty="0"/>
              <a:t>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Особое место занимает вопрос перехода через </a:t>
            </a:r>
            <a:r>
              <a:rPr lang="ru-RU" sz="1600" u="sng" dirty="0"/>
              <a:t>границу</a:t>
            </a:r>
            <a:r>
              <a:rPr lang="ru-RU" sz="1600" dirty="0"/>
              <a:t> сегмента при листании (см. далее!!!) </a:t>
            </a:r>
          </a:p>
        </p:txBody>
      </p:sp>
      <p:grpSp>
        <p:nvGrpSpPr>
          <p:cNvPr id="139270" name="Группа 33"/>
          <p:cNvGrpSpPr>
            <a:grpSpLocks/>
          </p:cNvGrpSpPr>
          <p:nvPr/>
        </p:nvGrpSpPr>
        <p:grpSpPr bwMode="auto">
          <a:xfrm>
            <a:off x="744538" y="2932113"/>
            <a:ext cx="8381003" cy="2979737"/>
            <a:chOff x="755592" y="2681863"/>
            <a:chExt cx="8159452" cy="2979385"/>
          </a:xfrm>
        </p:grpSpPr>
        <p:grpSp>
          <p:nvGrpSpPr>
            <p:cNvPr id="139275" name="Группа 24"/>
            <p:cNvGrpSpPr>
              <a:grpSpLocks/>
            </p:cNvGrpSpPr>
            <p:nvPr/>
          </p:nvGrpSpPr>
          <p:grpSpPr bwMode="auto">
            <a:xfrm>
              <a:off x="755592" y="3050016"/>
              <a:ext cx="8159452" cy="2611232"/>
              <a:chOff x="827584" y="2590911"/>
              <a:chExt cx="8159452" cy="2611232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1764178" y="2610062"/>
                <a:ext cx="2448127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Сегментный регистр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1764178" y="4049754"/>
                <a:ext cx="2448127" cy="3603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Смещение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в сегменте</a:t>
                </a:r>
              </a:p>
            </p:txBody>
          </p:sp>
          <p:cxnSp>
            <p:nvCxnSpPr>
              <p:cNvPr id="11" name="Прямая со стрелкой 10"/>
              <p:cNvCxnSpPr/>
              <p:nvPr/>
            </p:nvCxnSpPr>
            <p:spPr>
              <a:xfrm flipH="1">
                <a:off x="4337492" y="2590911"/>
                <a:ext cx="4327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287" name="Группа 20"/>
              <p:cNvGrpSpPr>
                <a:grpSpLocks/>
              </p:cNvGrpSpPr>
              <p:nvPr/>
            </p:nvGrpSpPr>
            <p:grpSpPr bwMode="auto">
              <a:xfrm>
                <a:off x="1475680" y="3068960"/>
                <a:ext cx="2736280" cy="360040"/>
                <a:chOff x="1475680" y="3068960"/>
                <a:chExt cx="2736280" cy="360040"/>
              </a:xfrm>
            </p:grpSpPr>
            <p:sp>
              <p:nvSpPr>
                <p:cNvPr id="8" name="Прямоугольник 7"/>
                <p:cNvSpPr/>
                <p:nvPr/>
              </p:nvSpPr>
              <p:spPr>
                <a:xfrm>
                  <a:off x="1475162" y="3068795"/>
                  <a:ext cx="2449673" cy="36032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b="1" dirty="0">
                      <a:solidFill>
                        <a:srgbClr val="FF0000"/>
                      </a:solidFill>
                    </a:rPr>
                    <a:t>Адрес сегмента</a:t>
                  </a:r>
                </a:p>
              </p:txBody>
            </p:sp>
            <p:grpSp>
              <p:nvGrpSpPr>
                <p:cNvPr id="139293" name="Группа 19"/>
                <p:cNvGrpSpPr>
                  <a:grpSpLocks/>
                </p:cNvGrpSpPr>
                <p:nvPr/>
              </p:nvGrpSpPr>
              <p:grpSpPr bwMode="auto">
                <a:xfrm>
                  <a:off x="3923952" y="3068960"/>
                  <a:ext cx="288008" cy="360040"/>
                  <a:chOff x="4572000" y="3068960"/>
                  <a:chExt cx="288008" cy="360040"/>
                </a:xfrm>
              </p:grpSpPr>
              <p:sp>
                <p:nvSpPr>
                  <p:cNvPr id="12" name="Прямоугольник 11"/>
                  <p:cNvSpPr/>
                  <p:nvPr/>
                </p:nvSpPr>
                <p:spPr>
                  <a:xfrm>
                    <a:off x="4575974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Прямоугольник 12"/>
                  <p:cNvSpPr/>
                  <p:nvPr/>
                </p:nvSpPr>
                <p:spPr>
                  <a:xfrm>
                    <a:off x="4718163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Прямоугольник 13"/>
                  <p:cNvSpPr/>
                  <p:nvPr/>
                </p:nvSpPr>
                <p:spPr>
                  <a:xfrm>
                    <a:off x="4647069" y="3068795"/>
                    <a:ext cx="72640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Прямоугольник 14"/>
                  <p:cNvSpPr/>
                  <p:nvPr/>
                </p:nvSpPr>
                <p:spPr>
                  <a:xfrm>
                    <a:off x="4789258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9288" name="TextBox 16"/>
              <p:cNvSpPr txBox="1">
                <a:spLocks noChangeArrowheads="1"/>
              </p:cNvSpPr>
              <p:nvPr/>
            </p:nvSpPr>
            <p:spPr bwMode="auto">
              <a:xfrm>
                <a:off x="4365115" y="2689068"/>
                <a:ext cx="4621921" cy="369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 u="sng" dirty="0"/>
                  <a:t>Сдвиг</a:t>
                </a:r>
                <a:r>
                  <a:rPr lang="ru-RU" altLang="ru-RU" sz="1800" dirty="0"/>
                  <a:t> на 4 двоичных  разряда </a:t>
                </a:r>
                <a:r>
                  <a:rPr lang="ru-RU" altLang="ru-RU" sz="1800" u="sng" dirty="0"/>
                  <a:t>влево (</a:t>
                </a:r>
                <a:r>
                  <a:rPr lang="en-US" altLang="ru-RU" sz="1800" u="sng" dirty="0"/>
                  <a:t>CS,SS,DS</a:t>
                </a:r>
                <a:r>
                  <a:rPr lang="ru-RU" altLang="ru-RU" sz="1800" u="sng" dirty="0"/>
                  <a:t>)</a:t>
                </a:r>
              </a:p>
            </p:txBody>
          </p:sp>
          <p:sp>
            <p:nvSpPr>
              <p:cNvPr id="139289" name="TextBox 21"/>
              <p:cNvSpPr txBox="1">
                <a:spLocks noChangeArrowheads="1"/>
              </p:cNvSpPr>
              <p:nvPr/>
            </p:nvSpPr>
            <p:spPr bwMode="auto">
              <a:xfrm>
                <a:off x="827584" y="3473951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+</a:t>
                </a: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475162" y="4841824"/>
                <a:ext cx="2737142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Исполнительный адрес</a:t>
                </a:r>
              </a:p>
            </p:txBody>
          </p:sp>
          <p:sp>
            <p:nvSpPr>
              <p:cNvPr id="139291" name="TextBox 23"/>
              <p:cNvSpPr txBox="1">
                <a:spLocks noChangeArrowheads="1"/>
              </p:cNvSpPr>
              <p:nvPr/>
            </p:nvSpPr>
            <p:spPr bwMode="auto">
              <a:xfrm>
                <a:off x="827584" y="4417906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=</a:t>
                </a:r>
              </a:p>
            </p:txBody>
          </p:sp>
        </p:grpSp>
        <p:cxnSp>
          <p:nvCxnSpPr>
            <p:cNvPr id="26" name="Прямая со стрелкой 25"/>
            <p:cNvCxnSpPr/>
            <p:nvPr/>
          </p:nvCxnSpPr>
          <p:spPr>
            <a:xfrm flipH="1">
              <a:off x="4211407" y="3708854"/>
              <a:ext cx="4327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77" name="TextBox 26"/>
            <p:cNvSpPr txBox="1">
              <a:spLocks noChangeArrowheads="1"/>
            </p:cNvSpPr>
            <p:nvPr/>
          </p:nvSpPr>
          <p:spPr bwMode="auto">
            <a:xfrm>
              <a:off x="4698249" y="3565434"/>
              <a:ext cx="4216795" cy="6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0</a:t>
              </a:r>
              <a:r>
                <a:rPr lang="ru-RU" altLang="ru-RU" sz="1800" dirty="0"/>
                <a:t> (Нули поступают при сдвиге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CS </a:t>
              </a:r>
              <a:r>
                <a:rPr lang="ru-RU" altLang="ru-RU" sz="1800" dirty="0"/>
                <a:t>на пустое место)</a:t>
              </a:r>
            </a:p>
          </p:txBody>
        </p:sp>
        <p:sp>
          <p:nvSpPr>
            <p:cNvPr id="139278" name="TextBox 27"/>
            <p:cNvSpPr txBox="1">
              <a:spLocks noChangeArrowheads="1"/>
            </p:cNvSpPr>
            <p:nvPr/>
          </p:nvSpPr>
          <p:spPr bwMode="auto">
            <a:xfrm>
              <a:off x="3815956" y="408722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79" name="TextBox 28"/>
            <p:cNvSpPr txBox="1">
              <a:spLocks noChangeArrowheads="1"/>
            </p:cNvSpPr>
            <p:nvPr/>
          </p:nvSpPr>
          <p:spPr bwMode="auto">
            <a:xfrm>
              <a:off x="3932344" y="2681863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0" name="TextBox 29"/>
            <p:cNvSpPr txBox="1">
              <a:spLocks noChangeArrowheads="1"/>
            </p:cNvSpPr>
            <p:nvPr/>
          </p:nvSpPr>
          <p:spPr bwMode="auto">
            <a:xfrm>
              <a:off x="1619672" y="2681863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1" name="TextBox 30"/>
            <p:cNvSpPr txBox="1">
              <a:spLocks noChangeArrowheads="1"/>
            </p:cNvSpPr>
            <p:nvPr/>
          </p:nvSpPr>
          <p:spPr bwMode="auto">
            <a:xfrm>
              <a:off x="3923928" y="5003884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2" name="TextBox 31"/>
            <p:cNvSpPr txBox="1">
              <a:spLocks noChangeArrowheads="1"/>
            </p:cNvSpPr>
            <p:nvPr/>
          </p:nvSpPr>
          <p:spPr bwMode="auto">
            <a:xfrm>
              <a:off x="1547664" y="4139788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3" name="TextBox 32"/>
            <p:cNvSpPr txBox="1">
              <a:spLocks noChangeArrowheads="1"/>
            </p:cNvSpPr>
            <p:nvPr/>
          </p:nvSpPr>
          <p:spPr bwMode="auto">
            <a:xfrm>
              <a:off x="1403664" y="5003884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20</a:t>
              </a:r>
            </a:p>
          </p:txBody>
        </p:sp>
      </p:grpSp>
      <p:sp>
        <p:nvSpPr>
          <p:cNvPr id="139271" name="TextBox 34"/>
          <p:cNvSpPr txBox="1">
            <a:spLocks noChangeArrowheads="1"/>
          </p:cNvSpPr>
          <p:nvPr/>
        </p:nvSpPr>
        <p:spPr bwMode="auto">
          <a:xfrm>
            <a:off x="4572000" y="4823420"/>
            <a:ext cx="44644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solidFill>
                  <a:srgbClr val="FF0000"/>
                </a:solidFill>
              </a:rPr>
              <a:t>Исполнительный</a:t>
            </a:r>
            <a:r>
              <a:rPr lang="ru-RU" altLang="ru-RU" sz="2000" dirty="0">
                <a:solidFill>
                  <a:srgbClr val="FF0000"/>
                </a:solidFill>
              </a:rPr>
              <a:t> (физический адрес) 20-ти разрядный (адресация 1 Мб =</a:t>
            </a:r>
            <a:r>
              <a:rPr lang="ru-RU" altLang="ru-RU" sz="2000" b="1" dirty="0"/>
              <a:t>2</a:t>
            </a:r>
            <a:r>
              <a:rPr lang="ru-RU" altLang="ru-RU" sz="2000" b="1" baseline="30000" dirty="0"/>
              <a:t>20</a:t>
            </a:r>
            <a:r>
              <a:rPr lang="ru-RU" altLang="ru-RU" sz="2000" dirty="0">
                <a:solidFill>
                  <a:srgbClr val="FF0000"/>
                </a:solidFill>
              </a:rPr>
              <a:t>) для </a:t>
            </a:r>
            <a:r>
              <a:rPr lang="ru-RU" altLang="ru-RU" sz="2000" u="sng" dirty="0">
                <a:solidFill>
                  <a:srgbClr val="FF0000"/>
                </a:solidFill>
              </a:rPr>
              <a:t>данных и команд</a:t>
            </a:r>
          </a:p>
        </p:txBody>
      </p:sp>
      <p:cxnSp>
        <p:nvCxnSpPr>
          <p:cNvPr id="36" name="Прямая со стрелкой 35"/>
          <p:cNvCxnSpPr>
            <a:stCxn id="139271" idx="1"/>
            <a:endCxn id="23" idx="3"/>
          </p:cNvCxnSpPr>
          <p:nvPr/>
        </p:nvCxnSpPr>
        <p:spPr>
          <a:xfrm flipH="1">
            <a:off x="4221163" y="5331252"/>
            <a:ext cx="350837" cy="4004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73" name="TextBox 36"/>
          <p:cNvSpPr txBox="1">
            <a:spLocks noChangeArrowheads="1"/>
          </p:cNvSpPr>
          <p:nvPr/>
        </p:nvSpPr>
        <p:spPr bwMode="auto">
          <a:xfrm>
            <a:off x="884167" y="3778250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CS</a:t>
            </a:r>
            <a:endParaRPr lang="ru-RU" altLang="ru-RU" sz="2000" b="1" dirty="0">
              <a:solidFill>
                <a:srgbClr val="00B050"/>
              </a:solidFill>
            </a:endParaRPr>
          </a:p>
        </p:txBody>
      </p:sp>
      <p:sp>
        <p:nvSpPr>
          <p:cNvPr id="139274" name="TextBox 37"/>
          <p:cNvSpPr txBox="1">
            <a:spLocks noChangeArrowheads="1"/>
          </p:cNvSpPr>
          <p:nvPr/>
        </p:nvSpPr>
        <p:spPr bwMode="auto">
          <a:xfrm>
            <a:off x="862116" y="4819054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eaLnBrk="1" hangingPunct="1">
              <a:buFontTx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IP</a:t>
            </a:r>
            <a:endParaRPr lang="ru-RU" altLang="ru-RU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Формирование исполнительного адреса</a:t>
            </a:r>
            <a:r>
              <a:rPr lang="en-US" sz="2800" b="1" dirty="0"/>
              <a:t> (2)</a:t>
            </a:r>
            <a:endParaRPr lang="ru-RU" sz="28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231</a:t>
            </a:fld>
            <a:endParaRPr dirty="0"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470257"/>
            <a:ext cx="8748464" cy="108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При использовании парных регистров МП (например</a:t>
            </a:r>
            <a:r>
              <a:rPr lang="en-US" sz="2000" dirty="0"/>
              <a:t> </a:t>
            </a:r>
            <a:r>
              <a:rPr lang="ru-RU" sz="2000" dirty="0"/>
              <a:t>для разных сегментов и регистров - </a:t>
            </a:r>
            <a:r>
              <a:rPr lang="en-US" sz="2000" b="1" dirty="0"/>
              <a:t>CS</a:t>
            </a:r>
            <a:r>
              <a:rPr lang="ru-RU" sz="2000" b="1" dirty="0"/>
              <a:t>:</a:t>
            </a:r>
            <a:r>
              <a:rPr lang="en-US" sz="2000" b="1" dirty="0"/>
              <a:t>IP, SS:SP, DS:SI</a:t>
            </a:r>
            <a:r>
              <a:rPr lang="ru-RU" sz="2000" dirty="0"/>
              <a:t>) вычисляется </a:t>
            </a:r>
            <a:r>
              <a:rPr lang="ru-RU" sz="2000" b="1" dirty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/>
              <a:t>(</a:t>
            </a:r>
            <a:r>
              <a:rPr lang="ru-RU" sz="2000" dirty="0">
                <a:hlinkClick r:id="rId3" action="ppaction://hlinksldjump"/>
              </a:rPr>
              <a:t>ИА</a:t>
            </a:r>
            <a:r>
              <a:rPr lang="ru-RU" sz="2000" dirty="0"/>
              <a:t>). Это происходит следующим образом (см. </a:t>
            </a:r>
            <a:r>
              <a:rPr lang="ru-RU" sz="2000" dirty="0">
                <a:hlinkClick r:id="rId3" action="ppaction://hlinksldjump"/>
              </a:rPr>
              <a:t>ИА</a:t>
            </a:r>
            <a:r>
              <a:rPr lang="ru-RU" sz="2000" dirty="0"/>
              <a:t>). 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94543"/>
              </p:ext>
            </p:extLst>
          </p:nvPr>
        </p:nvGraphicFramePr>
        <p:xfrm>
          <a:off x="395263" y="1556792"/>
          <a:ext cx="2736304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847709" imgH="2184570" progId="Visio.Drawing.11">
                  <p:embed/>
                </p:oleObj>
              </mc:Choice>
              <mc:Fallback>
                <p:oleObj name="Visio" r:id="rId4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63" y="1556792"/>
                        <a:ext cx="2736304" cy="424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22585"/>
              </p:ext>
            </p:extLst>
          </p:nvPr>
        </p:nvGraphicFramePr>
        <p:xfrm>
          <a:off x="2915816" y="1556792"/>
          <a:ext cx="2736850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847709" imgH="2184570" progId="Visio.Drawing.11">
                  <p:embed/>
                </p:oleObj>
              </mc:Choice>
              <mc:Fallback>
                <p:oleObj name="Visio" r:id="rId6" imgW="1847709" imgH="218457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556792"/>
                        <a:ext cx="2736850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40385"/>
              </p:ext>
            </p:extLst>
          </p:nvPr>
        </p:nvGraphicFramePr>
        <p:xfrm>
          <a:off x="5795863" y="1484784"/>
          <a:ext cx="3024336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847709" imgH="2184570" progId="Visio.Drawing.11">
                  <p:embed/>
                </p:oleObj>
              </mc:Choice>
              <mc:Fallback>
                <p:oleObj name="Visio" r:id="rId8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863" y="1484784"/>
                        <a:ext cx="3024336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5994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41682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(</a:t>
            </a:r>
            <a:r>
              <a:rPr lang="ru-RU" altLang="ru-RU" dirty="0"/>
              <a:t>неявно</a:t>
            </a:r>
            <a:r>
              <a:rPr lang="en-US" altLang="ru-RU" dirty="0"/>
              <a:t>)  </a:t>
            </a:r>
            <a:r>
              <a:rPr lang="ru-RU" altLang="ru-RU" dirty="0"/>
              <a:t>- Процедуры и прерывания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332656"/>
            <a:ext cx="585787" cy="365125"/>
          </a:xfrm>
        </p:spPr>
        <p:txBody>
          <a:bodyPr/>
          <a:lstStyle/>
          <a:p>
            <a:pPr>
              <a:defRPr/>
            </a:pPr>
            <a:fld id="{6CD0101B-A5EC-4B84-902F-0EB018C8D925}" type="slidenum">
              <a:rPr/>
              <a:pPr>
                <a:defRPr/>
              </a:pPr>
              <a:t>232</a:t>
            </a:fld>
            <a:endParaRPr dirty="0"/>
          </a:p>
        </p:txBody>
      </p:sp>
      <p:sp>
        <p:nvSpPr>
          <p:cNvPr id="142340" name="Объект 2"/>
          <p:cNvSpPr txBox="1">
            <a:spLocks/>
          </p:cNvSpPr>
          <p:nvPr/>
        </p:nvSpPr>
        <p:spPr bwMode="auto">
          <a:xfrm>
            <a:off x="357188" y="980728"/>
            <a:ext cx="8229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</a:t>
            </a:r>
            <a:r>
              <a:rPr lang="ru-RU" altLang="ru-RU" sz="2400" u="sng" dirty="0"/>
              <a:t>процедур</a:t>
            </a:r>
            <a:r>
              <a:rPr lang="ru-RU" altLang="ru-RU" sz="2400" dirty="0"/>
              <a:t> (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процедуры (</a:t>
            </a:r>
            <a:r>
              <a:rPr lang="en-US" altLang="ru-RU" sz="2400" dirty="0"/>
              <a:t>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неявно используется </a:t>
            </a:r>
            <a:r>
              <a:rPr lang="ru-RU" altLang="ru-RU" sz="2400" b="1" dirty="0">
                <a:solidFill>
                  <a:srgbClr val="FF0000"/>
                </a:solidFill>
              </a:rPr>
              <a:t>стек</a:t>
            </a:r>
            <a:r>
              <a:rPr lang="ru-RU" altLang="ru-RU" sz="2400" dirty="0"/>
              <a:t> ОП – в нем </a:t>
            </a:r>
            <a:r>
              <a:rPr lang="ru-RU" altLang="ru-RU" sz="2400" u="sng" dirty="0"/>
              <a:t>сохраняется</a:t>
            </a:r>
            <a:r>
              <a:rPr lang="ru-RU" altLang="ru-RU" sz="2400" dirty="0"/>
              <a:t> при вызове и </a:t>
            </a:r>
            <a:r>
              <a:rPr lang="ru-RU" altLang="ru-RU" sz="2400" u="sng" dirty="0"/>
              <a:t>выбирается</a:t>
            </a:r>
            <a:r>
              <a:rPr lang="ru-RU" altLang="ru-RU" sz="2400" dirty="0"/>
              <a:t> при возврате </a:t>
            </a:r>
            <a:r>
              <a:rPr lang="ru-RU" altLang="ru-RU" sz="2400" u="sng" dirty="0"/>
              <a:t>короткий(</a:t>
            </a:r>
            <a:r>
              <a:rPr lang="en-US" altLang="ru-RU" sz="2400" b="1" u="sng" dirty="0">
                <a:solidFill>
                  <a:srgbClr val="FF0000"/>
                </a:solidFill>
              </a:rPr>
              <a:t>NEAR</a:t>
            </a:r>
            <a:r>
              <a:rPr lang="ru-RU" altLang="ru-RU" sz="2400" u="sng" dirty="0"/>
              <a:t>)/длинный</a:t>
            </a:r>
            <a:r>
              <a:rPr lang="en-US" altLang="ru-RU" sz="2400" b="1" u="sng" dirty="0">
                <a:solidFill>
                  <a:srgbClr val="FF0000"/>
                </a:solidFill>
              </a:rPr>
              <a:t>(FAR</a:t>
            </a:r>
            <a:r>
              <a:rPr lang="en-US" altLang="ru-RU" sz="2400" dirty="0"/>
              <a:t>)</a:t>
            </a:r>
            <a:r>
              <a:rPr lang="ru-RU" altLang="ru-RU" sz="2400" dirty="0"/>
              <a:t> адрес точки возврата из процедуры (после команды 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программы </a:t>
            </a:r>
            <a:r>
              <a:rPr lang="ru-RU" altLang="ru-RU" sz="2400" u="sng" dirty="0"/>
              <a:t>прерывания</a:t>
            </a:r>
            <a:r>
              <a:rPr lang="ru-RU" altLang="ru-RU" sz="2400" dirty="0"/>
              <a:t> (</a:t>
            </a:r>
            <a:r>
              <a:rPr lang="en-US" altLang="ru-RU" sz="2400" dirty="0"/>
              <a:t>INT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программы прерывания (</a:t>
            </a:r>
            <a:r>
              <a:rPr lang="en-US" altLang="ru-RU" sz="2400" dirty="0"/>
              <a:t>IRET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также </a:t>
            </a:r>
            <a:r>
              <a:rPr lang="ru-RU" altLang="ru-RU" sz="2400" u="sng" dirty="0"/>
              <a:t>неявно</a:t>
            </a:r>
            <a:r>
              <a:rPr lang="ru-RU" altLang="ru-RU" sz="2400" dirty="0"/>
              <a:t> используется стек ОП – в нем сохраняется при вызове и выбирается при возврате </a:t>
            </a:r>
            <a:r>
              <a:rPr lang="ru-RU" altLang="ru-RU" sz="2400" u="sng" dirty="0"/>
              <a:t>длинный</a:t>
            </a:r>
            <a:r>
              <a:rPr lang="ru-RU" altLang="ru-RU" sz="2400" dirty="0"/>
              <a:t> адрес точки возврата из программы прерывания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Более подробно эти механизмы мы рассмотрим далее.</a:t>
            </a:r>
            <a:endParaRPr lang="en-US" altLang="ru-RU" sz="2400" dirty="0"/>
          </a:p>
          <a:p>
            <a:pPr eaLnBrk="1" hangingPunct="1">
              <a:buFont typeface="Arial" pitchFamily="34" charset="0"/>
              <a:buNone/>
            </a:pPr>
            <a:endParaRPr lang="en-US" altLang="ru-RU" sz="2400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Заголовок 1"/>
          <p:cNvSpPr>
            <a:spLocks noGrp="1"/>
          </p:cNvSpPr>
          <p:nvPr>
            <p:ph type="title"/>
          </p:nvPr>
        </p:nvSpPr>
        <p:spPr>
          <a:xfrm>
            <a:off x="1115616" y="-19050"/>
            <a:ext cx="626467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Оперативная память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5588"/>
            <a:ext cx="585787" cy="365125"/>
          </a:xfrm>
        </p:spPr>
        <p:txBody>
          <a:bodyPr/>
          <a:lstStyle/>
          <a:p>
            <a:pPr algn="l">
              <a:defRPr/>
            </a:pPr>
            <a:fld id="{C1E3765A-4B1A-4269-967B-4089985F7461}" type="slidenum">
              <a:rPr/>
              <a:pPr algn="l">
                <a:defRPr/>
              </a:pPr>
              <a:t>233</a:t>
            </a:fld>
            <a:endParaRPr dirty="0"/>
          </a:p>
        </p:txBody>
      </p:sp>
      <p:sp>
        <p:nvSpPr>
          <p:cNvPr id="143364" name="Объект 2"/>
          <p:cNvSpPr txBox="1">
            <a:spLocks/>
          </p:cNvSpPr>
          <p:nvPr/>
        </p:nvSpPr>
        <p:spPr bwMode="auto">
          <a:xfrm>
            <a:off x="436563" y="620713"/>
            <a:ext cx="8229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dirty="0">
                <a:solidFill>
                  <a:srgbClr val="FF0000"/>
                </a:solidFill>
              </a:rPr>
              <a:t>оперативную</a:t>
            </a:r>
            <a:r>
              <a:rPr lang="ru-RU" altLang="ru-RU" sz="1800" dirty="0"/>
              <a:t> память (при выключении питания данные не сохраняются) и </a:t>
            </a:r>
            <a:r>
              <a:rPr lang="ru-RU" altLang="ru-RU" sz="1800" dirty="0">
                <a:solidFill>
                  <a:srgbClr val="FF0000"/>
                </a:solidFill>
              </a:rPr>
              <a:t>долговременную</a:t>
            </a:r>
            <a:r>
              <a:rPr lang="ru-RU" altLang="ru-RU" sz="1800" dirty="0"/>
              <a:t> память (диски, флэшки, </a:t>
            </a:r>
            <a:r>
              <a:rPr lang="en-US" altLang="ru-RU" sz="1800" dirty="0"/>
              <a:t>CD/DVD</a:t>
            </a:r>
            <a:r>
              <a:rPr lang="ru-RU" altLang="ru-RU" sz="1800" dirty="0"/>
              <a:t> и т.д.)</a:t>
            </a:r>
          </a:p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u="sng" dirty="0"/>
              <a:t>ячеечную (</a:t>
            </a:r>
            <a:r>
              <a:rPr lang="ru-RU" altLang="ru-RU" sz="1800" u="sng" dirty="0" err="1"/>
              <a:t>см.ниже</a:t>
            </a:r>
            <a:r>
              <a:rPr lang="ru-RU" altLang="ru-RU" sz="1800" u="sng" dirty="0"/>
              <a:t>)</a:t>
            </a:r>
            <a:r>
              <a:rPr lang="ru-RU" altLang="ru-RU" sz="1800" dirty="0"/>
              <a:t> и </a:t>
            </a:r>
            <a:r>
              <a:rPr lang="ru-RU" altLang="ru-RU" sz="1800" u="sng" dirty="0"/>
              <a:t>байтовую</a:t>
            </a:r>
            <a:r>
              <a:rPr lang="ru-RU" altLang="ru-RU" sz="1800" dirty="0"/>
              <a:t> организацию (</a:t>
            </a:r>
            <a:r>
              <a:rPr lang="ru-RU" altLang="ru-RU" sz="18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1800" dirty="0"/>
              <a:t>) оперативной памяти (ОП). В ОП хранятся </a:t>
            </a:r>
            <a:r>
              <a:rPr lang="ru-RU" altLang="ru-RU" sz="1800" u="sng" dirty="0"/>
              <a:t>данные</a:t>
            </a:r>
            <a:r>
              <a:rPr lang="ru-RU" altLang="ru-RU" sz="1800" dirty="0"/>
              <a:t> программы и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программы.</a:t>
            </a:r>
          </a:p>
        </p:txBody>
      </p:sp>
      <p:sp>
        <p:nvSpPr>
          <p:cNvPr id="143365" name="TextBox 5"/>
          <p:cNvSpPr txBox="1">
            <a:spLocks noChangeArrowheads="1"/>
          </p:cNvSpPr>
          <p:nvPr/>
        </p:nvSpPr>
        <p:spPr bwMode="auto">
          <a:xfrm>
            <a:off x="165100" y="2151063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grpSp>
        <p:nvGrpSpPr>
          <p:cNvPr id="143366" name="Группа 36"/>
          <p:cNvGrpSpPr>
            <a:grpSpLocks/>
          </p:cNvGrpSpPr>
          <p:nvPr/>
        </p:nvGrpSpPr>
        <p:grpSpPr bwMode="auto">
          <a:xfrm>
            <a:off x="947738" y="2122488"/>
            <a:ext cx="1368425" cy="2027237"/>
            <a:chOff x="1331640" y="2564408"/>
            <a:chExt cx="1368152" cy="273630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39568" y="373007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457027" y="3361515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1434806" y="472431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434806" y="4293615"/>
              <a:ext cx="1152295" cy="2035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3398" name="TextBox 14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43399" name="TextBox 1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43367" name="TextBox 16"/>
          <p:cNvSpPr txBox="1">
            <a:spLocks noChangeArrowheads="1"/>
          </p:cNvSpPr>
          <p:nvPr/>
        </p:nvSpPr>
        <p:spPr bwMode="auto">
          <a:xfrm>
            <a:off x="107504" y="4181475"/>
            <a:ext cx="412794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ячеечной</a:t>
            </a:r>
            <a:r>
              <a:rPr lang="ru-RU" altLang="ru-RU" sz="1600" dirty="0"/>
              <a:t> организации ОП все ячейки имеют одинаковый размер (0 - </a:t>
            </a:r>
            <a:r>
              <a:rPr lang="en-US" altLang="ru-RU" sz="1600" b="1" dirty="0">
                <a:solidFill>
                  <a:srgbClr val="FF0000"/>
                </a:solidFill>
              </a:rPr>
              <a:t>n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Каждая ячейка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(Адрес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Размер ОП определяется числом доступных ячеек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Иногда и команды и данные не всегда заполняют ячейку полностью</a:t>
            </a:r>
          </a:p>
        </p:txBody>
      </p:sp>
      <p:grpSp>
        <p:nvGrpSpPr>
          <p:cNvPr id="143368" name="Группа 18"/>
          <p:cNvGrpSpPr>
            <a:grpSpLocks/>
          </p:cNvGrpSpPr>
          <p:nvPr/>
        </p:nvGrpSpPr>
        <p:grpSpPr bwMode="auto">
          <a:xfrm>
            <a:off x="4711700" y="3932238"/>
            <a:ext cx="1366838" cy="1954212"/>
            <a:chOff x="1331640" y="2564408"/>
            <a:chExt cx="1368152" cy="2736304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3392" name="TextBox 2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184731" cy="43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/>
            </a:p>
          </p:txBody>
        </p:sp>
      </p:grpSp>
      <p:sp>
        <p:nvSpPr>
          <p:cNvPr id="143369" name="TextBox 26"/>
          <p:cNvSpPr txBox="1">
            <a:spLocks noChangeArrowheads="1"/>
          </p:cNvSpPr>
          <p:nvPr/>
        </p:nvSpPr>
        <p:spPr bwMode="auto">
          <a:xfrm flipH="1">
            <a:off x="4746625" y="3573463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/>
              <a:t>0</a:t>
            </a:r>
          </a:p>
        </p:txBody>
      </p:sp>
      <p:sp>
        <p:nvSpPr>
          <p:cNvPr id="143370" name="TextBox 27"/>
          <p:cNvSpPr txBox="1">
            <a:spLocks noChangeArrowheads="1"/>
          </p:cNvSpPr>
          <p:nvPr/>
        </p:nvSpPr>
        <p:spPr bwMode="auto">
          <a:xfrm>
            <a:off x="5805488" y="3570575"/>
            <a:ext cx="27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n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713288" y="4005263"/>
            <a:ext cx="1371600" cy="144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4713288" y="4581525"/>
            <a:ext cx="1371600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08525" y="4797425"/>
            <a:ext cx="1370013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4713288" y="5011738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143375" name="TextBox 32"/>
          <p:cNvSpPr txBox="1">
            <a:spLocks noChangeArrowheads="1"/>
          </p:cNvSpPr>
          <p:nvPr/>
        </p:nvSpPr>
        <p:spPr bwMode="auto">
          <a:xfrm>
            <a:off x="5170488" y="4181475"/>
            <a:ext cx="3079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43376" name="TextBox 35"/>
          <p:cNvSpPr txBox="1">
            <a:spLocks noChangeArrowheads="1"/>
          </p:cNvSpPr>
          <p:nvPr/>
        </p:nvSpPr>
        <p:spPr bwMode="auto">
          <a:xfrm>
            <a:off x="2916238" y="1989138"/>
            <a:ext cx="561620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в ОП не </a:t>
            </a:r>
            <a:r>
              <a:rPr lang="ru-RU" altLang="ru-RU" sz="1600" u="sng" dirty="0"/>
              <a:t>различаются </a:t>
            </a:r>
            <a:r>
              <a:rPr lang="ru-RU" altLang="ru-RU" sz="1600" dirty="0"/>
              <a:t>в ОП и могут </a:t>
            </a:r>
            <a:r>
              <a:rPr lang="ru-RU" altLang="ru-RU" sz="1600" u="sng" dirty="0"/>
              <a:t>изменяться (включая команды)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Команды и данные имеют специальные </a:t>
            </a:r>
            <a:r>
              <a:rPr lang="ru-RU" altLang="ru-RU" sz="1600" u="sng" dirty="0"/>
              <a:t>форматы</a:t>
            </a:r>
            <a:r>
              <a:rPr lang="ru-RU" altLang="ru-RU" sz="16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ячеечной организации ОП часть памяти остается незадействованной </a:t>
            </a:r>
          </a:p>
        </p:txBody>
      </p:sp>
      <p:sp>
        <p:nvSpPr>
          <p:cNvPr id="143377" name="TextBox 37"/>
          <p:cNvSpPr txBox="1">
            <a:spLocks noChangeArrowheads="1"/>
          </p:cNvSpPr>
          <p:nvPr/>
        </p:nvSpPr>
        <p:spPr bwMode="auto">
          <a:xfrm>
            <a:off x="4348163" y="5591175"/>
            <a:ext cx="341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FF0000"/>
                </a:solidFill>
              </a:rPr>
              <a:t>M</a:t>
            </a:r>
            <a:endParaRPr lang="ru-RU" altLang="ru-RU" sz="1400" b="1">
              <a:solidFill>
                <a:srgbClr val="FF0000"/>
              </a:solidFill>
            </a:endParaRPr>
          </a:p>
        </p:txBody>
      </p:sp>
      <p:sp>
        <p:nvSpPr>
          <p:cNvPr id="143378" name="TextBox 38"/>
          <p:cNvSpPr txBox="1">
            <a:spLocks noChangeArrowheads="1"/>
          </p:cNvSpPr>
          <p:nvPr/>
        </p:nvSpPr>
        <p:spPr bwMode="auto">
          <a:xfrm>
            <a:off x="4400550" y="4262438"/>
            <a:ext cx="2301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cxnSp>
        <p:nvCxnSpPr>
          <p:cNvPr id="41" name="Прямая со стрелкой 40"/>
          <p:cNvCxnSpPr>
            <a:endCxn id="143370" idx="1"/>
          </p:cNvCxnSpPr>
          <p:nvPr/>
        </p:nvCxnSpPr>
        <p:spPr>
          <a:xfrm flipV="1">
            <a:off x="3979863" y="3724562"/>
            <a:ext cx="1825625" cy="876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143377" idx="1"/>
          </p:cNvCxnSpPr>
          <p:nvPr/>
        </p:nvCxnSpPr>
        <p:spPr>
          <a:xfrm>
            <a:off x="2411760" y="5591175"/>
            <a:ext cx="1936403" cy="1539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1" name="TextBox 47"/>
          <p:cNvSpPr txBox="1">
            <a:spLocks noChangeArrowheads="1"/>
          </p:cNvSpPr>
          <p:nvPr/>
        </p:nvSpPr>
        <p:spPr bwMode="auto">
          <a:xfrm>
            <a:off x="4414838" y="5229225"/>
            <a:ext cx="27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4733925" y="5300663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 </a:t>
            </a:r>
            <a:r>
              <a:rPr lang="ru-RU" sz="1400" b="1" dirty="0">
                <a:solidFill>
                  <a:srgbClr val="FF0000"/>
                </a:solidFill>
              </a:rPr>
              <a:t>а</a:t>
            </a:r>
          </a:p>
        </p:txBody>
      </p:sp>
      <p:cxnSp>
        <p:nvCxnSpPr>
          <p:cNvPr id="51" name="Прямая со стрелкой 50"/>
          <p:cNvCxnSpPr>
            <a:endCxn id="143381" idx="1"/>
          </p:cNvCxnSpPr>
          <p:nvPr/>
        </p:nvCxnSpPr>
        <p:spPr>
          <a:xfrm>
            <a:off x="3740150" y="5011738"/>
            <a:ext cx="674688" cy="3714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84" name="Группа 66"/>
          <p:cNvGrpSpPr>
            <a:grpSpLocks/>
          </p:cNvGrpSpPr>
          <p:nvPr/>
        </p:nvGrpSpPr>
        <p:grpSpPr bwMode="auto">
          <a:xfrm>
            <a:off x="4706938" y="5537200"/>
            <a:ext cx="1371600" cy="165100"/>
            <a:chOff x="7305017" y="4437112"/>
            <a:chExt cx="1370293" cy="165600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3" y="4437112"/>
              <a:ext cx="862777" cy="165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7" y="4437112"/>
              <a:ext cx="507516" cy="16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8" name="Прямая со стрелкой 67"/>
          <p:cNvCxnSpPr>
            <a:endCxn id="61" idx="2"/>
          </p:cNvCxnSpPr>
          <p:nvPr/>
        </p:nvCxnSpPr>
        <p:spPr>
          <a:xfrm flipV="1">
            <a:off x="3131840" y="5702300"/>
            <a:ext cx="2514898" cy="3909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6" name="TextBox 70"/>
          <p:cNvSpPr txBox="1">
            <a:spLocks noChangeArrowheads="1"/>
          </p:cNvSpPr>
          <p:nvPr/>
        </p:nvSpPr>
        <p:spPr bwMode="auto">
          <a:xfrm>
            <a:off x="6804024" y="3727450"/>
            <a:ext cx="2160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Ячеечная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организация</a:t>
            </a:r>
            <a:r>
              <a:rPr lang="ru-RU" altLang="ru-RU" sz="1800" dirty="0"/>
              <a:t> ОП</a:t>
            </a:r>
          </a:p>
        </p:txBody>
      </p:sp>
      <p:sp>
        <p:nvSpPr>
          <p:cNvPr id="143387" name="TextBox 71"/>
          <p:cNvSpPr txBox="1">
            <a:spLocks noChangeArrowheads="1"/>
          </p:cNvSpPr>
          <p:nvPr/>
        </p:nvSpPr>
        <p:spPr bwMode="auto">
          <a:xfrm>
            <a:off x="6192838" y="4641850"/>
            <a:ext cx="611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cxnSp>
        <p:nvCxnSpPr>
          <p:cNvPr id="73" name="Прямая со стрелкой 72"/>
          <p:cNvCxnSpPr>
            <a:stCxn id="143386" idx="1"/>
          </p:cNvCxnSpPr>
          <p:nvPr/>
        </p:nvCxnSpPr>
        <p:spPr>
          <a:xfrm flipH="1" flipV="1">
            <a:off x="6105526" y="4181475"/>
            <a:ext cx="698498" cy="4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6911975" cy="706438"/>
          </a:xfrm>
        </p:spPr>
        <p:txBody>
          <a:bodyPr/>
          <a:lstStyle/>
          <a:p>
            <a:pPr eaLnBrk="1" hangingPunct="1"/>
            <a:r>
              <a:rPr lang="ru-RU" altLang="ru-RU" sz="2800" b="1" dirty="0"/>
              <a:t>Оперативная память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337888"/>
            <a:ext cx="585787" cy="365125"/>
          </a:xfrm>
        </p:spPr>
        <p:txBody>
          <a:bodyPr/>
          <a:lstStyle/>
          <a:p>
            <a:pPr algn="l">
              <a:defRPr/>
            </a:pPr>
            <a:fld id="{99616E33-2F06-4283-BE53-C8BB1E1F0514}" type="slidenum">
              <a:rPr/>
              <a:pPr algn="l">
                <a:defRPr/>
              </a:pPr>
              <a:t>234</a:t>
            </a:fld>
            <a:endParaRPr dirty="0"/>
          </a:p>
        </p:txBody>
      </p:sp>
      <p:sp>
        <p:nvSpPr>
          <p:cNvPr id="144388" name="TextBox 5"/>
          <p:cNvSpPr txBox="1">
            <a:spLocks noChangeArrowheads="1"/>
          </p:cNvSpPr>
          <p:nvPr/>
        </p:nvSpPr>
        <p:spPr bwMode="auto">
          <a:xfrm>
            <a:off x="5137150" y="1625600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44389" name="TextBox 16"/>
          <p:cNvSpPr txBox="1">
            <a:spLocks noChangeArrowheads="1"/>
          </p:cNvSpPr>
          <p:nvPr/>
        </p:nvSpPr>
        <p:spPr bwMode="auto">
          <a:xfrm>
            <a:off x="4348163" y="3564731"/>
            <a:ext cx="468153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байтовой </a:t>
            </a:r>
            <a:r>
              <a:rPr lang="ru-RU" altLang="ru-RU" sz="1600" dirty="0"/>
              <a:t>организации ОП) </a:t>
            </a:r>
            <a:endParaRPr lang="en-US" altLang="ru-RU" sz="1600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Каждый байт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</a:t>
            </a:r>
            <a:r>
              <a:rPr lang="ru-RU" altLang="ru-RU" sz="1600" u="sng" dirty="0"/>
              <a:t>Адрес</a:t>
            </a:r>
            <a:r>
              <a:rPr lang="ru-RU" altLang="ru-RU" sz="1600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располагаются а ОП последовательно.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u="sng" dirty="0"/>
              <a:t>Размер</a:t>
            </a:r>
            <a:r>
              <a:rPr lang="ru-RU" altLang="ru-RU" sz="1600" dirty="0"/>
              <a:t> ОП определяется числом доступных байт памяти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Только в исключительных случаях память остается </a:t>
            </a:r>
            <a:r>
              <a:rPr lang="ru-RU" altLang="ru-RU" sz="1600" u="sng" dirty="0"/>
              <a:t>неиспользованной</a:t>
            </a:r>
            <a:r>
              <a:rPr lang="ru-RU" altLang="ru-RU" sz="1600" dirty="0"/>
              <a:t> (при выводе на кратную границу байта), поэтому потери минимальны.  Адрес байта определяется </a:t>
            </a:r>
            <a:r>
              <a:rPr lang="ru-RU" altLang="ru-RU" sz="1600" u="sng" dirty="0"/>
              <a:t>смещением</a:t>
            </a:r>
            <a:r>
              <a:rPr lang="ru-RU" altLang="ru-RU" sz="1600" dirty="0"/>
              <a:t> в байтах от начала ОП.</a:t>
            </a:r>
          </a:p>
        </p:txBody>
      </p:sp>
      <p:sp>
        <p:nvSpPr>
          <p:cNvPr id="144390" name="TextBox 26"/>
          <p:cNvSpPr txBox="1">
            <a:spLocks noChangeArrowheads="1"/>
          </p:cNvSpPr>
          <p:nvPr/>
        </p:nvSpPr>
        <p:spPr bwMode="auto">
          <a:xfrm flipH="1">
            <a:off x="565150" y="1831975"/>
            <a:ext cx="425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0</a:t>
            </a:r>
          </a:p>
        </p:txBody>
      </p:sp>
      <p:sp>
        <p:nvSpPr>
          <p:cNvPr id="144391" name="TextBox 35"/>
          <p:cNvSpPr txBox="1">
            <a:spLocks noChangeArrowheads="1"/>
          </p:cNvSpPr>
          <p:nvPr/>
        </p:nvSpPr>
        <p:spPr bwMode="auto">
          <a:xfrm>
            <a:off x="957262" y="701675"/>
            <a:ext cx="62071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u="sng" dirty="0"/>
              <a:t>Байтовая</a:t>
            </a:r>
            <a:r>
              <a:rPr lang="ru-RU" altLang="ru-RU" sz="2400" dirty="0"/>
              <a:t> организация ОП: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Команды и данные могут занимать  произвольное число последовательных байт.</a:t>
            </a:r>
          </a:p>
        </p:txBody>
      </p:sp>
      <p:sp>
        <p:nvSpPr>
          <p:cNvPr id="144392" name="TextBox 37"/>
          <p:cNvSpPr txBox="1">
            <a:spLocks noChangeArrowheads="1"/>
          </p:cNvSpPr>
          <p:nvPr/>
        </p:nvSpPr>
        <p:spPr bwMode="auto">
          <a:xfrm>
            <a:off x="4410075" y="3265488"/>
            <a:ext cx="341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M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144394" name="TextBox 47"/>
          <p:cNvSpPr txBox="1">
            <a:spLocks noChangeArrowheads="1"/>
          </p:cNvSpPr>
          <p:nvPr/>
        </p:nvSpPr>
        <p:spPr bwMode="auto">
          <a:xfrm>
            <a:off x="2643981" y="2463800"/>
            <a:ext cx="27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 dirty="0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1092200" y="1854200"/>
            <a:ext cx="887413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</a:t>
            </a:r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2370139" y="2883697"/>
            <a:ext cx="2210593" cy="26335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397" name="Группа 66"/>
          <p:cNvGrpSpPr>
            <a:grpSpLocks/>
          </p:cNvGrpSpPr>
          <p:nvPr/>
        </p:nvGrpSpPr>
        <p:grpSpPr bwMode="auto">
          <a:xfrm>
            <a:off x="1293813" y="2781300"/>
            <a:ext cx="1371600" cy="193675"/>
            <a:chOff x="7305016" y="4437109"/>
            <a:chExt cx="1370294" cy="194864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2" y="4437109"/>
              <a:ext cx="862778" cy="19486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6" y="4437109"/>
              <a:ext cx="507516" cy="1948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4398" name="TextBox 70"/>
          <p:cNvSpPr txBox="1">
            <a:spLocks noChangeArrowheads="1"/>
          </p:cNvSpPr>
          <p:nvPr/>
        </p:nvSpPr>
        <p:spPr bwMode="auto">
          <a:xfrm>
            <a:off x="468313" y="3687763"/>
            <a:ext cx="1943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Байтовая организация</a:t>
            </a:r>
            <a:r>
              <a:rPr lang="ru-RU" altLang="ru-RU" sz="1800"/>
              <a:t> ОП</a:t>
            </a:r>
          </a:p>
        </p:txBody>
      </p:sp>
      <p:cxnSp>
        <p:nvCxnSpPr>
          <p:cNvPr id="73" name="Прямая со стрелкой 72"/>
          <p:cNvCxnSpPr>
            <a:stCxn id="144398" idx="1"/>
            <a:endCxn id="7" idx="1"/>
          </p:cNvCxnSpPr>
          <p:nvPr/>
        </p:nvCxnSpPr>
        <p:spPr>
          <a:xfrm flipV="1">
            <a:off x="468313" y="2632075"/>
            <a:ext cx="623887" cy="13795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1092200" y="1843088"/>
            <a:ext cx="3255963" cy="1576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1979613" y="1855788"/>
            <a:ext cx="1871662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1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3044825" y="2076450"/>
            <a:ext cx="1239838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092200" y="2081213"/>
            <a:ext cx="1871663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2665413" y="2781300"/>
            <a:ext cx="1239837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cxnSp>
        <p:nvCxnSpPr>
          <p:cNvPr id="57" name="Прямая со стрелкой 56"/>
          <p:cNvCxnSpPr>
            <a:endCxn id="144394" idx="3"/>
          </p:cNvCxnSpPr>
          <p:nvPr/>
        </p:nvCxnSpPr>
        <p:spPr>
          <a:xfrm flipH="1" flipV="1">
            <a:off x="2915444" y="2617788"/>
            <a:ext cx="4968924" cy="180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endCxn id="144392" idx="2"/>
          </p:cNvCxnSpPr>
          <p:nvPr/>
        </p:nvCxnSpPr>
        <p:spPr>
          <a:xfrm flipH="1" flipV="1">
            <a:off x="4580732" y="3573463"/>
            <a:ext cx="1359420" cy="12236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07" name="TextBox 76"/>
          <p:cNvSpPr txBox="1">
            <a:spLocks noChangeArrowheads="1"/>
          </p:cNvSpPr>
          <p:nvPr/>
        </p:nvSpPr>
        <p:spPr bwMode="auto">
          <a:xfrm>
            <a:off x="60326" y="4425950"/>
            <a:ext cx="390048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Для представления в памяти команд и данных  В памяти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 предусматриваются специальные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форматы, которые мы рассмотрим ниже.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05678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Форматы данных и команд в ОП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375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D9CD28BC-B123-4C21-8C40-850F85A28E10}" type="slidenum">
              <a:rPr/>
              <a:pPr algn="l">
                <a:defRPr/>
              </a:pPr>
              <a:t>235</a:t>
            </a:fld>
            <a:endParaRPr dirty="0"/>
          </a:p>
        </p:txBody>
      </p:sp>
      <p:sp>
        <p:nvSpPr>
          <p:cNvPr id="145412" name="Объект 2"/>
          <p:cNvSpPr txBox="1">
            <a:spLocks/>
          </p:cNvSpPr>
          <p:nvPr/>
        </p:nvSpPr>
        <p:spPr bwMode="auto">
          <a:xfrm>
            <a:off x="495347" y="836712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800" dirty="0">
                <a:hlinkClick r:id="rId3" action="ppaction://hlinksldjump"/>
              </a:rPr>
              <a:t>Данные в ОП</a:t>
            </a:r>
            <a:r>
              <a:rPr lang="ru-RU" altLang="ru-RU" sz="2800" dirty="0">
                <a:hlinkClick r:id="rId4" action="ppaction://hlinksldjump"/>
              </a:rPr>
              <a:t>, Форматы данных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5" action="ppaction://hlinksldjump"/>
              </a:rPr>
              <a:t>Формат команды </a:t>
            </a:r>
            <a:r>
              <a:rPr lang="ru-RU" altLang="ru-RU" sz="2800" dirty="0">
                <a:hlinkClick r:id="rId6" action="ppaction://hlinksldjump"/>
              </a:rPr>
              <a:t>, Форматы команд</a:t>
            </a:r>
            <a:r>
              <a:rPr lang="ru-RU" altLang="ru-RU" sz="2800" dirty="0"/>
              <a:t>(общее)</a:t>
            </a:r>
          </a:p>
          <a:p>
            <a:pPr eaLnBrk="1" hangingPunct="1"/>
            <a:r>
              <a:rPr lang="ru-RU" altLang="ru-RU" sz="2800" dirty="0">
                <a:hlinkClick r:id="rId7" action="ppaction://hlinksldjump"/>
              </a:rPr>
              <a:t>Разновидности адресов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Форматы в листинге (</a:t>
            </a:r>
            <a:r>
              <a:rPr lang="ru-RU" altLang="ru-RU" sz="2800" dirty="0">
                <a:hlinkClick r:id="rId8" action="ppaction://hlinksldjump"/>
              </a:rPr>
              <a:t>СМ</a:t>
            </a:r>
            <a:r>
              <a:rPr lang="ru-RU" altLang="ru-RU" sz="2800" dirty="0"/>
              <a:t>)</a:t>
            </a:r>
          </a:p>
          <a:p>
            <a:pPr eaLnBrk="1" hangingPunct="1"/>
            <a:r>
              <a:rPr lang="ru-RU" altLang="ru-RU" sz="2800" dirty="0">
                <a:hlinkClick r:id="rId9" action="ppaction://hlinksldjump"/>
              </a:rPr>
              <a:t>Способы адресации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10" action="ppaction://hlinksldjump"/>
              </a:rPr>
              <a:t>Регистр флагов и его использование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11" action="ppaction://hlinksldjump"/>
              </a:rPr>
              <a:t>Классификация команд МП</a:t>
            </a:r>
            <a:endParaRPr lang="en-US" altLang="ru-RU" sz="2800" dirty="0"/>
          </a:p>
          <a:p>
            <a:pPr eaLnBrk="1" hangingPunct="1"/>
            <a:r>
              <a:rPr lang="ru-RU" sz="2800" dirty="0">
                <a:hlinkClick r:id="rId12" action="ppaction://hlinksldjump"/>
              </a:rPr>
              <a:t>Исполнительный адрес</a:t>
            </a:r>
            <a:r>
              <a:rPr lang="ru-RU" sz="2800" dirty="0"/>
              <a:t> команд и данных в</a:t>
            </a:r>
            <a:r>
              <a:rPr lang="en-US" sz="2800" dirty="0"/>
              <a:t> </a:t>
            </a:r>
            <a:r>
              <a:rPr lang="ru-RU" sz="2800" dirty="0"/>
              <a:t>ОП.</a:t>
            </a:r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763688" y="10640"/>
            <a:ext cx="5103201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Форматы команд (МП 8086)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790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236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55922"/>
            <a:ext cx="8856984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Возможные форматы команд в ОП для МП 8086/87: 1 ÷ 6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современных</a:t>
            </a:r>
            <a:r>
              <a:rPr lang="ru-RU" sz="2400" dirty="0">
                <a:latin typeface="+mn-lt"/>
                <a:cs typeface="+mn-cs"/>
              </a:rPr>
              <a:t> ЭВМ возможны размеры одной команды до 14 ÷20 байт в зависимости от процессора.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Темы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по форматам команд: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400" dirty="0">
                <a:latin typeface="+mn-lt"/>
                <a:cs typeface="+mn-cs"/>
              </a:rPr>
              <a:t>Адреса и данные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Просмотр форматов команд в листинге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!!!!!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Регистры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РОН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Сегментные регистры</a:t>
            </a:r>
            <a:r>
              <a:rPr lang="ru-RU" sz="2400" dirty="0">
                <a:latin typeface="+mn-lt"/>
                <a:cs typeface="+mn-cs"/>
              </a:rPr>
              <a:t>( </a:t>
            </a: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Регистры МП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u="sng" dirty="0">
                <a:latin typeface="+mn-lt"/>
                <a:cs typeface="+mn-cs"/>
              </a:rPr>
              <a:t>Выделим для рассмотрения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Однобайтовый формат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Расшифровка </a:t>
            </a:r>
            <a:r>
              <a:rPr lang="en-US" sz="2400" dirty="0">
                <a:latin typeface="+mn-lt"/>
                <a:cs typeface="+mn-cs"/>
                <a:hlinkClick r:id="rId9" action="ppaction://hlinksldjump"/>
              </a:rPr>
              <a:t>PUSH CS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Двухбайтовый формат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Трехбайтовый формат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2" action="ppaction://hlinksldjump"/>
              </a:rPr>
              <a:t>Четырехбайтовый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3" action="ppaction://hlinksldjump"/>
              </a:rPr>
              <a:t>Пятибайтовый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4" action="ppaction://hlinksldjump"/>
              </a:rPr>
              <a:t>Шестибайтовый формат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737016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686521" y="44450"/>
            <a:ext cx="7116669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u="sng" dirty="0">
                <a:solidFill>
                  <a:srgbClr val="FF0000"/>
                </a:solidFill>
              </a:rPr>
              <a:t>Листинг</a:t>
            </a:r>
            <a:r>
              <a:rPr lang="ru-RU" altLang="ru-RU" dirty="0"/>
              <a:t> программы и </a:t>
            </a:r>
            <a:r>
              <a:rPr lang="ru-RU" altLang="ru-RU" u="sng" dirty="0">
                <a:solidFill>
                  <a:srgbClr val="FF0000"/>
                </a:solidFill>
              </a:rPr>
              <a:t>Форматы</a:t>
            </a:r>
            <a:r>
              <a:rPr lang="ru-RU" altLang="ru-RU" dirty="0"/>
              <a:t>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30981"/>
            <a:ext cx="585787" cy="365125"/>
          </a:xfrm>
        </p:spPr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237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349528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6558" y="1299282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269008" y="5529309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chemeClr val="tx1"/>
                </a:solidFill>
              </a:rPr>
              <a:t>Содержимое</a:t>
            </a:r>
            <a:r>
              <a:rPr lang="ru-RU" dirty="0">
                <a:solidFill>
                  <a:schemeClr val="tx1"/>
                </a:solidFill>
              </a:rPr>
              <a:t>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</p:cNvCxnSpPr>
          <p:nvPr/>
        </p:nvCxnSpPr>
        <p:spPr>
          <a:xfrm flipH="1" flipV="1">
            <a:off x="2987675" y="4509120"/>
            <a:ext cx="2010121" cy="102018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26584" y="4869159"/>
            <a:ext cx="2417416" cy="1056231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 в листинге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-45562" y="5805526"/>
            <a:ext cx="2223935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Номер</a:t>
            </a:r>
            <a:r>
              <a:rPr lang="ru-RU" dirty="0">
                <a:solidFill>
                  <a:schemeClr val="tx1"/>
                </a:solidFill>
              </a:rPr>
              <a:t> строки в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632200" y="4700353"/>
            <a:ext cx="2303092" cy="16880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827584" y="5408048"/>
            <a:ext cx="238822" cy="39747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092950" y="596106"/>
            <a:ext cx="205105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6156176" y="978694"/>
            <a:ext cx="97248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124397" y="2564904"/>
            <a:ext cx="360041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178373" y="3249265"/>
            <a:ext cx="512440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164086" y="3567013"/>
            <a:ext cx="1903858" cy="216024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949380" y="1772816"/>
            <a:ext cx="219462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Однобайтовый</a:t>
            </a:r>
            <a:r>
              <a:rPr lang="ru-RU" dirty="0">
                <a:solidFill>
                  <a:schemeClr val="tx1"/>
                </a:solidFill>
              </a:rPr>
              <a:t> формат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6949380" y="2537991"/>
            <a:ext cx="219462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Двухбайтовый</a:t>
            </a:r>
            <a:r>
              <a:rPr lang="ru-RU" dirty="0">
                <a:solidFill>
                  <a:schemeClr val="tx1"/>
                </a:solidFill>
              </a:rPr>
              <a:t> формат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732588" y="3303166"/>
            <a:ext cx="2411412" cy="1565993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Пятибайтовый</a:t>
            </a:r>
            <a:r>
              <a:rPr lang="ru-RU" b="1" dirty="0">
                <a:solidFill>
                  <a:srgbClr val="FF0000"/>
                </a:solidFill>
              </a:rPr>
              <a:t> формат (</a:t>
            </a:r>
            <a:r>
              <a:rPr lang="en-US" b="1" dirty="0">
                <a:solidFill>
                  <a:srgbClr val="FF0000"/>
                </a:solidFill>
              </a:rPr>
              <a:t>r – </a:t>
            </a:r>
            <a:r>
              <a:rPr lang="ru-RU" b="1" dirty="0">
                <a:solidFill>
                  <a:srgbClr val="FF0000"/>
                </a:solidFill>
              </a:rPr>
              <a:t>адрес</a:t>
            </a:r>
            <a:endParaRPr lang="en-US" b="1" dirty="0">
              <a:solidFill>
                <a:srgbClr val="FF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FF0000"/>
                </a:solidFill>
              </a:rPr>
              <a:t> вычисляется на этапе выполнения)</a:t>
            </a:r>
          </a:p>
        </p:txBody>
      </p:sp>
      <p:cxnSp>
        <p:nvCxnSpPr>
          <p:cNvPr id="27" name="Прямая со стрелкой 26"/>
          <p:cNvCxnSpPr>
            <a:stCxn id="25" idx="1"/>
            <a:endCxn id="21" idx="3"/>
          </p:cNvCxnSpPr>
          <p:nvPr/>
        </p:nvCxnSpPr>
        <p:spPr>
          <a:xfrm flipH="1" flipV="1">
            <a:off x="4067944" y="3675025"/>
            <a:ext cx="2664644" cy="4111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3" idx="1"/>
            <a:endCxn id="19" idx="3"/>
          </p:cNvCxnSpPr>
          <p:nvPr/>
        </p:nvCxnSpPr>
        <p:spPr>
          <a:xfrm flipH="1">
            <a:off x="2484438" y="2155404"/>
            <a:ext cx="4464942" cy="5535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1"/>
            <a:endCxn id="20" idx="3"/>
          </p:cNvCxnSpPr>
          <p:nvPr/>
        </p:nvCxnSpPr>
        <p:spPr>
          <a:xfrm flipH="1">
            <a:off x="2690813" y="2920579"/>
            <a:ext cx="4258567" cy="47270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1126558" y="5327627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Смещение</a:t>
            </a:r>
            <a:r>
              <a:rPr lang="ru-RU" b="1" u="sng" dirty="0">
                <a:solidFill>
                  <a:schemeClr val="tx1"/>
                </a:solidFill>
              </a:rPr>
              <a:t> команды в ОП (</a:t>
            </a:r>
            <a:r>
              <a:rPr lang="en-US" b="1" u="sng" dirty="0">
                <a:solidFill>
                  <a:schemeClr val="tx1"/>
                </a:solidFill>
              </a:rPr>
              <a:t>IP</a:t>
            </a:r>
            <a:r>
              <a:rPr lang="ru-RU" b="1" u="sng" dirty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stCxn id="35" idx="0"/>
          </p:cNvCxnSpPr>
          <p:nvPr/>
        </p:nvCxnSpPr>
        <p:spPr>
          <a:xfrm flipH="1" flipV="1">
            <a:off x="1965590" y="5166785"/>
            <a:ext cx="204750" cy="16084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178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2281" y="-97556"/>
            <a:ext cx="5957942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Постбайт – байт адресации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238</a:t>
            </a:fld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1187624" y="1532916"/>
            <a:ext cx="4248472" cy="506712"/>
            <a:chOff x="1835696" y="3819559"/>
            <a:chExt cx="1800200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r/m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27982" y="2204864"/>
            <a:ext cx="4406999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+mn-cs"/>
                <a:hlinkClick r:id="rId2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 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16бит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en-US" sz="2000" dirty="0">
                <a:latin typeface="+mn-lt"/>
                <a:cs typeface="+mn-cs"/>
              </a:rPr>
              <a:t>AL</a:t>
            </a:r>
            <a:r>
              <a:rPr lang="en-US" sz="2000" dirty="0"/>
              <a:t> ÷BH </a:t>
            </a:r>
            <a:r>
              <a:rPr lang="ru-RU" sz="2000" u="sng" dirty="0"/>
              <a:t>для 8бит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mod</a:t>
            </a:r>
            <a:r>
              <a:rPr lang="en-US" sz="2000" dirty="0">
                <a:hlinkClick r:id="rId3" action="ppaction://hlinksldjump"/>
              </a:rPr>
              <a:t> </a:t>
            </a:r>
            <a:r>
              <a:rPr lang="en-US" sz="2000" dirty="0"/>
              <a:t>–</a:t>
            </a:r>
            <a:r>
              <a:rPr lang="ru-RU" sz="2000" dirty="0"/>
              <a:t> режим адресации (смещение или регистры)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r/m </a:t>
            </a:r>
            <a:r>
              <a:rPr lang="en-US" sz="2000" dirty="0">
                <a:hlinkClick r:id="rId3" action="ppaction://hlinksldjump"/>
              </a:rPr>
              <a:t>-</a:t>
            </a:r>
            <a:r>
              <a:rPr lang="ru-RU" sz="2000" dirty="0"/>
              <a:t> - регистр или память (указывает на способ адресации: регистры и смещение) – см. Рудаков.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091" y="620688"/>
            <a:ext cx="8411405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Постбайт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en-US" dirty="0">
                <a:latin typeface="+mn-lt"/>
                <a:cs typeface="+mn-cs"/>
              </a:rPr>
              <a:t>MOD R/M</a:t>
            </a:r>
            <a:r>
              <a:rPr lang="ru-RU" dirty="0">
                <a:latin typeface="+mn-lt"/>
                <a:cs typeface="+mn-cs"/>
              </a:rPr>
              <a:t>) – байт адресации позволяет закодировать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адрес операнда на основе режима и регистров </a:t>
            </a:r>
            <a:r>
              <a:rPr lang="ru-RU" dirty="0"/>
              <a:t>(</a:t>
            </a:r>
            <a:r>
              <a:rPr lang="ru-RU" dirty="0">
                <a:hlinkClick r:id="rId4" action="ppaction://hlinksldjump"/>
              </a:rPr>
              <a:t>Меню форматов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6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4410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0274" y="112474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10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93" y="2202066"/>
            <a:ext cx="278639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Байт Замены </a:t>
            </a:r>
            <a:r>
              <a:rPr lang="ru-RU" dirty="0">
                <a:latin typeface="+mn-lt"/>
                <a:cs typeface="+mn-cs"/>
              </a:rPr>
              <a:t>сегмента:</a:t>
            </a:r>
          </a:p>
        </p:txBody>
      </p:sp>
      <p:grpSp>
        <p:nvGrpSpPr>
          <p:cNvPr id="16" name="Группа 15"/>
          <p:cNvGrpSpPr/>
          <p:nvPr/>
        </p:nvGrpSpPr>
        <p:grpSpPr>
          <a:xfrm>
            <a:off x="655229" y="2850280"/>
            <a:ext cx="2719022" cy="506712"/>
            <a:chOff x="1835696" y="3819559"/>
            <a:chExt cx="1800200" cy="3600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110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seg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001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28888"/>
              </p:ext>
            </p:extLst>
          </p:nvPr>
        </p:nvGraphicFramePr>
        <p:xfrm>
          <a:off x="445959" y="3573016"/>
          <a:ext cx="2928292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seg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Регистр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5091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2565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37041" y="2494237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47005" y="2470462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5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538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Однобайтовый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046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5 вариантов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Меню форматов</a:t>
            </a:r>
            <a:r>
              <a:rPr lang="ru-RU" sz="2400" dirty="0">
                <a:latin typeface="+mn-lt"/>
                <a:cs typeface="+mn-cs"/>
              </a:rPr>
              <a:t>)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a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b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c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d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899592" y="1507575"/>
            <a:ext cx="3240360" cy="744488"/>
            <a:chOff x="899592" y="1340768"/>
            <a:chExt cx="3240360" cy="7444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899592" y="1725216"/>
              <a:ext cx="324036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592" y="135588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9794" y="1340768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27984" y="1723866"/>
            <a:ext cx="4608512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+mn-cs"/>
                <a:hlinkClick r:id="rId4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+mn-lt"/>
                <a:cs typeface="+mn-cs"/>
                <a:hlinkClick r:id="rId5" action="ppaction://hlinksldjump"/>
              </a:rPr>
              <a:t>Sreg</a:t>
            </a:r>
            <a:r>
              <a:rPr lang="ru-RU" sz="2000" b="1" dirty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(2</a:t>
            </a:r>
            <a:r>
              <a:rPr lang="en-US" sz="2000" dirty="0">
                <a:latin typeface="+mn-lt"/>
                <a:cs typeface="+mn-cs"/>
              </a:rPr>
              <a:t> - </a:t>
            </a:r>
            <a:r>
              <a:rPr lang="ru-RU" sz="2000" dirty="0">
                <a:latin typeface="+mn-lt"/>
                <a:cs typeface="+mn-cs"/>
              </a:rPr>
              <a:t>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сегментных регистров (</a:t>
            </a:r>
            <a:r>
              <a:rPr lang="en-US" sz="2000" dirty="0">
                <a:latin typeface="+mn-lt"/>
                <a:cs typeface="+mn-cs"/>
              </a:rPr>
              <a:t>CS÷ES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ПС – </a:t>
            </a: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– для адресации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sz="2000" dirty="0">
                <a:latin typeface="+mn-lt"/>
                <a:cs typeface="+mn-cs"/>
              </a:rPr>
              <a:t>– (e) – </a:t>
            </a:r>
            <a:r>
              <a:rPr lang="ru-RU" sz="2000" dirty="0">
                <a:latin typeface="+mn-lt"/>
                <a:cs typeface="+mn-cs"/>
              </a:rPr>
              <a:t>варианты команд для </a:t>
            </a:r>
            <a:r>
              <a:rPr lang="ru-RU" sz="2000" u="sng" dirty="0">
                <a:latin typeface="+mn-lt"/>
                <a:cs typeface="+mn-cs"/>
              </a:rPr>
              <a:t>однобайтового</a:t>
            </a:r>
            <a:r>
              <a:rPr lang="ru-RU" sz="2000" dirty="0">
                <a:latin typeface="+mn-lt"/>
                <a:cs typeface="+mn-cs"/>
              </a:rPr>
              <a:t> формата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ПРИМЕР РАСШИФРОВКИ(для </a:t>
            </a:r>
            <a:r>
              <a:rPr lang="ru-RU" sz="2000" dirty="0">
                <a:latin typeface="+mn-lt"/>
                <a:cs typeface="+mn-cs"/>
              </a:rPr>
              <a:t>(СМ))!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899592" y="2204864"/>
            <a:ext cx="3398030" cy="720080"/>
            <a:chOff x="827584" y="2852936"/>
            <a:chExt cx="3398030" cy="72008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42082" y="3212976"/>
              <a:ext cx="260675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448832" y="3212976"/>
              <a:ext cx="64807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3491880" y="2852936"/>
              <a:ext cx="733734" cy="338554"/>
              <a:chOff x="3491880" y="2852936"/>
              <a:chExt cx="733734" cy="3385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923928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91880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+mn-lt"/>
                    <a:cs typeface="+mn-cs"/>
                  </a:rPr>
                  <a:t>2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07904" y="2852936"/>
                <a:ext cx="291697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+mn-lt"/>
                    <a:cs typeface="+mn-cs"/>
                  </a:rPr>
                  <a:t>1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59832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3</a:t>
              </a:r>
              <a:endParaRPr lang="ru-RU" sz="1600" dirty="0">
                <a:latin typeface="+mn-lt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7584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7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969362" y="5060776"/>
            <a:ext cx="3279513" cy="744488"/>
            <a:chOff x="1011282" y="5060776"/>
            <a:chExt cx="3279513" cy="74448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1011282" y="5060776"/>
              <a:ext cx="3279513" cy="744488"/>
              <a:chOff x="897354" y="1340768"/>
              <a:chExt cx="3279513" cy="744488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897354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3996560" y="5445224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07904" y="5060776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934685" y="4077072"/>
            <a:ext cx="3277275" cy="744488"/>
            <a:chOff x="1013520" y="4077072"/>
            <a:chExt cx="3277275" cy="744488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1013520" y="4077072"/>
              <a:ext cx="3277275" cy="744488"/>
              <a:chOff x="899592" y="1340768"/>
              <a:chExt cx="3277275" cy="744488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31" name="Прямоугольник 30"/>
            <p:cNvSpPr/>
            <p:nvPr/>
          </p:nvSpPr>
          <p:spPr>
            <a:xfrm>
              <a:off x="3995936" y="4461520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07904" y="4077072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928552" y="3145215"/>
            <a:ext cx="3240360" cy="744488"/>
            <a:chOff x="4572000" y="3348182"/>
            <a:chExt cx="3240360" cy="744488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6084168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sreg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Группа 32"/>
            <p:cNvGrpSpPr/>
            <p:nvPr/>
          </p:nvGrpSpPr>
          <p:grpSpPr>
            <a:xfrm>
              <a:off x="4572000" y="3348182"/>
              <a:ext cx="3240360" cy="744488"/>
              <a:chOff x="899592" y="1340768"/>
              <a:chExt cx="3240360" cy="744488"/>
            </a:xfrm>
          </p:grpSpPr>
          <p:sp>
            <p:nvSpPr>
              <p:cNvPr id="34" name="Прямоугольник 33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99592" y="1355884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38266" y="1340768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37" name="Прямоугольник 36"/>
            <p:cNvSpPr/>
            <p:nvPr/>
          </p:nvSpPr>
          <p:spPr>
            <a:xfrm>
              <a:off x="7252286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98394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64205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21812" y="3356992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2</a:t>
              </a:r>
            </a:p>
          </p:txBody>
        </p:sp>
      </p:grpSp>
      <p:sp>
        <p:nvSpPr>
          <p:cNvPr id="45" name="Прямоугольник 44">
            <a:hlinkClick r:id="" action="ppaction://hlinkshowjump?jump=nextslide"/>
          </p:cNvPr>
          <p:cNvSpPr/>
          <p:nvPr/>
        </p:nvSpPr>
        <p:spPr>
          <a:xfrm>
            <a:off x="905029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00366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1763688" y="44450"/>
            <a:ext cx="5688632" cy="779463"/>
          </a:xfrm>
        </p:spPr>
        <p:txBody>
          <a:bodyPr/>
          <a:lstStyle/>
          <a:p>
            <a:pPr eaLnBrk="1" hangingPunct="1"/>
            <a:r>
              <a:rPr lang="ru-RU" altLang="ru-RU" dirty="0"/>
              <a:t>Языки СП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0" y="836613"/>
            <a:ext cx="9036050" cy="5545137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dirty="0"/>
              <a:t>Системный программист </a:t>
            </a:r>
            <a:r>
              <a:rPr lang="ru-RU" altLang="ru-RU" sz="2400" u="sng" dirty="0"/>
              <a:t>может использовать языки</a:t>
            </a:r>
            <a:r>
              <a:rPr lang="ru-RU" altLang="ru-RU" sz="2400" dirty="0"/>
              <a:t>: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нижнего уровня (язык Ассемблера и др.)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Универсальные</a:t>
            </a:r>
            <a:r>
              <a:rPr lang="ru-RU" altLang="ru-RU" sz="2400" dirty="0"/>
              <a:t> языки с возможностями низкоуровневого программирования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Язык командных файлов </a:t>
            </a:r>
            <a:r>
              <a:rPr lang="ru-RU" altLang="ru-RU" sz="2400" dirty="0"/>
              <a:t>( КФ - ЯУЗА)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Другие языки командной строки </a:t>
            </a:r>
            <a:r>
              <a:rPr lang="ru-RU" altLang="ru-RU" sz="2400" dirty="0"/>
              <a:t>(</a:t>
            </a:r>
            <a:r>
              <a:rPr lang="ru-RU" altLang="ru-RU" sz="2000" dirty="0"/>
              <a:t>Например,</a:t>
            </a:r>
            <a:r>
              <a:rPr lang="en-US" altLang="ru-RU" sz="2000" u="sng" dirty="0">
                <a:hlinkClick r:id="rId3" action="ppaction://hlinksldjump"/>
              </a:rPr>
              <a:t>PowerShell</a:t>
            </a:r>
            <a:r>
              <a:rPr lang="ru-RU" altLang="ru-RU" sz="2400" dirty="0"/>
              <a:t>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Машинный язык</a:t>
            </a:r>
            <a:r>
              <a:rPr lang="en-US" altLang="ru-RU" sz="2400" u="sng" dirty="0"/>
              <a:t> </a:t>
            </a:r>
            <a:r>
              <a:rPr lang="en-US" altLang="ru-RU" sz="2400" dirty="0"/>
              <a:t>(</a:t>
            </a:r>
            <a:r>
              <a:rPr lang="ru-RU" altLang="ru-RU" sz="2400" dirty="0"/>
              <a:t>Программирование в кодах – </a:t>
            </a:r>
            <a:r>
              <a:rPr lang="en-US" altLang="ru-RU" sz="2400" dirty="0"/>
              <a:t>MOV AX , 1111b)</a:t>
            </a:r>
            <a:endParaRPr lang="ru-RU" altLang="ru-RU" sz="2400" dirty="0"/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программирования </a:t>
            </a:r>
            <a:r>
              <a:rPr lang="ru-RU" altLang="ru-RU" sz="2400" u="sng" dirty="0"/>
              <a:t>контроллеров</a:t>
            </a:r>
            <a:r>
              <a:rPr lang="ru-RU" altLang="ru-RU" sz="2400" dirty="0"/>
              <a:t> в/в (принтер)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программирования для микропроцессоров (МП)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для бортовых и специализированных  компьютеров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ru-RU" sz="2400" b="1" dirty="0">
                <a:solidFill>
                  <a:srgbClr val="00B0F0"/>
                </a:solidFill>
              </a:rPr>
              <a:t>СМ. ЗАМЕТКУ</a:t>
            </a:r>
            <a:r>
              <a:rPr lang="ru-RU" sz="2400" dirty="0"/>
              <a:t>: </a:t>
            </a:r>
            <a:r>
              <a:rPr lang="en-US" sz="2400" dirty="0"/>
              <a:t>“</a:t>
            </a:r>
            <a:r>
              <a:rPr lang="ru-RU" sz="2400" u="sng" dirty="0"/>
              <a:t>Почему язык </a:t>
            </a:r>
            <a:r>
              <a:rPr lang="ru-RU" sz="2400" dirty="0"/>
              <a:t>СИ/СИ++ часто</a:t>
            </a:r>
            <a:r>
              <a:rPr lang="en-US" sz="2400" dirty="0"/>
              <a:t>/</a:t>
            </a:r>
            <a:r>
              <a:rPr lang="ru-RU" sz="2400" dirty="0"/>
              <a:t>иногда называют/называли языком системного программиста</a:t>
            </a:r>
            <a:r>
              <a:rPr lang="en-US" sz="2400" dirty="0"/>
              <a:t>?”</a:t>
            </a:r>
            <a:r>
              <a:rPr lang="ru-RU" sz="2400" dirty="0"/>
              <a:t>: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ru-RU" sz="2400" dirty="0"/>
          </a:p>
          <a:p>
            <a:pPr eaLnBrk="1" hangingPunct="1">
              <a:buFont typeface="Wingdings" pitchFamily="2" charset="2"/>
              <a:buChar char="Ø"/>
              <a:defRPr/>
            </a:pPr>
            <a:endParaRPr lang="ru-RU" altLang="ru-RU" sz="2400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7856"/>
            <a:ext cx="6768752" cy="706090"/>
          </a:xfrm>
        </p:spPr>
        <p:txBody>
          <a:bodyPr/>
          <a:lstStyle/>
          <a:p>
            <a:r>
              <a:rPr lang="ru-RU" dirty="0"/>
              <a:t>Расшифровка формата (1 байт)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85162" y="26183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240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1349993"/>
            <a:ext cx="9144000" cy="4033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365" y="548680"/>
            <a:ext cx="83357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Для примера в однобайтовых командах имеем (см. Рудаков):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Кодирование регистров (РОН) см.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таблицу выше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Сегментов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44208" y="3660929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804248" y="4949763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23534" y="3869643"/>
            <a:ext cx="1680914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12396" y="4745911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47392" y="3802185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547392" y="4797152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25760" y="5312066"/>
            <a:ext cx="925252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РАСШИФРОВКА </a:t>
            </a:r>
            <a:r>
              <a:rPr lang="en-US" sz="2400" b="1" dirty="0">
                <a:solidFill>
                  <a:srgbClr val="00B050"/>
                </a:solidFill>
              </a:rPr>
              <a:t>PUSH CS</a:t>
            </a:r>
            <a:r>
              <a:rPr lang="en-US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Например</a:t>
            </a:r>
            <a:r>
              <a:rPr lang="en-US" sz="2400" dirty="0"/>
              <a:t>:</a:t>
            </a:r>
            <a:r>
              <a:rPr lang="ru-RU" sz="2400" dirty="0"/>
              <a:t> для команды </a:t>
            </a:r>
            <a:r>
              <a:rPr lang="en-US" sz="2400" b="1" dirty="0">
                <a:solidFill>
                  <a:srgbClr val="FF0000"/>
                </a:solidFill>
              </a:rPr>
              <a:t>PUSH CS </a:t>
            </a:r>
            <a:r>
              <a:rPr lang="en-US" sz="2400" dirty="0"/>
              <a:t>000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/>
              <a:t> 110 =</a:t>
            </a:r>
            <a:r>
              <a:rPr lang="en-US" sz="2400" b="1" dirty="0">
                <a:solidFill>
                  <a:srgbClr val="FF0000"/>
                </a:solidFill>
              </a:rPr>
              <a:t>0Eh</a:t>
            </a:r>
            <a:r>
              <a:rPr lang="en-US" sz="2400" dirty="0"/>
              <a:t>  </a:t>
            </a:r>
            <a:r>
              <a:rPr lang="en-US" sz="2400" dirty="0">
                <a:hlinkClick r:id="rId6" action="ppaction://hlinksldjump"/>
              </a:rPr>
              <a:t>LST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CS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Табл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764324" y="3158242"/>
            <a:ext cx="648072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3140" y="3167209"/>
            <a:ext cx="683196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574257" y="5701625"/>
            <a:ext cx="504056" cy="430587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436096" y="5701625"/>
            <a:ext cx="546348" cy="421288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911259" y="3980000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911259" y="5059560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6793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06090"/>
          </a:xfrm>
        </p:spPr>
        <p:txBody>
          <a:bodyPr/>
          <a:lstStyle/>
          <a:p>
            <a:r>
              <a:rPr lang="ru-RU" dirty="0"/>
              <a:t>Коды регистров РОН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241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60"/>
            <a:ext cx="9144000" cy="4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54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76"/>
          <p:cNvSpPr/>
          <p:nvPr/>
        </p:nvSpPr>
        <p:spPr>
          <a:xfrm>
            <a:off x="2987824" y="3801500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r/m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Двухбайтовый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523130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двухбайтового </a:t>
            </a:r>
            <a:r>
              <a:rPr lang="ru-RU" sz="2400" dirty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6 вариантов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1267306"/>
            <a:ext cx="5292080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ru-RU" sz="2000" u="sng" dirty="0">
                <a:latin typeface="+mn-lt"/>
                <a:cs typeface="+mn-cs"/>
              </a:rPr>
              <a:t>код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операции</a:t>
            </a:r>
            <a:r>
              <a:rPr lang="ru-RU" sz="2000" dirty="0">
                <a:latin typeface="+mn-lt"/>
                <a:cs typeface="+mn-cs"/>
              </a:rPr>
              <a:t>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данные</a:t>
            </a:r>
            <a:r>
              <a:rPr lang="en-US" sz="2000" dirty="0"/>
              <a:t>&gt;</a:t>
            </a:r>
            <a:r>
              <a:rPr lang="ru-RU" sz="2000" dirty="0"/>
              <a:t> - </a:t>
            </a:r>
            <a:r>
              <a:rPr lang="ru-RU" sz="2000" u="sng" dirty="0"/>
              <a:t>данные</a:t>
            </a:r>
            <a:r>
              <a:rPr lang="ru-RU" sz="2000" dirty="0"/>
              <a:t> в команде (1 байт),</a:t>
            </a:r>
            <a:r>
              <a:rPr lang="en-US" sz="2000" b="1" dirty="0">
                <a:hlinkClick r:id="rId4" action="ppaction://hlinksldjump"/>
              </a:rPr>
              <a:t>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короткий </a:t>
            </a:r>
            <a:r>
              <a:rPr lang="ru-RU" sz="2000" u="sng" dirty="0"/>
              <a:t>адрес</a:t>
            </a:r>
            <a:r>
              <a:rPr lang="ru-RU" sz="2000" dirty="0"/>
              <a:t>/ смещение (1 байт)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d</a:t>
            </a:r>
            <a:r>
              <a:rPr lang="en-US" sz="2000" dirty="0"/>
              <a:t> = {0,1} – </a:t>
            </a:r>
            <a:r>
              <a:rPr lang="ru-RU" sz="2000" dirty="0"/>
              <a:t>Направление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w</a:t>
            </a:r>
            <a:r>
              <a:rPr lang="en-US" sz="2000" dirty="0"/>
              <a:t>– </a:t>
            </a:r>
            <a:r>
              <a:rPr lang="ru-RU" sz="2000" dirty="0"/>
              <a:t>слово или байт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mod</a:t>
            </a:r>
            <a:r>
              <a:rPr lang="en-US" sz="2000" dirty="0"/>
              <a:t> –</a:t>
            </a:r>
            <a:r>
              <a:rPr lang="ru-RU" sz="2000" dirty="0"/>
              <a:t> режим адресации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r/m </a:t>
            </a:r>
            <a:r>
              <a:rPr lang="en-US" sz="2000" dirty="0"/>
              <a:t>-</a:t>
            </a:r>
            <a:r>
              <a:rPr lang="ru-RU" sz="2000" dirty="0"/>
              <a:t> - регистр или память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hlinkClick r:id="rId4" action="ppaction://hlinksldjump"/>
              </a:rPr>
              <a:t>Байт адресации </a:t>
            </a:r>
            <a:r>
              <a:rPr lang="ru-RU" sz="2000" dirty="0"/>
              <a:t>(</a:t>
            </a:r>
            <a:r>
              <a:rPr lang="ru-RU" sz="2000" b="1" dirty="0"/>
              <a:t>Постбайт</a:t>
            </a:r>
            <a:r>
              <a:rPr lang="ru-RU" sz="2000" dirty="0"/>
              <a:t> см. ниже)</a:t>
            </a:r>
            <a:r>
              <a:rPr lang="en-US" sz="2000" dirty="0"/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3789040"/>
            <a:ext cx="3182006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321056" y="3778771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67544" y="3778771"/>
            <a:ext cx="853512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КОП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67544" y="1043444"/>
            <a:ext cx="3240360" cy="729372"/>
            <a:chOff x="467544" y="1043444"/>
            <a:chExt cx="3240360" cy="72937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467544" y="1763524"/>
            <a:ext cx="3240360" cy="729372"/>
            <a:chOff x="467544" y="1043444"/>
            <a:chExt cx="3240360" cy="729372"/>
          </a:xfrm>
        </p:grpSpPr>
        <p:sp>
          <p:nvSpPr>
            <p:cNvPr id="51" name="Прямоугольник 50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467544" y="2627620"/>
            <a:ext cx="3240360" cy="729372"/>
            <a:chOff x="467544" y="1043444"/>
            <a:chExt cx="3240360" cy="729372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7544" y="1052736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14067" y="105273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395264" y="2636912"/>
            <a:ext cx="301686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8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1683296" y="2996952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1578376" y="3780867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19872" y="3429000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835696" y="3411535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7544" y="3426182"/>
            <a:ext cx="43204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15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2421911" y="3794534"/>
            <a:ext cx="568473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835696" y="3796006"/>
            <a:ext cx="58621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0" name="Правая круглая скобка 79"/>
          <p:cNvSpPr/>
          <p:nvPr/>
        </p:nvSpPr>
        <p:spPr>
          <a:xfrm rot="5400000">
            <a:off x="2592566" y="3464217"/>
            <a:ext cx="286459" cy="1800200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32578" y="4507547"/>
            <a:ext cx="237938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Постбайт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ПС</a:t>
            </a:r>
            <a:r>
              <a:rPr lang="ru-RU" dirty="0">
                <a:latin typeface="+mn-lt"/>
                <a:cs typeface="+mn-cs"/>
              </a:rPr>
              <a:t> – байт адресации </a:t>
            </a:r>
          </a:p>
        </p:txBody>
      </p:sp>
      <p:grpSp>
        <p:nvGrpSpPr>
          <p:cNvPr id="83" name="Группа 82"/>
          <p:cNvGrpSpPr/>
          <p:nvPr/>
        </p:nvGrpSpPr>
        <p:grpSpPr>
          <a:xfrm>
            <a:off x="467544" y="4931876"/>
            <a:ext cx="3240360" cy="729372"/>
            <a:chOff x="467544" y="1043444"/>
            <a:chExt cx="3240360" cy="729372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порт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96721" y="5589240"/>
            <a:ext cx="3182006" cy="656456"/>
            <a:chOff x="467544" y="1043444"/>
            <a:chExt cx="3182006" cy="729372"/>
          </a:xfrm>
        </p:grpSpPr>
        <p:sp>
          <p:nvSpPr>
            <p:cNvPr id="90" name="Прямоугольник 89"/>
            <p:cNvSpPr/>
            <p:nvPr/>
          </p:nvSpPr>
          <p:spPr>
            <a:xfrm>
              <a:off x="467544" y="1412777"/>
              <a:ext cx="3182006" cy="36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95" name="Прямоугольник 94"/>
          <p:cNvSpPr/>
          <p:nvPr/>
        </p:nvSpPr>
        <p:spPr>
          <a:xfrm>
            <a:off x="1609088" y="5299112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1866408" y="5301208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772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Трехбайтовый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686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трехбайтового </a:t>
            </a:r>
            <a:r>
              <a:rPr lang="ru-RU" sz="2400" dirty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559648"/>
            <a:ext cx="4320481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ПБ –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адресации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Данные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непосредственный операнд в 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3563724"/>
            <a:ext cx="3888432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38066" y="1043444"/>
              <a:ext cx="2514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+mn-lt"/>
                  <a:cs typeface="+mn-cs"/>
                </a:rPr>
                <a:t>7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492225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862089" y="2861557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1403648" y="393305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340768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556048" y="1710100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03648" y="356372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15</a:t>
            </a:r>
          </a:p>
        </p:txBody>
      </p:sp>
      <p:grpSp>
        <p:nvGrpSpPr>
          <p:cNvPr id="68" name="Группа 67"/>
          <p:cNvGrpSpPr/>
          <p:nvPr/>
        </p:nvGrpSpPr>
        <p:grpSpPr>
          <a:xfrm>
            <a:off x="539552" y="4571836"/>
            <a:ext cx="3888432" cy="729372"/>
            <a:chOff x="467544" y="1043444"/>
            <a:chExt cx="3240360" cy="729372"/>
          </a:xfrm>
        </p:grpSpPr>
        <p:sp>
          <p:nvSpPr>
            <p:cNvPr id="69" name="Прямоугольник 6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74" name="Прямоугольник 73"/>
          <p:cNvSpPr/>
          <p:nvPr/>
        </p:nvSpPr>
        <p:spPr>
          <a:xfrm>
            <a:off x="2226448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970325" y="4957142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</p:spTree>
    <p:extLst>
      <p:ext uri="{BB962C8B-B14F-4D97-AF65-F5344CB8AC3E}">
        <p14:creationId xmlns:p14="http://schemas.microsoft.com/office/powerpoint/2010/main" val="35628430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Четырехбайтовый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35888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653" y="724005"/>
            <a:ext cx="87128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4571836"/>
            <a:ext cx="4320480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528596" y="1412776"/>
              <a:ext cx="117930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2859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348880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566150" y="2718212"/>
            <a:ext cx="94401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1946585" y="4941168"/>
            <a:ext cx="134103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484784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35550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822352" y="1854116"/>
            <a:ext cx="81957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4999" y="4581197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23</a:t>
            </a:r>
          </a:p>
        </p:txBody>
      </p:sp>
      <p:grpSp>
        <p:nvGrpSpPr>
          <p:cNvPr id="67" name="Группа 66"/>
          <p:cNvGrpSpPr/>
          <p:nvPr/>
        </p:nvGrpSpPr>
        <p:grpSpPr>
          <a:xfrm>
            <a:off x="539552" y="3284984"/>
            <a:ext cx="3888432" cy="729372"/>
            <a:chOff x="467544" y="1043444"/>
            <a:chExt cx="3240360" cy="729372"/>
          </a:xfrm>
        </p:grpSpPr>
        <p:sp>
          <p:nvSpPr>
            <p:cNvPr id="68" name="Прямоугольник 67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3806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403648" y="365431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3648" y="328498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32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1691680" y="4956956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437490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48064" y="1552550"/>
            <a:ext cx="4032449" cy="44012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 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ПБ –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адресации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Данные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непосредственный операнд в 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126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0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Пятибайтовый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4" y="29463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3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107504" y="1268760"/>
            <a:ext cx="5842917" cy="732730"/>
            <a:chOff x="467544" y="1040086"/>
            <a:chExt cx="3246065" cy="732730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2" name="Прямоугольник 51"/>
          <p:cNvSpPr/>
          <p:nvPr/>
        </p:nvSpPr>
        <p:spPr>
          <a:xfrm>
            <a:off x="1565666" y="1641450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Данные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65666" y="127327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107504" y="2195572"/>
            <a:ext cx="5842917" cy="732730"/>
            <a:chOff x="467544" y="1040086"/>
            <a:chExt cx="3246065" cy="732730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Сегмент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0" name="Прямоугольник 59"/>
          <p:cNvSpPr/>
          <p:nvPr/>
        </p:nvSpPr>
        <p:spPr>
          <a:xfrm>
            <a:off x="1565666" y="2568262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36785" y="334434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50421" y="1496973"/>
            <a:ext cx="319358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Где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latin typeface="+mn-lt"/>
                <a:cs typeface="+mn-cs"/>
              </a:rPr>
              <a:t>КОП</a:t>
            </a:r>
            <a:r>
              <a:rPr lang="ru-RU" dirty="0">
                <a:latin typeface="+mn-lt"/>
                <a:cs typeface="+mn-cs"/>
              </a:rPr>
              <a:t> – код, </a:t>
            </a:r>
            <a:r>
              <a:rPr lang="en-US" b="1" dirty="0">
                <a:hlinkClick r:id="rId3" action="ppaction://hlinksldjump"/>
              </a:rPr>
              <a:t>reg</a:t>
            </a:r>
            <a:r>
              <a:rPr lang="ru-RU" b="1" dirty="0"/>
              <a:t> , </a:t>
            </a:r>
            <a:r>
              <a:rPr lang="en-US" b="1" dirty="0" err="1">
                <a:hlinkClick r:id="rId4" action="ppaction://hlinksldjump"/>
              </a:rPr>
              <a:t>Sreg</a:t>
            </a:r>
            <a:r>
              <a:rPr lang="ru-RU" dirty="0">
                <a:latin typeface="+mn-lt"/>
                <a:cs typeface="+mn-cs"/>
              </a:rPr>
              <a:t>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dirty="0">
                <a:latin typeface="+mn-lt"/>
                <a:cs typeface="+mn-cs"/>
              </a:rPr>
              <a:t>адресации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</a:rPr>
              <a:t>байт адресации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Данные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ru-RU" dirty="0"/>
              <a:t>Адрес</a:t>
            </a:r>
            <a:r>
              <a:rPr lang="en-US" dirty="0"/>
              <a:t>&gt;</a:t>
            </a:r>
            <a:r>
              <a:rPr lang="ru-RU" dirty="0"/>
              <a:t> - непосредственный операнд в команде  смещения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ru-RU" dirty="0"/>
              <a:t>Сегмент</a:t>
            </a:r>
            <a:r>
              <a:rPr lang="en-US" dirty="0"/>
              <a:t>&gt;</a:t>
            </a:r>
            <a:r>
              <a:rPr lang="ru-RU" dirty="0"/>
              <a:t> - непосредственное значение сегментного регистра</a:t>
            </a:r>
            <a:endParaRPr lang="en-US" dirty="0">
              <a:latin typeface="+mn-lt"/>
              <a:cs typeface="+mn-cs"/>
            </a:endParaRPr>
          </a:p>
        </p:txBody>
      </p:sp>
      <p:grpSp>
        <p:nvGrpSpPr>
          <p:cNvPr id="63" name="Группа 62"/>
          <p:cNvGrpSpPr/>
          <p:nvPr/>
        </p:nvGrpSpPr>
        <p:grpSpPr>
          <a:xfrm>
            <a:off x="107504" y="3344342"/>
            <a:ext cx="5842917" cy="732730"/>
            <a:chOff x="467544" y="1040086"/>
            <a:chExt cx="3246065" cy="732730"/>
          </a:xfrm>
        </p:grpSpPr>
        <p:sp>
          <p:nvSpPr>
            <p:cNvPr id="64" name="Прямоугольник 63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2587780" y="1412776"/>
              <a:ext cx="112012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 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47775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9" name="Прямоугольник 68"/>
          <p:cNvSpPr/>
          <p:nvPr/>
        </p:nvSpPr>
        <p:spPr>
          <a:xfrm>
            <a:off x="2411760" y="3717032"/>
            <a:ext cx="151216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1547665" y="3717032"/>
            <a:ext cx="10891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65666" y="3354775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9672" y="219557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921366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-99392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Шестибайтовый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8250" y="2636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43422" y="446247"/>
            <a:ext cx="880596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Шестибайтовый формат команды может иметь следующий вид: </a:t>
            </a:r>
          </a:p>
        </p:txBody>
      </p:sp>
      <p:grpSp>
        <p:nvGrpSpPr>
          <p:cNvPr id="57" name="Группа 56"/>
          <p:cNvGrpSpPr/>
          <p:nvPr/>
        </p:nvGrpSpPr>
        <p:grpSpPr>
          <a:xfrm>
            <a:off x="251519" y="763680"/>
            <a:ext cx="8640960" cy="747375"/>
            <a:chOff x="107504" y="1124744"/>
            <a:chExt cx="8640960" cy="747375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107504" y="1124744"/>
              <a:ext cx="8640960" cy="747375"/>
              <a:chOff x="467544" y="1025441"/>
              <a:chExt cx="3246065" cy="747375"/>
            </a:xfrm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467544" y="1412776"/>
                <a:ext cx="649213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   КОП</a:t>
                </a: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2577486" y="1412776"/>
                <a:ext cx="1130419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&lt;</a:t>
                </a:r>
                <a:r>
                  <a:rPr lang="ru-RU" dirty="0">
                    <a:solidFill>
                      <a:schemeClr val="tx1"/>
                    </a:solidFill>
                  </a:rPr>
                  <a:t>Адрес</a:t>
                </a:r>
                <a:r>
                  <a:rPr lang="en-US" dirty="0">
                    <a:solidFill>
                      <a:schemeClr val="tx1"/>
                    </a:solidFill>
                  </a:rPr>
                  <a:t>&gt;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11923" y="1040086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7544" y="1043444"/>
                <a:ext cx="432048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47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577485" y="1025441"/>
                <a:ext cx="418704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15</a:t>
                </a:r>
              </a:p>
            </p:txBody>
          </p:sp>
        </p:grpSp>
        <p:sp>
          <p:nvSpPr>
            <p:cNvPr id="51" name="Прямоугольник 50"/>
            <p:cNvSpPr/>
            <p:nvPr/>
          </p:nvSpPr>
          <p:spPr>
            <a:xfrm>
              <a:off x="2779707" y="1512079"/>
              <a:ext cx="2944419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71800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1835696" y="1512079"/>
              <a:ext cx="944011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ПБ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35696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0" y="1447616"/>
            <a:ext cx="90364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Где</a:t>
            </a:r>
            <a:r>
              <a:rPr lang="ru-RU" dirty="0">
                <a:latin typeface="+mn-lt"/>
                <a:cs typeface="+mn-cs"/>
              </a:rPr>
              <a:t>: </a:t>
            </a:r>
            <a:r>
              <a:rPr lang="ru-RU" b="1" dirty="0">
                <a:latin typeface="+mn-lt"/>
                <a:cs typeface="+mn-cs"/>
              </a:rPr>
              <a:t>КОП</a:t>
            </a:r>
            <a:r>
              <a:rPr lang="ru-RU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  <a:hlinkClick r:id="rId2" action="ppaction://hlinksldjump"/>
              </a:rPr>
              <a:t>Постбайт </a:t>
            </a:r>
            <a:r>
              <a:rPr lang="ru-RU" dirty="0">
                <a:latin typeface="+mn-lt"/>
                <a:cs typeface="+mn-cs"/>
              </a:rPr>
              <a:t>адресации ,</a:t>
            </a:r>
            <a:r>
              <a:rPr lang="en-US" b="1" dirty="0">
                <a:hlinkClick r:id="rId3" action="ppaction://hlinksldjump"/>
              </a:rPr>
              <a:t> reg</a:t>
            </a:r>
            <a:r>
              <a:rPr lang="ru-RU" b="1" dirty="0"/>
              <a:t>,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 err="1">
                <a:hlinkClick r:id="rId2" action="ppaction://hlinksldjump"/>
              </a:rPr>
              <a:t>Sreg</a:t>
            </a:r>
            <a:r>
              <a:rPr lang="ru-RU" b="1" dirty="0">
                <a:hlinkClick r:id="rId2" action="ppaction://hlinksldjump"/>
              </a:rPr>
              <a:t> 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Данные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Адрес</a:t>
            </a:r>
            <a:r>
              <a:rPr lang="en-US" dirty="0"/>
              <a:t>&gt;</a:t>
            </a:r>
            <a:r>
              <a:rPr lang="ru-RU" dirty="0"/>
              <a:t> - непосредственный операнд в команде  - смещение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Ниже приведена таблица </a:t>
            </a:r>
            <a:r>
              <a:rPr lang="ru-RU" b="1" u="sng" dirty="0">
                <a:latin typeface="+mn-lt"/>
                <a:cs typeface="+mn-cs"/>
              </a:rPr>
              <a:t>расшифровки</a:t>
            </a:r>
            <a:r>
              <a:rPr lang="ru-RU" dirty="0">
                <a:latin typeface="+mn-lt"/>
                <a:cs typeface="+mn-cs"/>
              </a:rPr>
              <a:t> поля </a:t>
            </a:r>
            <a:r>
              <a:rPr lang="en-US" dirty="0">
                <a:latin typeface="+mn-lt"/>
                <a:cs typeface="+mn-cs"/>
              </a:rPr>
              <a:t>R/M </a:t>
            </a:r>
            <a:r>
              <a:rPr lang="ru-RU" dirty="0">
                <a:latin typeface="+mn-lt"/>
                <a:cs typeface="+mn-cs"/>
                <a:hlinkClick r:id="rId2" action="ppaction://hlinksldjump"/>
              </a:rPr>
              <a:t>Постбайта </a:t>
            </a:r>
            <a:r>
              <a:rPr lang="ru-RU" dirty="0">
                <a:latin typeface="+mn-lt"/>
                <a:cs typeface="+mn-cs"/>
              </a:rPr>
              <a:t>(см. регистры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SI, DI BP</a:t>
            </a:r>
            <a:r>
              <a:rPr lang="ru-RU" dirty="0">
                <a:latin typeface="+mn-lt"/>
                <a:cs typeface="+mn-cs"/>
              </a:rPr>
              <a:t>).</a:t>
            </a:r>
            <a:endParaRPr lang="en-US" dirty="0">
              <a:latin typeface="+mn-lt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3" y="2924944"/>
            <a:ext cx="9144000" cy="3138983"/>
          </a:xfrm>
          <a:prstGeom prst="rect">
            <a:avLst/>
          </a:prstGeom>
        </p:spPr>
      </p:pic>
      <p:sp>
        <p:nvSpPr>
          <p:cNvPr id="58" name="Прямоугольник 57"/>
          <p:cNvSpPr/>
          <p:nvPr/>
        </p:nvSpPr>
        <p:spPr>
          <a:xfrm>
            <a:off x="1331640" y="3213720"/>
            <a:ext cx="4752131" cy="285020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73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Способы Адресации 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247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2512" y="548680"/>
            <a:ext cx="852618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Способы адресации позволяют программисту задать способ вычисления </a:t>
            </a:r>
            <a:r>
              <a:rPr lang="ru-RU" sz="2000" dirty="0">
                <a:hlinkClick r:id="rId3" action="ppaction://hlinksldjump"/>
              </a:rPr>
              <a:t>исполнительного адреса ОП </a:t>
            </a:r>
            <a:r>
              <a:rPr lang="ru-RU" sz="2000" dirty="0"/>
              <a:t>операнда или указания места, где расположен вариант , тем самым указав операнды команды (регистры, команды, ОП, порты в/в и т.д.)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511" y="1844824"/>
            <a:ext cx="7957367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u="sng" dirty="0">
                <a:latin typeface="+mn-lt"/>
                <a:cs typeface="+mn-cs"/>
              </a:rPr>
              <a:t>Основные способы адресации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Регистровая адресация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5" action="ppaction://hlinksldjump"/>
              </a:rPr>
              <a:t>Непосредственная 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Прямая </a:t>
            </a:r>
            <a:r>
              <a:rPr lang="ru-RU" sz="2400" dirty="0">
                <a:hlinkClick r:id="rId6" action="ppaction://hlinksldjump"/>
              </a:rPr>
              <a:t>адресация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7" action="ppaction://hlinksldjump"/>
              </a:rPr>
              <a:t>Косвенная 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Базовая </a:t>
            </a:r>
            <a:r>
              <a:rPr lang="ru-RU" sz="2400" dirty="0">
                <a:hlinkClick r:id="rId8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Индексная </a:t>
            </a:r>
            <a:r>
              <a:rPr lang="ru-RU" sz="2400" dirty="0">
                <a:hlinkClick r:id="rId9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Базово-индексная </a:t>
            </a:r>
            <a:r>
              <a:rPr lang="ru-RU" sz="2400" dirty="0">
                <a:hlinkClick r:id="rId10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1" action="ppaction://hlinksldjump"/>
              </a:rPr>
              <a:t>Адресация портов ввода/вывода</a:t>
            </a:r>
            <a:r>
              <a:rPr lang="ru-RU" sz="2400" dirty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2" action="ppaction://hlinksldjump"/>
              </a:rPr>
              <a:t>Относительная адресация 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3" action="ppaction://hlinksldjump"/>
              </a:rPr>
              <a:t>Адресация команд цепочек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93545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76064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/>
              <a:t>Регистровая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1444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40482" y="870096"/>
            <a:ext cx="872400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</a:t>
            </a:r>
            <a:r>
              <a:rPr lang="ru-RU" sz="2400" u="sng" dirty="0">
                <a:latin typeface="+mn-lt"/>
                <a:cs typeface="+mn-cs"/>
              </a:rPr>
              <a:t>регистровой</a:t>
            </a:r>
            <a:r>
              <a:rPr lang="ru-RU" sz="2400" dirty="0">
                <a:latin typeface="+mn-lt"/>
                <a:cs typeface="+mn-cs"/>
              </a:rPr>
              <a:t> адресации адрес </a:t>
            </a:r>
            <a:r>
              <a:rPr lang="ru-RU" sz="2400" u="sng" dirty="0">
                <a:latin typeface="+mn-lt"/>
                <a:cs typeface="+mn-cs"/>
              </a:rPr>
              <a:t>операнда </a:t>
            </a:r>
            <a:r>
              <a:rPr lang="ru-RU" sz="2400" dirty="0">
                <a:latin typeface="+mn-lt"/>
                <a:cs typeface="+mn-cs"/>
              </a:rPr>
              <a:t>задается явным указанием мнемонического обозначения регистра МП</a:t>
            </a:r>
            <a:r>
              <a:rPr lang="en-US" sz="2400" dirty="0">
                <a:latin typeface="+mn-lt"/>
                <a:cs typeface="+mn-cs"/>
              </a:rPr>
              <a:t> (AX, BX …)</a:t>
            </a:r>
            <a:r>
              <a:rPr lang="ru-RU" sz="2400" dirty="0">
                <a:latin typeface="+mn-lt"/>
                <a:cs typeface="+mn-cs"/>
              </a:rPr>
              <a:t>, доступного для выполнения данной типа команд. При таком задании регистры (или операнд в ОП) должны совпадать </a:t>
            </a:r>
            <a:r>
              <a:rPr lang="ru-RU" sz="2400" u="sng" dirty="0">
                <a:latin typeface="+mn-lt"/>
                <a:cs typeface="+mn-cs"/>
              </a:rPr>
              <a:t>по размеру</a:t>
            </a:r>
            <a:r>
              <a:rPr lang="ru-RU" sz="2400" dirty="0">
                <a:latin typeface="+mn-lt"/>
                <a:cs typeface="+mn-cs"/>
              </a:rPr>
              <a:t> (1байт – </a:t>
            </a:r>
            <a:r>
              <a:rPr lang="en-US" sz="2400" b="1" dirty="0">
                <a:latin typeface="+mn-lt"/>
                <a:cs typeface="+mn-cs"/>
              </a:rPr>
              <a:t>BYTE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2байта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en-US" sz="2400" b="1" dirty="0">
                <a:latin typeface="+mn-lt"/>
                <a:cs typeface="+mn-cs"/>
              </a:rPr>
              <a:t>WORD</a:t>
            </a:r>
            <a:r>
              <a:rPr lang="ru-RU" sz="2400" dirty="0">
                <a:latin typeface="+mn-lt"/>
                <a:cs typeface="+mn-cs"/>
              </a:rPr>
              <a:t>).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2" action="ppaction://hlinksldjump"/>
              </a:rPr>
              <a:t>Меню Адресации.</a:t>
            </a:r>
            <a:r>
              <a:rPr lang="ru-RU" sz="2400" dirty="0">
                <a:latin typeface="+mn-lt"/>
                <a:cs typeface="+mn-cs"/>
              </a:rPr>
              <a:t>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482" y="3140968"/>
            <a:ext cx="8466856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выделим обозначения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регистров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MOV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; В команде использованы </a:t>
            </a:r>
            <a:r>
              <a:rPr lang="ru-RU" sz="2400" u="sng" dirty="0">
                <a:solidFill>
                  <a:srgbClr val="00B050"/>
                </a:solidFill>
                <a:latin typeface="+mn-lt"/>
                <a:cs typeface="+mn-cs"/>
              </a:rPr>
              <a:t>2 регистра</a:t>
            </a:r>
            <a:endParaRPr lang="en-US" sz="2400" u="sng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ADD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DX, </a:t>
            </a:r>
            <a:r>
              <a:rPr lang="en-US" sz="2400" b="1" dirty="0">
                <a:latin typeface="+mn-lt"/>
                <a:cs typeface="+mn-cs"/>
              </a:rPr>
              <a:t>015H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константа и </a:t>
            </a:r>
            <a:r>
              <a:rPr lang="ru-RU" sz="2400" u="sng" dirty="0">
                <a:solidFill>
                  <a:srgbClr val="00B050"/>
                </a:solidFill>
              </a:rPr>
              <a:t>регистр</a:t>
            </a:r>
            <a:endParaRPr lang="en-US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AND</a:t>
            </a:r>
            <a:r>
              <a:rPr lang="en-US" sz="2400" b="1" dirty="0">
                <a:solidFill>
                  <a:srgbClr val="FF0000"/>
                </a:solidFill>
              </a:rPr>
              <a:t> AL, BX</a:t>
            </a:r>
            <a:r>
              <a:rPr lang="ru-RU" sz="2400" b="1" dirty="0"/>
              <a:t> </a:t>
            </a:r>
            <a:r>
              <a:rPr lang="ru-RU" sz="2400" dirty="0">
                <a:solidFill>
                  <a:srgbClr val="00B050"/>
                </a:solidFill>
              </a:rPr>
              <a:t>;</a:t>
            </a:r>
            <a:r>
              <a:rPr lang="ru-RU" sz="2400" b="1" dirty="0">
                <a:solidFill>
                  <a:srgbClr val="FF0000"/>
                </a:solidFill>
              </a:rPr>
              <a:t> ОШИБКА !!!</a:t>
            </a:r>
            <a:r>
              <a:rPr lang="ru-RU" sz="2400" dirty="0">
                <a:solidFill>
                  <a:srgbClr val="00B050"/>
                </a:solidFill>
              </a:rPr>
              <a:t> Размеры регистров </a:t>
            </a:r>
            <a:r>
              <a:rPr lang="ru-RU" sz="2400" u="sng" dirty="0">
                <a:solidFill>
                  <a:srgbClr val="00B050"/>
                </a:solidFill>
              </a:rPr>
              <a:t>не совпадают</a:t>
            </a:r>
            <a:endParaRPr lang="en-US" sz="24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3109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5964" y="116632"/>
            <a:ext cx="6480720" cy="706090"/>
          </a:xfrm>
        </p:spPr>
        <p:txBody>
          <a:bodyPr>
            <a:normAutofit/>
          </a:bodyPr>
          <a:lstStyle/>
          <a:p>
            <a:r>
              <a:rPr lang="ru-RU" dirty="0"/>
              <a:t>Непосредственная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249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4405" y="764704"/>
            <a:ext cx="8370043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</a:t>
            </a:r>
            <a:r>
              <a:rPr lang="ru-RU" sz="2400" u="sng" dirty="0">
                <a:latin typeface="+mn-lt"/>
                <a:cs typeface="+mn-cs"/>
              </a:rPr>
              <a:t>непосредственной </a:t>
            </a:r>
            <a:r>
              <a:rPr lang="ru-RU" sz="2400" dirty="0">
                <a:latin typeface="+mn-lt"/>
                <a:cs typeface="+mn-cs"/>
              </a:rPr>
              <a:t>адресации </a:t>
            </a:r>
            <a:r>
              <a:rPr lang="ru-RU" sz="2400" u="sng" dirty="0">
                <a:latin typeface="+mn-lt"/>
                <a:cs typeface="+mn-cs"/>
              </a:rPr>
              <a:t>данные</a:t>
            </a:r>
            <a:r>
              <a:rPr lang="ru-RU" sz="2400" dirty="0">
                <a:latin typeface="+mn-lt"/>
                <a:cs typeface="+mn-cs"/>
              </a:rPr>
              <a:t> для выполнения команды включаются в команду </a:t>
            </a:r>
            <a:r>
              <a:rPr lang="ru-RU" sz="2400" u="sng" dirty="0">
                <a:latin typeface="+mn-lt"/>
                <a:cs typeface="+mn-cs"/>
              </a:rPr>
              <a:t>размером</a:t>
            </a:r>
            <a:r>
              <a:rPr lang="ru-RU" sz="2400" dirty="0">
                <a:latin typeface="+mn-lt"/>
                <a:cs typeface="+mn-cs"/>
              </a:rPr>
              <a:t> (1байт – </a:t>
            </a:r>
            <a:r>
              <a:rPr lang="en-US" sz="2400" b="1" dirty="0">
                <a:latin typeface="+mn-lt"/>
                <a:cs typeface="+mn-cs"/>
              </a:rPr>
              <a:t>BYTE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2байта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en-US" sz="2400" b="1" dirty="0">
                <a:latin typeface="+mn-lt"/>
                <a:cs typeface="+mn-cs"/>
              </a:rPr>
              <a:t>WORD</a:t>
            </a:r>
            <a:r>
              <a:rPr lang="ru-RU" sz="2400" dirty="0">
                <a:latin typeface="+mn-lt"/>
                <a:cs typeface="+mn-cs"/>
              </a:rPr>
              <a:t>). Размер данных определяется размером регистра или явным указанием (</a:t>
            </a:r>
            <a:r>
              <a:rPr lang="en-US" sz="2400" b="1" dirty="0"/>
              <a:t>BYTE</a:t>
            </a:r>
            <a:r>
              <a:rPr lang="en-US" sz="2400" dirty="0"/>
              <a:t> </a:t>
            </a:r>
            <a:r>
              <a:rPr lang="ru-RU" sz="2400" dirty="0"/>
              <a:t>, </a:t>
            </a:r>
            <a:r>
              <a:rPr lang="en-US" sz="2400" b="1" dirty="0"/>
              <a:t>WORD</a:t>
            </a:r>
            <a:r>
              <a:rPr lang="ru-RU" sz="2400" dirty="0"/>
              <a:t> </a:t>
            </a:r>
            <a:r>
              <a:rPr lang="ru-RU" sz="2400" dirty="0">
                <a:latin typeface="+mn-lt"/>
                <a:cs typeface="+mn-cs"/>
              </a:rPr>
              <a:t>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5" y="2334364"/>
            <a:ext cx="9062417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Примеры: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>
                <a:latin typeface="+mn-lt"/>
                <a:cs typeface="+mn-cs"/>
              </a:rPr>
              <a:t> выделим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данные</a:t>
            </a:r>
            <a:r>
              <a:rPr lang="ru-RU" sz="2400" dirty="0">
                <a:latin typeface="+mn-lt"/>
                <a:cs typeface="+mn-cs"/>
              </a:rPr>
              <a:t> в команде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MOV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AX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5 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  <a:latin typeface="+mn-lt"/>
                <a:cs typeface="+mn-cs"/>
              </a:rPr>
              <a:t>действительная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  константа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(</a:t>
            </a:r>
            <a:r>
              <a:rPr lang="en-US" sz="2400" dirty="0">
                <a:latin typeface="+mn-lt"/>
                <a:cs typeface="+mn-cs"/>
              </a:rPr>
              <a:t>2 </a:t>
            </a:r>
            <a:r>
              <a:rPr lang="ru-RU" sz="2400" dirty="0">
                <a:latin typeface="+mn-lt"/>
                <a:cs typeface="+mn-cs"/>
              </a:rPr>
              <a:t>байта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en-US" sz="24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CMP AL,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0AH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</a:rPr>
              <a:t>шестнадцатеричная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en-US" sz="2400" b="1" dirty="0">
                <a:solidFill>
                  <a:srgbClr val="FF0000"/>
                </a:solidFill>
              </a:rPr>
              <a:t>0AH</a:t>
            </a:r>
            <a:r>
              <a:rPr lang="ru-RU" sz="2400" b="1" dirty="0"/>
              <a:t> (1б</a:t>
            </a:r>
            <a:r>
              <a:rPr lang="ru-RU" sz="2400" b="1" dirty="0">
                <a:solidFill>
                  <a:srgbClr val="FF0000"/>
                </a:solidFill>
              </a:rPr>
              <a:t>!!!</a:t>
            </a:r>
            <a:r>
              <a:rPr lang="ru-RU" sz="2400" b="1" dirty="0"/>
              <a:t>)</a:t>
            </a:r>
            <a:r>
              <a:rPr lang="ru-RU" sz="2400" b="1" u="sng" dirty="0">
                <a:solidFill>
                  <a:srgbClr val="FF000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SUB AL,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</a:rPr>
              <a:t>двоичная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>
                <a:solidFill>
                  <a:srgbClr val="FF0000"/>
                </a:solidFill>
              </a:rPr>
              <a:t>b (7)</a:t>
            </a:r>
            <a:endParaRPr lang="ru-RU" sz="24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ADD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COUNTER</a:t>
            </a:r>
            <a:r>
              <a:rPr lang="en-US" sz="2400" b="1" dirty="0">
                <a:solidFill>
                  <a:srgbClr val="FF0000"/>
                </a:solidFill>
              </a:rPr>
              <a:t> , WORD 25d</a:t>
            </a:r>
            <a:r>
              <a:rPr lang="ru-RU" sz="2400" dirty="0">
                <a:solidFill>
                  <a:srgbClr val="00B050"/>
                </a:solidFill>
              </a:rPr>
              <a:t> ;здесь  </a:t>
            </a:r>
            <a:r>
              <a:rPr lang="ru-RU" sz="2400" u="sng" dirty="0">
                <a:solidFill>
                  <a:srgbClr val="00B050"/>
                </a:solidFill>
              </a:rPr>
              <a:t>десятичная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en-US" sz="2400" b="1" dirty="0">
                <a:solidFill>
                  <a:srgbClr val="FF0000"/>
                </a:solidFill>
              </a:rPr>
              <a:t>25d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/>
              <a:t>2б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50"/>
                </a:solidFill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57400" y="4941168"/>
            <a:ext cx="4842791" cy="729372"/>
            <a:chOff x="467544" y="1043444"/>
            <a:chExt cx="3301903" cy="72937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b="1" dirty="0">
                  <a:solidFill>
                    <a:srgbClr val="FF0000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7761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44" y="1043444"/>
              <a:ext cx="687349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15/23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8066" y="1043444"/>
              <a:ext cx="4264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7/15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7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900113" y="-27384"/>
            <a:ext cx="6912247" cy="720725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Сайт и софт СП работа с ним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036050" cy="5832475"/>
          </a:xfrm>
        </p:spPr>
        <p:txBody>
          <a:bodyPr/>
          <a:lstStyle/>
          <a:p>
            <a:pPr eaLnBrk="1" hangingPunct="1"/>
            <a:r>
              <a:rPr lang="ru-RU" altLang="ru-RU" sz="2200" b="1" dirty="0"/>
              <a:t>Сайт - </a:t>
            </a:r>
            <a:r>
              <a:rPr lang="en-US" altLang="ru-RU" sz="2400" u="sng" dirty="0" err="1">
                <a:solidFill>
                  <a:srgbClr val="0070C0"/>
                </a:solidFill>
                <a:hlinkClick r:id="rId2"/>
              </a:rPr>
              <a:t>sergebolshakov</a:t>
            </a:r>
            <a:r>
              <a:rPr lang="ru-RU" altLang="ru-RU" sz="2400" u="sng" dirty="0">
                <a:solidFill>
                  <a:srgbClr val="0070C0"/>
                </a:solidFill>
                <a:hlinkClick r:id="rId2"/>
              </a:rPr>
              <a:t>.</a:t>
            </a:r>
            <a:r>
              <a:rPr lang="en-US" altLang="ru-RU" sz="2400" u="sng" dirty="0" err="1">
                <a:solidFill>
                  <a:srgbClr val="0070C0"/>
                </a:solidFill>
                <a:hlinkClick r:id="rId2"/>
              </a:rPr>
              <a:t>ru</a:t>
            </a:r>
            <a:r>
              <a:rPr lang="en-US" altLang="ru-RU" sz="2400" u="sng" dirty="0">
                <a:solidFill>
                  <a:srgbClr val="0070C0"/>
                </a:solidFill>
              </a:rPr>
              <a:t> </a:t>
            </a:r>
            <a:r>
              <a:rPr lang="en-US" altLang="ru-RU" sz="2200" b="1" dirty="0"/>
              <a:t> –&gt; </a:t>
            </a:r>
            <a:r>
              <a:rPr lang="ru-RU" altLang="ru-RU" sz="2200" dirty="0"/>
              <a:t>меню </a:t>
            </a:r>
            <a:r>
              <a:rPr lang="ru-RU" altLang="ru-RU" sz="2200" u="sng" dirty="0"/>
              <a:t>слева</a:t>
            </a:r>
            <a:r>
              <a:rPr lang="ru-RU" altLang="ru-RU" sz="2200" dirty="0"/>
              <a:t>: </a:t>
            </a:r>
            <a:r>
              <a:rPr lang="en-US" altLang="ru-RU" sz="2200" dirty="0"/>
              <a:t> </a:t>
            </a:r>
            <a:r>
              <a:rPr lang="en-US" altLang="ru-RU" sz="2200" b="1" dirty="0"/>
              <a:t>2/3(</a:t>
            </a:r>
            <a:r>
              <a:rPr lang="ru-RU" altLang="ru-RU" sz="2200" b="1" dirty="0"/>
              <a:t>СУЦ</a:t>
            </a:r>
            <a:r>
              <a:rPr lang="en-US" altLang="ru-RU" sz="2200" b="1" dirty="0"/>
              <a:t>)</a:t>
            </a:r>
            <a:r>
              <a:rPr lang="ru-RU" altLang="ru-RU" sz="2200" b="1" dirty="0"/>
              <a:t> - СП</a:t>
            </a:r>
          </a:p>
          <a:p>
            <a:pPr eaLnBrk="1" hangingPunct="1"/>
            <a:r>
              <a:rPr lang="ru-RU" altLang="ru-RU" sz="2000" dirty="0"/>
              <a:t>Вход на сайт: </a:t>
            </a:r>
            <a:r>
              <a:rPr lang="en-US" altLang="ru-RU" sz="2000" b="1" dirty="0"/>
              <a:t>USER</a:t>
            </a:r>
            <a:r>
              <a:rPr lang="en-US" altLang="ru-RU" sz="2000" dirty="0"/>
              <a:t>: </a:t>
            </a:r>
            <a:r>
              <a:rPr lang="ru-RU" altLang="ru-RU" sz="2000" b="1" dirty="0">
                <a:solidFill>
                  <a:srgbClr val="FF0000"/>
                </a:solidFill>
              </a:rPr>
              <a:t>ИУ5-4Х</a:t>
            </a:r>
            <a:r>
              <a:rPr lang="ru-RU" altLang="ru-RU" sz="2000" dirty="0"/>
              <a:t>  </a:t>
            </a:r>
            <a:r>
              <a:rPr lang="en-US" altLang="ru-RU" sz="2000" dirty="0"/>
              <a:t>PSW : </a:t>
            </a:r>
            <a:r>
              <a:rPr lang="en-US" altLang="ru-RU" sz="2000" b="1" dirty="0">
                <a:solidFill>
                  <a:srgbClr val="FF0000"/>
                </a:solidFill>
              </a:rPr>
              <a:t>X4-5</a:t>
            </a:r>
            <a:r>
              <a:rPr lang="ru-RU" altLang="ru-RU" sz="2000" b="1" dirty="0">
                <a:solidFill>
                  <a:srgbClr val="FF0000"/>
                </a:solidFill>
              </a:rPr>
              <a:t>УИ</a:t>
            </a:r>
            <a:r>
              <a:rPr lang="en-US" altLang="ru-RU" sz="2000" b="1" dirty="0">
                <a:solidFill>
                  <a:srgbClr val="FF0000"/>
                </a:solidFill>
              </a:rPr>
              <a:t>  </a:t>
            </a:r>
            <a:r>
              <a:rPr lang="en-US" altLang="ru-RU" sz="2000" b="1" dirty="0"/>
              <a:t>(</a:t>
            </a:r>
            <a:r>
              <a:rPr lang="en-US" altLang="ru-RU" sz="2000" b="1" dirty="0">
                <a:solidFill>
                  <a:srgbClr val="FF0000"/>
                </a:solidFill>
              </a:rPr>
              <a:t>X</a:t>
            </a:r>
            <a:r>
              <a:rPr lang="en-US" altLang="ru-RU" sz="2000" dirty="0"/>
              <a:t> = {1,2,3,4,5}, </a:t>
            </a:r>
            <a:r>
              <a:rPr lang="ru-RU" altLang="ru-RU" sz="1800" b="1" dirty="0"/>
              <a:t>СУЦ:ИУ5-</a:t>
            </a:r>
            <a:r>
              <a:rPr lang="en-US" altLang="ru-RU" sz="1800" b="1" dirty="0"/>
              <a:t>61/16</a:t>
            </a:r>
            <a:r>
              <a:rPr lang="ru-RU" altLang="ru-RU" sz="1800" b="1" dirty="0"/>
              <a:t>-5УИ</a:t>
            </a:r>
            <a:r>
              <a:rPr lang="en-US" altLang="ru-RU" sz="1800" dirty="0"/>
              <a:t>)</a:t>
            </a:r>
            <a:endParaRPr lang="ru-RU" altLang="ru-RU" sz="2200" dirty="0"/>
          </a:p>
          <a:p>
            <a:pPr eaLnBrk="1" hangingPunct="1"/>
            <a:r>
              <a:rPr lang="ru-RU" altLang="ru-RU" sz="2200" u="sng" dirty="0"/>
              <a:t>На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сайте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СП представлено</a:t>
            </a:r>
            <a:r>
              <a:rPr lang="ru-RU" altLang="ru-RU" sz="2200" dirty="0"/>
              <a:t>: МУ и пособия для ЛР, КР и курса СП, литература для курса для знакомства, варианты заданий, МУ и для ЛР СП и КР СП. </a:t>
            </a:r>
            <a:r>
              <a:rPr lang="ru-RU" altLang="ru-RU" sz="2200" b="1" dirty="0">
                <a:solidFill>
                  <a:srgbClr val="00B050"/>
                </a:solidFill>
              </a:rPr>
              <a:t>Презентации лекций Начало_2022</a:t>
            </a:r>
            <a:r>
              <a:rPr lang="ru-RU" altLang="ru-RU" sz="2200" dirty="0"/>
              <a:t>!!</a:t>
            </a:r>
          </a:p>
          <a:p>
            <a:pPr eaLnBrk="1" hangingPunct="1"/>
            <a:r>
              <a:rPr lang="ru-RU" altLang="ru-RU" sz="2200" u="sng" dirty="0"/>
              <a:t>Результаты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задания РК</a:t>
            </a:r>
            <a:r>
              <a:rPr lang="ru-RU" altLang="ru-RU" sz="2200" dirty="0"/>
              <a:t>, образцы документов и листов КР</a:t>
            </a:r>
            <a:r>
              <a:rPr lang="en-US" altLang="ru-RU" sz="2200" dirty="0"/>
              <a:t>.</a:t>
            </a:r>
            <a:r>
              <a:rPr lang="ru-RU" altLang="ru-RU" sz="2200" dirty="0"/>
              <a:t> </a:t>
            </a:r>
          </a:p>
          <a:p>
            <a:pPr eaLnBrk="1" hangingPunct="1"/>
            <a:r>
              <a:rPr lang="ru-RU" altLang="ru-RU" sz="2200" u="sng" dirty="0">
                <a:hlinkClick r:id="rId3" action="ppaction://hlinksldjump"/>
              </a:rPr>
              <a:t>Софт</a:t>
            </a:r>
            <a:r>
              <a:rPr lang="ru-RU" altLang="ru-RU" sz="2200" dirty="0">
                <a:hlinkClick r:id="rId3" action="ppaction://hlinksldjump"/>
              </a:rPr>
              <a:t> </a:t>
            </a:r>
            <a:r>
              <a:rPr lang="ru-RU" altLang="ru-RU" sz="2200" dirty="0"/>
              <a:t>(справочники и СП Ассемблера) и литература (см. ниже):</a:t>
            </a:r>
          </a:p>
          <a:p>
            <a:pPr eaLnBrk="1" hangingPunct="1"/>
            <a:r>
              <a:rPr lang="ru-RU" altLang="ru-RU" sz="2200" dirty="0"/>
              <a:t>СП Для программирования на </a:t>
            </a:r>
            <a:r>
              <a:rPr lang="ru-RU" altLang="ru-RU" sz="2200" u="sng" dirty="0"/>
              <a:t>Ассемблере</a:t>
            </a:r>
            <a:r>
              <a:rPr lang="ru-RU" altLang="ru-RU" sz="2200" dirty="0"/>
              <a:t> рекомендуются СП: </a:t>
            </a:r>
            <a:r>
              <a:rPr lang="en-US" altLang="ru-RU" sz="2200" b="1" dirty="0"/>
              <a:t>TASM</a:t>
            </a:r>
            <a:r>
              <a:rPr lang="en-US" altLang="ru-RU" sz="2200" dirty="0"/>
              <a:t> v. 3 </a:t>
            </a:r>
            <a:r>
              <a:rPr lang="ru-RU" altLang="ru-RU" sz="2200" dirty="0"/>
              <a:t>и выше</a:t>
            </a:r>
            <a:r>
              <a:rPr lang="en-US" altLang="ru-RU" sz="2200" dirty="0"/>
              <a:t>(</a:t>
            </a:r>
            <a:r>
              <a:rPr lang="ru-RU" altLang="ru-RU" sz="2200" b="1" dirty="0">
                <a:solidFill>
                  <a:srgbClr val="FF0000"/>
                </a:solidFill>
              </a:rPr>
              <a:t>архив при ЛР №3 </a:t>
            </a:r>
            <a:r>
              <a:rPr lang="ru-RU" altLang="ru-RU" sz="2200" dirty="0"/>
              <a:t>– </a:t>
            </a:r>
            <a:r>
              <a:rPr lang="en-US" altLang="ru-RU" sz="2200" dirty="0">
                <a:hlinkClick r:id="rId3" action="ppaction://hlinksldjump"/>
              </a:rPr>
              <a:t>TASM3.ZIP</a:t>
            </a:r>
            <a:r>
              <a:rPr lang="en-US" altLang="ru-RU" sz="2200" dirty="0"/>
              <a:t>)</a:t>
            </a:r>
            <a:r>
              <a:rPr lang="ru-RU" altLang="ru-RU" sz="2200" dirty="0"/>
              <a:t> , или </a:t>
            </a:r>
            <a:r>
              <a:rPr lang="en-US" altLang="ru-RU" sz="2200" b="1" dirty="0"/>
              <a:t>QC v2.5</a:t>
            </a:r>
            <a:r>
              <a:rPr lang="ru-RU" altLang="ru-RU" sz="2200" dirty="0"/>
              <a:t>. – тоже на сайте</a:t>
            </a:r>
            <a:r>
              <a:rPr lang="en-US" altLang="ru-RU" sz="2200" dirty="0"/>
              <a:t> </a:t>
            </a:r>
            <a:r>
              <a:rPr lang="ru-RU" altLang="ru-RU" sz="2200" dirty="0"/>
              <a:t>Справочники ОС (</a:t>
            </a:r>
            <a:r>
              <a:rPr lang="en-US" altLang="ru-RU" sz="2200" dirty="0"/>
              <a:t>HELP4, HELP5, HELP6 (Teach Help) </a:t>
            </a:r>
            <a:r>
              <a:rPr lang="ru-RU" altLang="ru-RU" sz="2200" dirty="0"/>
              <a:t>)</a:t>
            </a:r>
          </a:p>
          <a:p>
            <a:pPr eaLnBrk="1" hangingPunct="1"/>
            <a:r>
              <a:rPr lang="ru-RU" altLang="ru-RU" sz="2200" dirty="0"/>
              <a:t>Считаю, что другие версии </a:t>
            </a:r>
            <a:r>
              <a:rPr lang="ru-RU" altLang="ru-RU" sz="2200" u="sng" dirty="0"/>
              <a:t>не отвечают </a:t>
            </a:r>
            <a:r>
              <a:rPr lang="ru-RU" altLang="ru-RU" sz="2200" dirty="0"/>
              <a:t>в полной мере задачам курса и его методическому обеспечению (Пособия, задания и т.д.)</a:t>
            </a:r>
          </a:p>
          <a:p>
            <a:pPr eaLnBrk="1" hangingPunct="1"/>
            <a:r>
              <a:rPr lang="ru-RU" altLang="ru-RU" sz="2200" dirty="0"/>
              <a:t>Для командной строки: эмуляторы </a:t>
            </a:r>
            <a:r>
              <a:rPr lang="en-US" altLang="ru-RU" sz="2200" b="1" dirty="0"/>
              <a:t>DOSBox</a:t>
            </a:r>
            <a:r>
              <a:rPr lang="en-US" altLang="ru-RU" sz="2200" dirty="0"/>
              <a:t> v. 074, </a:t>
            </a:r>
            <a:r>
              <a:rPr lang="en-US" altLang="ru-RU" sz="2200" b="1" dirty="0"/>
              <a:t>CMD.EXE</a:t>
            </a:r>
            <a:r>
              <a:rPr lang="en-US" altLang="ru-RU" sz="2200" dirty="0"/>
              <a:t>.</a:t>
            </a:r>
            <a:r>
              <a:rPr lang="ru-RU" altLang="ru-RU" sz="2200" dirty="0"/>
              <a:t> и</a:t>
            </a:r>
          </a:p>
          <a:p>
            <a:pPr eaLnBrk="1" hangingPunct="1"/>
            <a:r>
              <a:rPr lang="ru-RU" altLang="ru-RU" sz="2200" dirty="0"/>
              <a:t>Утилиты опроса - </a:t>
            </a:r>
            <a:r>
              <a:rPr lang="en-US" altLang="ru-RU" sz="2200" b="1" dirty="0"/>
              <a:t>BE, CHOI</a:t>
            </a:r>
            <a:r>
              <a:rPr lang="ru-RU" altLang="ru-RU" sz="2200" b="1" dirty="0"/>
              <a:t>С</a:t>
            </a:r>
            <a:r>
              <a:rPr lang="en-US" altLang="ru-RU" sz="2200" b="1" dirty="0"/>
              <a:t>E</a:t>
            </a:r>
            <a:r>
              <a:rPr lang="en-US" altLang="ru-RU" sz="2200" dirty="0"/>
              <a:t>, </a:t>
            </a:r>
            <a:r>
              <a:rPr lang="ru-RU" altLang="ru-RU" sz="2200" dirty="0"/>
              <a:t>индикации содержимого ОП – </a:t>
            </a:r>
            <a:r>
              <a:rPr lang="en-US" altLang="ru-RU" sz="2200" b="1" dirty="0"/>
              <a:t>MEM.EXE</a:t>
            </a:r>
          </a:p>
          <a:p>
            <a:pPr eaLnBrk="1" hangingPunct="1"/>
            <a:r>
              <a:rPr lang="ru-RU" altLang="ru-RU" sz="2200" dirty="0"/>
              <a:t>Литература по курсу в доступных форматах для ознакомления.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199" y="21382"/>
            <a:ext cx="5688632" cy="599306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адресация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1581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036496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</a:t>
            </a:r>
            <a:r>
              <a:rPr lang="ru-RU" sz="2000" u="sng" dirty="0">
                <a:latin typeface="+mn-lt"/>
                <a:cs typeface="+mn-cs"/>
              </a:rPr>
              <a:t>прямой</a:t>
            </a:r>
            <a:r>
              <a:rPr lang="ru-RU" sz="2000" dirty="0">
                <a:latin typeface="+mn-lt"/>
                <a:cs typeface="+mn-cs"/>
              </a:rPr>
              <a:t> адресации исполнительный адрес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>
                <a:latin typeface="+mn-lt"/>
                <a:cs typeface="+mn-cs"/>
              </a:rPr>
              <a:t>) формируется на основе смещения в команде (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TABLE</a:t>
            </a:r>
            <a:r>
              <a:rPr lang="ru-RU" sz="2000" dirty="0">
                <a:latin typeface="+mn-lt"/>
                <a:cs typeface="+mn-cs"/>
              </a:rPr>
              <a:t>) и базового регистра данных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>
                <a:latin typeface="+mn-lt"/>
                <a:cs typeface="+mn-cs"/>
              </a:rPr>
              <a:t>:=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  +  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>
                <a:latin typeface="+mn-lt"/>
                <a:cs typeface="+mn-cs"/>
              </a:rPr>
              <a:t>]</a:t>
            </a:r>
            <a:r>
              <a:rPr lang="ru-RU" sz="2000" dirty="0">
                <a:latin typeface="+mn-lt"/>
                <a:cs typeface="+mn-cs"/>
              </a:rPr>
              <a:t>;  (формула для вычисления ИА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 Адресации.</a:t>
            </a:r>
            <a:r>
              <a:rPr lang="ru-RU" sz="2000" dirty="0"/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83" y="4820959"/>
            <a:ext cx="9062417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BLOCK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 переменная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endParaRPr lang="ru-RU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71023"/>
              </p:ext>
            </p:extLst>
          </p:nvPr>
        </p:nvGraphicFramePr>
        <p:xfrm>
          <a:off x="1788628" y="1534834"/>
          <a:ext cx="5648325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63781" imgH="1986930" progId="Visio.Drawing.11">
                  <p:embed/>
                </p:oleObj>
              </mc:Choice>
              <mc:Fallback>
                <p:oleObj name="Visio" r:id="rId4" imgW="2663781" imgH="198693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628" y="1534834"/>
                        <a:ext cx="5648325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4913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400600" cy="573485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Косвенная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440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251</a:t>
            </a:fld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30104"/>
              </p:ext>
            </p:extLst>
          </p:nvPr>
        </p:nvGraphicFramePr>
        <p:xfrm>
          <a:off x="1630576" y="1556792"/>
          <a:ext cx="5648325" cy="311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576" y="1556792"/>
                        <a:ext cx="5648325" cy="3116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3" y="573485"/>
            <a:ext cx="895491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косвенной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смещения в регистре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, SI,DI</a:t>
            </a:r>
            <a:r>
              <a:rPr lang="ru-RU" dirty="0">
                <a:latin typeface="+mn-lt"/>
                <a:cs typeface="+mn-cs"/>
              </a:rPr>
              <a:t>) и базового регистра данных или Стека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|SI|DI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Косвенная адресация позволяет менять адрес памяти для команды в процесс работы.</a:t>
            </a:r>
            <a:r>
              <a:rPr lang="en-US" dirty="0"/>
              <a:t> (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86" y="4653136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 для косвенной адресации </a:t>
            </a:r>
            <a:r>
              <a:rPr lang="ru-RU" sz="2000" dirty="0">
                <a:latin typeface="+mn-lt"/>
                <a:cs typeface="+mn-cs"/>
              </a:rPr>
              <a:t>в команде</a:t>
            </a:r>
            <a:r>
              <a:rPr lang="en-US" sz="2000" u="sng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[BX]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косвенный адрес смешения и регистре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[DI], 10 </a:t>
            </a:r>
            <a:r>
              <a:rPr lang="ru-RU" sz="2000" dirty="0">
                <a:solidFill>
                  <a:srgbClr val="00B050"/>
                </a:solidFill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косвенный в регистре </a:t>
            </a:r>
            <a:r>
              <a:rPr lang="en-US" sz="2000" b="1" dirty="0">
                <a:solidFill>
                  <a:srgbClr val="FF0000"/>
                </a:solidFill>
              </a:rPr>
              <a:t>[DI]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sz="2000" b="1" dirty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 ; Здесь загружаем 2 байта из стека (</a:t>
            </a:r>
            <a:r>
              <a:rPr lang="en-US" sz="2000" b="1" dirty="0">
                <a:solidFill>
                  <a:srgbClr val="00B0F0"/>
                </a:solidFill>
              </a:rPr>
              <a:t>SS:BP</a:t>
            </a:r>
            <a:r>
              <a:rPr lang="en-US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!!!</a:t>
            </a:r>
            <a:r>
              <a:rPr lang="ru-RU" sz="20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DI, [DI]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Движение по указателям</a:t>
            </a:r>
            <a:r>
              <a:rPr lang="ru-RU" sz="2000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7271334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0"/>
            <a:ext cx="43924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Базовая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252</a:t>
            </a:fld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03780"/>
              </p:ext>
            </p:extLst>
          </p:nvPr>
        </p:nvGraphicFramePr>
        <p:xfrm>
          <a:off x="1187624" y="1988840"/>
          <a:ext cx="564832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3781" imgH="1986930" progId="Visio.Drawing.11">
                  <p:embed/>
                </p:oleObj>
              </mc:Choice>
              <mc:Fallback>
                <p:oleObj name="Visio" r:id="rId2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988840"/>
                        <a:ext cx="564832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" y="620688"/>
            <a:ext cx="9036495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косвенной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</a:t>
            </a:r>
            <a:r>
              <a:rPr lang="ru-RU" u="sng" dirty="0">
                <a:latin typeface="+mn-lt"/>
                <a:cs typeface="+mn-cs"/>
              </a:rPr>
              <a:t>смещения</a:t>
            </a:r>
            <a:r>
              <a:rPr lang="ru-RU" dirty="0">
                <a:latin typeface="+mn-lt"/>
                <a:cs typeface="+mn-cs"/>
              </a:rPr>
              <a:t> в команде (</a:t>
            </a:r>
            <a:r>
              <a:rPr lang="en-US" b="1" dirty="0">
                <a:latin typeface="+mn-lt"/>
                <a:cs typeface="+mn-cs"/>
              </a:rPr>
              <a:t>TABLE</a:t>
            </a:r>
            <a:r>
              <a:rPr lang="ru-RU" dirty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ru-RU" dirty="0">
                <a:latin typeface="+mn-lt"/>
                <a:cs typeface="+mn-cs"/>
              </a:rPr>
              <a:t>) и базового регистра данных </a:t>
            </a:r>
            <a:r>
              <a:rPr lang="ru-RU" dirty="0"/>
              <a:t>или Стека </a:t>
            </a:r>
            <a:r>
              <a:rPr lang="en-US" b="1" dirty="0">
                <a:solidFill>
                  <a:srgbClr val="FF0000"/>
                </a:solidFill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/>
              <a:t>: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Косвенная адресация позволяет менять адрес памяти для команды в процесс работы.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93" y="5005625"/>
            <a:ext cx="824242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для базовой адресации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>
                <a:latin typeface="+mn-lt"/>
                <a:cs typeface="+mn-cs"/>
              </a:rPr>
              <a:t>] + 10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</a:rPr>
              <a:t>BP</a:t>
            </a:r>
            <a:r>
              <a:rPr lang="en-US" sz="2000" b="1" dirty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 переменная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в ОП </a:t>
            </a:r>
            <a:r>
              <a:rPr lang="en-US" sz="2000" b="1" dirty="0">
                <a:solidFill>
                  <a:srgbClr val="00B0F0"/>
                </a:solidFill>
              </a:rPr>
              <a:t>SS:BP</a:t>
            </a:r>
            <a:r>
              <a:rPr lang="en-US" sz="2000" dirty="0">
                <a:solidFill>
                  <a:srgbClr val="00B050"/>
                </a:solidFill>
              </a:rPr>
              <a:t> (</a:t>
            </a:r>
            <a:r>
              <a:rPr lang="ru-RU" sz="2000" dirty="0">
                <a:solidFill>
                  <a:srgbClr val="00B050"/>
                </a:solidFill>
              </a:rPr>
              <a:t>стек</a:t>
            </a:r>
            <a:r>
              <a:rPr lang="en-US" sz="2000" dirty="0">
                <a:solidFill>
                  <a:srgbClr val="00B050"/>
                </a:solidFill>
              </a:rPr>
              <a:t>)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6782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19636"/>
              </p:ext>
            </p:extLst>
          </p:nvPr>
        </p:nvGraphicFramePr>
        <p:xfrm>
          <a:off x="1619672" y="1845419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3781" imgH="1986930" progId="Visio.Drawing.11">
                  <p:embed/>
                </p:oleObj>
              </mc:Choice>
              <mc:Fallback>
                <p:oleObj name="Visio" r:id="rId2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845419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4726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" y="620688"/>
            <a:ext cx="910850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индексной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</a:t>
            </a:r>
            <a:r>
              <a:rPr lang="ru-RU" u="sng" dirty="0">
                <a:latin typeface="+mn-lt"/>
                <a:cs typeface="+mn-cs"/>
              </a:rPr>
              <a:t>смещения</a:t>
            </a:r>
            <a:r>
              <a:rPr lang="ru-RU" dirty="0">
                <a:latin typeface="+mn-lt"/>
                <a:cs typeface="+mn-cs"/>
              </a:rPr>
              <a:t> в команде (</a:t>
            </a:r>
            <a:r>
              <a:rPr lang="en-US" b="1" dirty="0">
                <a:latin typeface="+mn-lt"/>
                <a:cs typeface="+mn-cs"/>
              </a:rPr>
              <a:t>TABLE</a:t>
            </a:r>
            <a:r>
              <a:rPr lang="ru-RU" dirty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и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DI</a:t>
            </a:r>
            <a:r>
              <a:rPr lang="en-US" b="1" dirty="0"/>
              <a:t> </a:t>
            </a:r>
            <a:r>
              <a:rPr lang="ru-RU" dirty="0">
                <a:latin typeface="+mn-lt"/>
                <a:cs typeface="+mn-cs"/>
              </a:rPr>
              <a:t>) и базового регистра </a:t>
            </a:r>
            <a:r>
              <a:rPr lang="ru-RU" u="sng" dirty="0">
                <a:latin typeface="+mn-lt"/>
                <a:cs typeface="+mn-cs"/>
              </a:rPr>
              <a:t>данных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DS</a:t>
            </a:r>
            <a:r>
              <a:rPr lang="en-US" dirty="0"/>
              <a:t>: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SI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b="1" dirty="0">
                <a:solidFill>
                  <a:srgbClr val="FF0000"/>
                </a:solidFill>
              </a:rPr>
              <a:t> DI</a:t>
            </a:r>
            <a:r>
              <a:rPr lang="en-US" b="1" dirty="0"/>
              <a:t> 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</a:t>
            </a:r>
            <a:r>
              <a:rPr lang="en-US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dirty="0">
                <a:latin typeface="+mn-lt"/>
                <a:cs typeface="+mn-cs"/>
              </a:rPr>
              <a:t>s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DI </a:t>
            </a:r>
            <a:r>
              <a:rPr lang="ru-RU" dirty="0">
                <a:latin typeface="+mn-lt"/>
                <a:cs typeface="+mn-cs"/>
              </a:rPr>
              <a:t>или</a:t>
            </a:r>
            <a:r>
              <a:rPr lang="en-US" dirty="0">
                <a:latin typeface="+mn-lt"/>
                <a:cs typeface="+mn-cs"/>
              </a:rPr>
              <a:t> SI</a:t>
            </a:r>
            <a:r>
              <a:rPr lang="ru-RU" dirty="0">
                <a:latin typeface="+mn-lt"/>
                <a:cs typeface="+mn-cs"/>
              </a:rPr>
              <a:t> (команды цепочек –</a:t>
            </a:r>
            <a:r>
              <a:rPr lang="en-US" dirty="0">
                <a:latin typeface="+mn-lt"/>
                <a:cs typeface="+mn-cs"/>
              </a:rPr>
              <a:t> MOVSB, CTOSB</a:t>
            </a:r>
            <a:r>
              <a:rPr lang="ru-RU" dirty="0">
                <a:latin typeface="+mn-lt"/>
                <a:cs typeface="+mn-cs"/>
              </a:rPr>
              <a:t>). </a:t>
            </a: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725144"/>
            <a:ext cx="8242423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для индексной адресации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MASSIV</a:t>
            </a:r>
            <a:r>
              <a:rPr lang="en-US" sz="2000" dirty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000" dirty="0">
                <a:latin typeface="+mn-lt"/>
                <a:cs typeface="+mn-cs"/>
              </a:rPr>
              <a:t>]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/>
              <a:t>MASSIV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SI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INC </a:t>
            </a:r>
            <a:r>
              <a:rPr lang="en-US" sz="2000" b="1" dirty="0">
                <a:solidFill>
                  <a:srgbClr val="FF0000"/>
                </a:solidFill>
              </a:rPr>
              <a:t>SI </a:t>
            </a:r>
            <a:r>
              <a:rPr lang="en-US" sz="2000" dirty="0"/>
              <a:t>]</a:t>
            </a:r>
            <a:r>
              <a:rPr lang="ru-RU" sz="2000" dirty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sz="2000" dirty="0">
                <a:solidFill>
                  <a:srgbClr val="00B050"/>
                </a:solidFill>
              </a:rPr>
              <a:t>WORD</a:t>
            </a:r>
            <a:r>
              <a:rPr lang="ru-RU" sz="2000" dirty="0">
                <a:solidFill>
                  <a:srgbClr val="00B050"/>
                </a:solidFill>
              </a:rPr>
              <a:t>)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</a:rPr>
              <a:t>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Или 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12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192688" cy="706090"/>
          </a:xfrm>
        </p:spPr>
        <p:txBody>
          <a:bodyPr/>
          <a:lstStyle/>
          <a:p>
            <a:r>
              <a:rPr lang="ru-RU" dirty="0"/>
              <a:t>Базово-индексная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3772" y="548680"/>
            <a:ext cx="901022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При базово - </a:t>
            </a:r>
            <a:r>
              <a:rPr lang="ru-RU" sz="1600" u="sng" dirty="0">
                <a:latin typeface="+mn-lt"/>
                <a:cs typeface="+mn-cs"/>
              </a:rPr>
              <a:t>индексной </a:t>
            </a:r>
            <a:r>
              <a:rPr lang="ru-RU" sz="1600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>
                <a:latin typeface="+mn-lt"/>
                <a:cs typeface="+mn-cs"/>
              </a:rPr>
              <a:t>) формируется на основе </a:t>
            </a:r>
            <a:r>
              <a:rPr lang="ru-RU" sz="1600" u="sng" dirty="0">
                <a:latin typeface="+mn-lt"/>
                <a:cs typeface="+mn-cs"/>
              </a:rPr>
              <a:t>смещения</a:t>
            </a:r>
            <a:r>
              <a:rPr lang="ru-RU" sz="1600" dirty="0">
                <a:latin typeface="+mn-lt"/>
                <a:cs typeface="+mn-cs"/>
              </a:rPr>
              <a:t> в команде (</a:t>
            </a:r>
            <a:r>
              <a:rPr lang="en-US" sz="1600" b="1" dirty="0">
                <a:latin typeface="+mn-lt"/>
                <a:cs typeface="+mn-cs"/>
              </a:rPr>
              <a:t>TABLE</a:t>
            </a:r>
            <a:r>
              <a:rPr lang="ru-RU" sz="1600" dirty="0">
                <a:latin typeface="+mn-lt"/>
                <a:cs typeface="+mn-cs"/>
              </a:rPr>
              <a:t>), индексных регистров 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и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DI</a:t>
            </a:r>
            <a:r>
              <a:rPr lang="en-US" sz="1600" b="1" dirty="0"/>
              <a:t> </a:t>
            </a:r>
            <a:r>
              <a:rPr lang="ru-RU" sz="1600" dirty="0">
                <a:latin typeface="+mn-lt"/>
                <a:cs typeface="+mn-cs"/>
              </a:rPr>
              <a:t>) и базового регистра </a:t>
            </a:r>
            <a:r>
              <a:rPr lang="ru-RU" sz="1600" u="sng" dirty="0">
                <a:latin typeface="+mn-lt"/>
                <a:cs typeface="+mn-cs"/>
              </a:rPr>
              <a:t>данных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или стека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BX|SP</a:t>
            </a:r>
            <a:r>
              <a:rPr lang="en-US" sz="1600" dirty="0"/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>
                <a:latin typeface="+mn-lt"/>
                <a:cs typeface="+mn-cs"/>
              </a:rPr>
              <a:t>:= </a:t>
            </a:r>
            <a:r>
              <a:rPr lang="en-US" sz="1600" dirty="0"/>
              <a:t>&lt;</a:t>
            </a:r>
            <a:r>
              <a:rPr lang="ru-RU" sz="1600" b="1" dirty="0">
                <a:solidFill>
                  <a:srgbClr val="FF0000"/>
                </a:solidFill>
              </a:rPr>
              <a:t>смещение</a:t>
            </a:r>
            <a:r>
              <a:rPr lang="en-US" sz="1600" dirty="0"/>
              <a:t>&gt;  + [BX |</a:t>
            </a:r>
            <a:r>
              <a:rPr lang="en-US" sz="1600" b="1" dirty="0">
                <a:solidFill>
                  <a:srgbClr val="00B0F0"/>
                </a:solidFill>
              </a:rPr>
              <a:t>BP</a:t>
            </a:r>
            <a:r>
              <a:rPr lang="en-US" sz="1600" dirty="0"/>
              <a:t>]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SI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sz="1600" b="1" dirty="0">
                <a:solidFill>
                  <a:srgbClr val="FF0000"/>
                </a:solidFill>
              </a:rPr>
              <a:t> DI</a:t>
            </a:r>
            <a:r>
              <a:rPr lang="en-US" sz="1600" b="1" dirty="0"/>
              <a:t> </a:t>
            </a:r>
            <a:r>
              <a:rPr lang="en-US" sz="1600" dirty="0">
                <a:latin typeface="+mn-lt"/>
                <a:cs typeface="+mn-cs"/>
              </a:rPr>
              <a:t>]  +  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[</a:t>
            </a:r>
            <a:r>
              <a:rPr lang="en-US" sz="1600" b="1" dirty="0">
                <a:solidFill>
                  <a:srgbClr val="00B0F0"/>
                </a:solidFill>
              </a:rPr>
              <a:t>DS|SS</a:t>
            </a:r>
            <a:r>
              <a:rPr lang="en-US" sz="1600" dirty="0">
                <a:latin typeface="+mn-lt"/>
                <a:cs typeface="+mn-cs"/>
              </a:rPr>
              <a:t>]</a:t>
            </a:r>
            <a:r>
              <a:rPr lang="ru-RU" sz="1600" dirty="0">
                <a:latin typeface="+mn-lt"/>
                <a:cs typeface="+mn-cs"/>
              </a:rPr>
              <a:t>;  (формула для вычисления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. Для</a:t>
            </a:r>
            <a:r>
              <a:rPr lang="en-US" sz="16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sz="1600" dirty="0">
                <a:latin typeface="+mn-lt"/>
                <a:cs typeface="+mn-cs"/>
              </a:rPr>
              <a:t>s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DI </a:t>
            </a:r>
            <a:r>
              <a:rPr lang="ru-RU" sz="1600" dirty="0">
                <a:latin typeface="+mn-lt"/>
                <a:cs typeface="+mn-cs"/>
              </a:rPr>
              <a:t>или</a:t>
            </a:r>
            <a:r>
              <a:rPr lang="en-US" sz="1600" dirty="0">
                <a:latin typeface="+mn-lt"/>
                <a:cs typeface="+mn-cs"/>
              </a:rPr>
              <a:t> SI</a:t>
            </a:r>
            <a:r>
              <a:rPr lang="ru-RU" sz="1600" dirty="0">
                <a:latin typeface="+mn-lt"/>
                <a:cs typeface="+mn-cs"/>
              </a:rPr>
              <a:t> (команды цепочек –</a:t>
            </a:r>
            <a:r>
              <a:rPr lang="en-US" sz="1600" dirty="0">
                <a:latin typeface="+mn-lt"/>
                <a:cs typeface="+mn-cs"/>
              </a:rPr>
              <a:t> MOVSB, CTOSB</a:t>
            </a:r>
            <a:r>
              <a:rPr lang="ru-RU" sz="1600" dirty="0">
                <a:latin typeface="+mn-lt"/>
                <a:cs typeface="+mn-cs"/>
              </a:rPr>
              <a:t>). </a:t>
            </a:r>
            <a:r>
              <a:rPr lang="en-US" sz="1600" dirty="0"/>
              <a:t>(</a:t>
            </a:r>
            <a:r>
              <a:rPr lang="ru-RU" sz="16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1600" dirty="0"/>
              <a:t>)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360869"/>
              </p:ext>
            </p:extLst>
          </p:nvPr>
        </p:nvGraphicFramePr>
        <p:xfrm>
          <a:off x="1619250" y="1844675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1406" y="4725144"/>
            <a:ext cx="8242423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регистры для базово-индексной адресации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MOV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b="1" dirty="0">
                <a:latin typeface="+mn-lt"/>
                <a:cs typeface="+mn-cs"/>
              </a:rPr>
              <a:t>, OFFSET MASSIV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MOV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MASSIV</a:t>
            </a:r>
            <a:r>
              <a:rPr lang="en-US" dirty="0">
                <a:latin typeface="+mn-lt"/>
                <a:cs typeface="+mn-cs"/>
              </a:rPr>
              <a:t>, [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SI][BX]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b="1" dirty="0"/>
              <a:t>MASSIV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INC </a:t>
            </a:r>
            <a:r>
              <a:rPr lang="en-US" b="1" dirty="0">
                <a:solidFill>
                  <a:srgbClr val="FF0000"/>
                </a:solidFill>
              </a:rPr>
              <a:t>SI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en-US" dirty="0">
                <a:solidFill>
                  <a:srgbClr val="00B050"/>
                </a:solidFill>
              </a:rPr>
              <a:t>ADD SI , 2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INC </a:t>
            </a:r>
            <a:r>
              <a:rPr lang="en-US" b="1" dirty="0">
                <a:solidFill>
                  <a:srgbClr val="FF0000"/>
                </a:solidFill>
              </a:rPr>
              <a:t>SI </a:t>
            </a:r>
            <a:r>
              <a:rPr lang="en-US" dirty="0"/>
              <a:t>]</a:t>
            </a:r>
            <a:r>
              <a:rPr lang="ru-RU" dirty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dirty="0">
                <a:solidFill>
                  <a:srgbClr val="00B050"/>
                </a:solidFill>
              </a:rPr>
              <a:t>WORD</a:t>
            </a:r>
            <a:r>
              <a:rPr lang="ru-RU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451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264696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Относительная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6950" y="548680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Данный вид адресации применяется для команд передачи управления (</a:t>
            </a:r>
            <a:r>
              <a:rPr lang="en-US" sz="2000" dirty="0">
                <a:latin typeface="+mn-lt"/>
                <a:cs typeface="+mn-cs"/>
              </a:rPr>
              <a:t>JMP, LOOP, JC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использующих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метки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</a:rPr>
              <a:t>и основан на коротком адресе и регистре смещения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dirty="0">
                <a:latin typeface="+mn-lt"/>
                <a:cs typeface="+mn-cs"/>
              </a:rPr>
              <a:t>.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ИА </a:t>
            </a:r>
            <a:r>
              <a:rPr lang="en-US" sz="2000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=</a:t>
            </a:r>
            <a:r>
              <a:rPr lang="en-US" sz="2000" dirty="0">
                <a:latin typeface="+mn-lt"/>
                <a:cs typeface="+mn-cs"/>
              </a:rPr>
              <a:t> &lt;</a:t>
            </a:r>
            <a:r>
              <a:rPr lang="ru-RU" sz="2000" b="1" dirty="0">
                <a:solidFill>
                  <a:srgbClr val="FF0000"/>
                </a:solidFill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+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en-US" sz="2000" dirty="0">
                <a:latin typeface="+mn-lt"/>
                <a:cs typeface="+mn-cs"/>
              </a:rPr>
              <a:t>]; </a:t>
            </a:r>
            <a:r>
              <a:rPr lang="ru-RU" sz="2000" dirty="0">
                <a:latin typeface="+mn-lt"/>
                <a:cs typeface="+mn-cs"/>
              </a:rPr>
              <a:t>Смещение – 1байт: - (127 ÷ + 128)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212" y="4383757"/>
            <a:ext cx="8242423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использования команд с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относительной</a:t>
            </a:r>
            <a:r>
              <a:rPr lang="ru-RU" dirty="0">
                <a:latin typeface="+mn-lt"/>
                <a:cs typeface="+mn-cs"/>
              </a:rPr>
              <a:t> адресацией:</a:t>
            </a:r>
            <a:r>
              <a:rPr lang="en-US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LOOP </a:t>
            </a:r>
            <a:r>
              <a:rPr lang="en-US" b="1" dirty="0">
                <a:solidFill>
                  <a:srgbClr val="FF0000"/>
                </a:solidFill>
              </a:rPr>
              <a:t>Label </a:t>
            </a:r>
            <a:r>
              <a:rPr lang="en-US" dirty="0"/>
              <a:t>]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Метка для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; </a:t>
            </a:r>
            <a:r>
              <a:rPr lang="ru-RU" dirty="0">
                <a:solidFill>
                  <a:srgbClr val="00B050"/>
                </a:solidFill>
              </a:rPr>
              <a:t>Метка для  безусловного перехода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L1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Метка для  условного перехода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b="1" dirty="0"/>
              <a:t>: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3904678" y="2276872"/>
            <a:ext cx="1224136" cy="2088232"/>
            <a:chOff x="3563888" y="1988840"/>
            <a:chExt cx="1224136" cy="2088232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3563888" y="1988840"/>
              <a:ext cx="1224136" cy="1728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перфолента 6"/>
            <p:cNvSpPr/>
            <p:nvPr/>
          </p:nvSpPr>
          <p:spPr>
            <a:xfrm>
              <a:off x="3563888" y="3212976"/>
              <a:ext cx="1224136" cy="864096"/>
            </a:xfrm>
            <a:prstGeom prst="flowChartPunchedTap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563888" y="3156992"/>
              <a:ext cx="1224136" cy="56004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1070323" y="263691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70323" y="3445024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Смещение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744800" y="2947814"/>
            <a:ext cx="396949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Прямая со стрелкой 13"/>
          <p:cNvCxnSpPr>
            <a:stCxn id="10" idx="3"/>
            <a:endCxn id="12" idx="1"/>
          </p:cNvCxnSpPr>
          <p:nvPr/>
        </p:nvCxnSpPr>
        <p:spPr>
          <a:xfrm>
            <a:off x="2366467" y="2816932"/>
            <a:ext cx="378333" cy="31090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3"/>
            <a:endCxn id="12" idx="1"/>
          </p:cNvCxnSpPr>
          <p:nvPr/>
        </p:nvCxnSpPr>
        <p:spPr>
          <a:xfrm flipV="1">
            <a:off x="2366467" y="3127834"/>
            <a:ext cx="378333" cy="4972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3"/>
          </p:cNvCxnSpPr>
          <p:nvPr/>
        </p:nvCxnSpPr>
        <p:spPr>
          <a:xfrm>
            <a:off x="3141749" y="3127834"/>
            <a:ext cx="762929" cy="3731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3904678" y="3452639"/>
            <a:ext cx="1224136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Переход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2357339" y="2708920"/>
            <a:ext cx="1547339" cy="1014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902396" y="2276872"/>
            <a:ext cx="1224136" cy="54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Текущая команда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5940152" y="224960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 flipV="1">
            <a:off x="5126533" y="2276873"/>
            <a:ext cx="813619" cy="1527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3707904" y="1916832"/>
            <a:ext cx="1872208" cy="36004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Сегмент кода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2684241" y="210970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163750" y="3501008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0624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696744" cy="706090"/>
          </a:xfrm>
        </p:spPr>
        <p:txBody>
          <a:bodyPr/>
          <a:lstStyle/>
          <a:p>
            <a:r>
              <a:rPr lang="ru-RU" dirty="0"/>
              <a:t>Адресация портов ввода/вывода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6066" y="25556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04217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Порты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ввода/вывода</a:t>
            </a:r>
            <a:r>
              <a:rPr lang="ru-RU" sz="2200" dirty="0">
                <a:latin typeface="+mn-lt"/>
                <a:cs typeface="+mn-cs"/>
              </a:rPr>
              <a:t> используются для управления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внешними устройствами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Работа с портами выполняется командами </a:t>
            </a:r>
            <a:r>
              <a:rPr lang="en-US" sz="2200" b="1">
                <a:latin typeface="+mn-lt"/>
                <a:cs typeface="+mn-cs"/>
              </a:rPr>
              <a:t>IN</a:t>
            </a:r>
            <a:r>
              <a:rPr lang="en-US" sz="220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и </a:t>
            </a:r>
            <a:r>
              <a:rPr lang="en-US" sz="2200" b="1" dirty="0">
                <a:latin typeface="+mn-lt"/>
                <a:cs typeface="+mn-cs"/>
              </a:rPr>
              <a:t>OUT</a:t>
            </a:r>
            <a:r>
              <a:rPr lang="en-US" sz="2200" dirty="0">
                <a:latin typeface="+mn-lt"/>
                <a:cs typeface="+mn-cs"/>
              </a:rPr>
              <a:t>, </a:t>
            </a:r>
            <a:r>
              <a:rPr lang="ru-RU" sz="2200" dirty="0">
                <a:latin typeface="+mn-lt"/>
                <a:cs typeface="+mn-cs"/>
              </a:rPr>
              <a:t>в которых явно указывается номер порта в/в.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Порт может быть непосредственным операндом 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в команде или задан в регистре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en-US" sz="2200" dirty="0">
                <a:latin typeface="+mn-lt"/>
                <a:cs typeface="+mn-cs"/>
              </a:rPr>
              <a:t>.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b="1" dirty="0">
                <a:solidFill>
                  <a:srgbClr val="00B0F0"/>
                </a:solidFill>
                <a:latin typeface="+mn-lt"/>
                <a:cs typeface="+mn-cs"/>
              </a:rPr>
              <a:t>порты и из портов </a:t>
            </a:r>
            <a:r>
              <a:rPr lang="ru-RU" sz="2200" dirty="0">
                <a:latin typeface="+mn-lt"/>
                <a:cs typeface="+mn-cs"/>
              </a:rPr>
              <a:t>передаются команды управления устройствами и данные (Например коды символов вводимых с клавиатуры или сигнал завершения чтения символа. 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/>
              <a:t>)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8242423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использования команд с </a:t>
            </a:r>
            <a:r>
              <a:rPr lang="ru-RU" dirty="0">
                <a:latin typeface="+mn-lt"/>
                <a:cs typeface="+mn-cs"/>
              </a:rPr>
              <a:t>адресацией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портов в/в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>
                <a:solidFill>
                  <a:srgbClr val="FF0000"/>
                </a:solidFill>
              </a:rPr>
              <a:t>40H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40H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/>
              <a:t>AX, </a:t>
            </a:r>
            <a:r>
              <a:rPr lang="en-US" b="1" dirty="0">
                <a:solidFill>
                  <a:srgbClr val="FF0000"/>
                </a:solidFill>
              </a:rPr>
              <a:t>41H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41H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AX</a:t>
            </a:r>
            <a:r>
              <a:rPr lang="en-US" dirty="0"/>
              <a:t> ( 2 </a:t>
            </a:r>
            <a:r>
              <a:rPr lang="ru-RU" dirty="0"/>
              <a:t>байта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из порта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en-US" b="1" dirty="0"/>
              <a:t> ,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AL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ru-RU" b="1" dirty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61353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4614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Адресация команд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257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2706" y="692696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Команды цепочек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MOVCB, COMPSB, LODSB, STOSB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используют для адресации два  сегментных регистра: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  <a:r>
              <a:rPr lang="ru-RU" sz="2400" dirty="0">
                <a:latin typeface="+mn-lt"/>
                <a:cs typeface="+mn-cs"/>
              </a:rPr>
              <a:t> и индексные регистры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en-US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</a:rPr>
              <a:t>При этом вычисляются два исполнительных адреса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ИА1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ИА2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ИА1 := </a:t>
            </a:r>
            <a:r>
              <a:rPr lang="en-US" sz="2400" b="1" dirty="0"/>
              <a:t>[SI] + [ES]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ИА</a:t>
            </a:r>
            <a:r>
              <a:rPr lang="en-US" sz="2400" b="1" dirty="0"/>
              <a:t>2</a:t>
            </a:r>
            <a:r>
              <a:rPr lang="ru-RU" sz="2400" b="1" dirty="0"/>
              <a:t> := </a:t>
            </a:r>
            <a:r>
              <a:rPr lang="en-US" sz="2400" b="1" dirty="0"/>
              <a:t>[DI] + [DS]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321" y="3068960"/>
            <a:ext cx="8242423" cy="28315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использования команд с </a:t>
            </a:r>
            <a:r>
              <a:rPr lang="ru-RU" sz="2000" dirty="0">
                <a:latin typeface="+mn-lt"/>
                <a:cs typeface="+mn-cs"/>
              </a:rPr>
              <a:t>адресацией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команд цепочек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r>
              <a:rPr lang="en-US" sz="2000" b="1" dirty="0"/>
              <a:t>CLD</a:t>
            </a:r>
            <a:r>
              <a:rPr lang="ru-RU" sz="2000" b="1" dirty="0"/>
              <a:t>            </a:t>
            </a:r>
            <a:r>
              <a:rPr lang="ru-RU" b="1" dirty="0">
                <a:solidFill>
                  <a:srgbClr val="00B050"/>
                </a:solidFill>
              </a:rPr>
              <a:t>; Сброс флага направления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en-US" b="1" dirty="0">
                <a:solidFill>
                  <a:srgbClr val="00B050"/>
                </a:solidFill>
              </a:rPr>
              <a:t> -&gt; </a:t>
            </a:r>
            <a:r>
              <a:rPr lang="en-US" sz="2000" b="1" dirty="0">
                <a:solidFill>
                  <a:srgbClr val="FF0000"/>
                </a:solidFill>
              </a:rPr>
              <a:t>SI 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ru-RU" b="1" dirty="0">
                <a:solidFill>
                  <a:srgbClr val="FF0000"/>
                </a:solidFill>
              </a:rPr>
              <a:t>Задается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PUSH </a:t>
            </a:r>
            <a:r>
              <a:rPr lang="en-US" sz="2000" b="1" dirty="0">
                <a:solidFill>
                  <a:srgbClr val="FF0000"/>
                </a:solidFill>
              </a:rPr>
              <a:t>DS</a:t>
            </a:r>
            <a:r>
              <a:rPr lang="ru-RU" sz="2000" b="1" dirty="0">
                <a:solidFill>
                  <a:srgbClr val="FF0000"/>
                </a:solidFill>
              </a:rPr>
              <a:t>  </a:t>
            </a:r>
            <a:r>
              <a:rPr lang="ru-RU" sz="2000" b="1" dirty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FF0000"/>
                </a:solidFill>
              </a:rPr>
              <a:t>DS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должен быть предварительно загружен</a:t>
            </a:r>
          </a:p>
          <a:p>
            <a:r>
              <a:rPr lang="ru-RU" sz="2000" b="1" dirty="0"/>
              <a:t>   </a:t>
            </a:r>
            <a:r>
              <a:rPr lang="en-US" sz="2000" b="1" dirty="0"/>
              <a:t>POP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r>
              <a:rPr lang="ru-RU" sz="2000" b="1" dirty="0"/>
              <a:t>         </a:t>
            </a:r>
            <a:r>
              <a:rPr lang="ru-RU" b="1" dirty="0">
                <a:solidFill>
                  <a:srgbClr val="00B050"/>
                </a:solidFill>
              </a:rPr>
              <a:t>; Обязательная загрузка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STRINGD</a:t>
            </a:r>
            <a:r>
              <a:rPr lang="en-US" sz="2000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загрузка адреса приемника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STRINGS</a:t>
            </a:r>
            <a:r>
              <a:rPr lang="ru-RU" sz="2000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; загрузка адреса источника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MOV CX</a:t>
            </a:r>
            <a:r>
              <a:rPr lang="ru-RU" sz="2000" b="1" dirty="0"/>
              <a:t>, 10      </a:t>
            </a:r>
            <a:r>
              <a:rPr lang="ru-RU" b="1" dirty="0">
                <a:solidFill>
                  <a:srgbClr val="00B050"/>
                </a:solidFill>
              </a:rPr>
              <a:t>; Максимальное число повторений</a:t>
            </a:r>
          </a:p>
          <a:p>
            <a:r>
              <a:rPr lang="ru-RU" b="1" dirty="0">
                <a:solidFill>
                  <a:srgbClr val="00B050"/>
                </a:solidFill>
              </a:rPr>
              <a:t>; Команда </a:t>
            </a:r>
            <a:r>
              <a:rPr lang="en-US" b="1" dirty="0">
                <a:solidFill>
                  <a:srgbClr val="00B050"/>
                </a:solidFill>
              </a:rPr>
              <a:t>MOVSB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sz="2000" b="1" dirty="0"/>
              <a:t>REP</a:t>
            </a:r>
            <a:r>
              <a:rPr lang="ru-RU" sz="2000" b="1" dirty="0"/>
              <a:t>       </a:t>
            </a:r>
            <a:r>
              <a:rPr lang="en-US" sz="2000" b="1" dirty="0">
                <a:solidFill>
                  <a:srgbClr val="FF0000"/>
                </a:solidFill>
              </a:rPr>
              <a:t>MOVSB</a:t>
            </a:r>
          </a:p>
        </p:txBody>
      </p:sp>
    </p:spTree>
    <p:extLst>
      <p:ext uri="{BB962C8B-B14F-4D97-AF65-F5344CB8AC3E}">
        <p14:creationId xmlns:p14="http://schemas.microsoft.com/office/powerpoint/2010/main" val="7252340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Флаги и Регистр флагов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0944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408712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Классификация команд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494" y="294109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70477" y="476672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Команды МП можно разделить на </a:t>
            </a:r>
            <a:r>
              <a:rPr lang="ru-RU" sz="2000" u="sng" dirty="0">
                <a:latin typeface="+mn-lt"/>
                <a:cs typeface="+mn-cs"/>
              </a:rPr>
              <a:t>следующие основные группы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Пересылка данных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4" action="ppaction://hlinksldjump"/>
              </a:rPr>
              <a:t>Арифметика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двоичная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5" action="ppaction://hlinksldjump"/>
              </a:rPr>
              <a:t>Десятичная арифметика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Логические поразрядные команды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Передачи управления </a:t>
            </a:r>
            <a:r>
              <a:rPr lang="ru-RU" sz="2000" dirty="0">
                <a:latin typeface="+mn-lt"/>
                <a:cs typeface="+mn-cs"/>
              </a:rPr>
              <a:t>(условные и безусловные)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8" action="ppaction://hlinksldjump"/>
              </a:rPr>
              <a:t>Команды сдвига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Команды цепочек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en-US" sz="2000" dirty="0">
                <a:latin typeface="+mn-lt"/>
                <a:cs typeface="+mn-cs"/>
                <a:hlinkClick r:id="rId10" action="ppaction://hlinksldjump"/>
              </a:rPr>
              <a:t>XLAT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Работа со стеком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2" action="ppaction://hlinksldjump"/>
              </a:rPr>
              <a:t>Работа с флагами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3" action="ppaction://hlinksldjump"/>
              </a:rPr>
              <a:t>Команда Цикла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ЛР №4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5" action="ppaction://hlinksldjump"/>
              </a:rPr>
              <a:t>Преобразования данных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Управление состоянием МП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Работа с битами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Работа с процедурами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8" action="ppaction://hlinksldjump"/>
              </a:rPr>
              <a:t>Команды ввода вывода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  <a:hlinkClick r:id="rId19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Работа с Прерываниями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Работа с адресами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06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Софт для СП на сайте (</a:t>
            </a:r>
            <a:r>
              <a:rPr lang="en-US" altLang="ru-RU" sz="3600" dirty="0"/>
              <a:t>Tasm3.zip</a:t>
            </a:r>
            <a:r>
              <a:rPr lang="ru-RU" altLang="ru-RU" sz="3600" dirty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4712" cy="5616575"/>
          </a:xfrm>
        </p:spPr>
        <p:txBody>
          <a:bodyPr/>
          <a:lstStyle/>
          <a:p>
            <a:r>
              <a:rPr lang="ru-RU" altLang="ru-RU" sz="2100" b="1" dirty="0"/>
              <a:t>1. </a:t>
            </a:r>
            <a:r>
              <a:rPr lang="ru-RU" altLang="ru-RU" sz="2100" b="1" u="sng" dirty="0"/>
              <a:t>Компилятор</a:t>
            </a:r>
            <a:r>
              <a:rPr lang="ru-RU" altLang="ru-RU" sz="2100" b="1" dirty="0"/>
              <a:t> с языка Ассемблер - tasm.exe.</a:t>
            </a:r>
            <a:endParaRPr lang="ru-RU" altLang="ru-RU" sz="2100" dirty="0"/>
          </a:p>
          <a:p>
            <a:r>
              <a:rPr lang="ru-RU" altLang="ru-RU" sz="2100" b="1" dirty="0"/>
              <a:t>2. </a:t>
            </a:r>
            <a:r>
              <a:rPr lang="ru-RU" altLang="ru-RU" sz="2100" b="1" u="sng" dirty="0"/>
              <a:t>Компоновщик</a:t>
            </a:r>
            <a:r>
              <a:rPr lang="ru-RU" altLang="ru-RU" sz="2100" b="1" dirty="0"/>
              <a:t> для Ассемблера - tlink.exe.</a:t>
            </a:r>
            <a:endParaRPr lang="ru-RU" altLang="ru-RU" sz="2100" dirty="0"/>
          </a:p>
          <a:p>
            <a:r>
              <a:rPr lang="ru-RU" altLang="ru-RU" sz="2100" b="1" dirty="0"/>
              <a:t>3. </a:t>
            </a:r>
            <a:r>
              <a:rPr lang="ru-RU" altLang="ru-RU" sz="2100" b="1" u="sng" dirty="0"/>
              <a:t>Отладчик</a:t>
            </a:r>
            <a:r>
              <a:rPr lang="ru-RU" altLang="ru-RU" sz="2100" b="1" dirty="0"/>
              <a:t> для Ассемблера - td.exe.</a:t>
            </a:r>
            <a:endParaRPr lang="ru-RU" altLang="ru-RU" sz="2100" dirty="0"/>
          </a:p>
          <a:p>
            <a:r>
              <a:rPr lang="ru-RU" altLang="ru-RU" sz="2100" b="1" dirty="0"/>
              <a:t>4. </a:t>
            </a:r>
            <a:r>
              <a:rPr lang="ru-RU" altLang="ru-RU" sz="2100" b="1" u="sng" dirty="0"/>
              <a:t>Текстовый редактор </a:t>
            </a:r>
            <a:r>
              <a:rPr lang="ru-RU" altLang="ru-RU" sz="2100" b="1" dirty="0"/>
              <a:t>для Ассемблера - Asm_ed.exe.</a:t>
            </a:r>
            <a:endParaRPr lang="ru-RU" altLang="ru-RU" sz="2100" dirty="0"/>
          </a:p>
          <a:p>
            <a:r>
              <a:rPr lang="ru-RU" altLang="ru-RU" sz="2100" b="1" dirty="0"/>
              <a:t>5. </a:t>
            </a:r>
            <a:r>
              <a:rPr lang="ru-RU" altLang="ru-RU" sz="2100" b="1" u="sng" dirty="0"/>
              <a:t>Русификатор</a:t>
            </a:r>
            <a:r>
              <a:rPr lang="ru-RU" altLang="ru-RU" sz="2100" b="1" dirty="0"/>
              <a:t> клавиатуры - RKM.COM.</a:t>
            </a:r>
            <a:endParaRPr lang="ru-RU" altLang="ru-RU" sz="2100" dirty="0"/>
          </a:p>
          <a:p>
            <a:r>
              <a:rPr lang="ru-RU" altLang="ru-RU" sz="2100" b="1" dirty="0"/>
              <a:t>6. Утилита поиска системного программиста - GREP.com.</a:t>
            </a:r>
            <a:endParaRPr lang="ru-RU" altLang="ru-RU" sz="2100" dirty="0"/>
          </a:p>
          <a:p>
            <a:r>
              <a:rPr lang="ru-RU" altLang="ru-RU" sz="2100" b="1" dirty="0"/>
              <a:t>7. </a:t>
            </a:r>
            <a:r>
              <a:rPr lang="ru-RU" altLang="ru-RU" sz="2100" b="1" u="sng" dirty="0"/>
              <a:t>Программа перекодировки </a:t>
            </a:r>
            <a:r>
              <a:rPr lang="ru-RU" altLang="ru-RU" sz="2100" b="1" dirty="0"/>
              <a:t>DOS-WINDOWS - trans.exe.</a:t>
            </a:r>
            <a:endParaRPr lang="ru-RU" altLang="ru-RU" sz="2100" dirty="0"/>
          </a:p>
          <a:p>
            <a:r>
              <a:rPr lang="ru-RU" altLang="ru-RU" sz="2100" b="1" dirty="0"/>
              <a:t>8. </a:t>
            </a:r>
            <a:r>
              <a:rPr lang="ru-RU" altLang="ru-RU" sz="2100" b="1" u="sng" dirty="0"/>
              <a:t>Справки</a:t>
            </a:r>
            <a:r>
              <a:rPr lang="ru-RU" altLang="ru-RU" sz="2100" b="1" dirty="0"/>
              <a:t> для основных программ - *.HLP.</a:t>
            </a:r>
            <a:endParaRPr lang="ru-RU" altLang="ru-RU" sz="2100" dirty="0"/>
          </a:p>
          <a:p>
            <a:r>
              <a:rPr lang="ru-RU" altLang="ru-RU" sz="2100" b="1" dirty="0"/>
              <a:t>9. Примеры </a:t>
            </a:r>
            <a:r>
              <a:rPr lang="ru-RU" altLang="ru-RU" sz="2100" b="1" u="sng" dirty="0"/>
              <a:t>простейшей</a:t>
            </a:r>
            <a:r>
              <a:rPr lang="ru-RU" altLang="ru-RU" sz="2100" b="1" dirty="0"/>
              <a:t> программы (</a:t>
            </a:r>
            <a:r>
              <a:rPr lang="ru-RU" altLang="ru-RU" sz="2100" b="1" dirty="0" err="1"/>
              <a:t>First</a:t>
            </a:r>
            <a:r>
              <a:rPr lang="ru-RU" altLang="ru-RU" sz="2100" b="1" dirty="0"/>
              <a:t>) для DOS и WINDOWS - *.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10.Другие </a:t>
            </a:r>
            <a:r>
              <a:rPr lang="ru-RU" altLang="ru-RU" sz="2100" b="1" u="sng" dirty="0"/>
              <a:t>примеры</a:t>
            </a:r>
            <a:r>
              <a:rPr lang="ru-RU" altLang="ru-RU" sz="2100" b="1" dirty="0"/>
              <a:t> для продвинутых студентов - *.</a:t>
            </a:r>
            <a:r>
              <a:rPr lang="ru-RU" altLang="ru-RU" sz="2100" b="1" dirty="0" err="1"/>
              <a:t>arj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11.Эмулятор среды ДОС - DOSBOX (отдельно, см. ниже) - *.</a:t>
            </a:r>
            <a:r>
              <a:rPr lang="ru-RU" altLang="ru-RU" sz="2100" b="1" dirty="0" err="1"/>
              <a:t>zip</a:t>
            </a:r>
            <a:r>
              <a:rPr lang="ru-RU" altLang="ru-RU" sz="2100" b="1" dirty="0"/>
              <a:t>.</a:t>
            </a:r>
            <a:endParaRPr lang="en-US" altLang="ru-RU" sz="2100" b="1" dirty="0"/>
          </a:p>
          <a:p>
            <a:r>
              <a:rPr lang="en-US" altLang="ru-RU" sz="2100" b="1" dirty="0"/>
              <a:t>12</a:t>
            </a:r>
            <a:r>
              <a:rPr lang="ru-RU" altLang="ru-RU" sz="2100" b="1" dirty="0"/>
              <a:t>. Утилиты для работы </a:t>
            </a:r>
            <a:r>
              <a:rPr lang="en-US" altLang="ru-RU" sz="2100" b="1" dirty="0"/>
              <a:t>TASM(DPMI16BI.OVL </a:t>
            </a:r>
            <a:r>
              <a:rPr lang="ru-RU" altLang="ru-RU" sz="2100" b="1" dirty="0"/>
              <a:t>и </a:t>
            </a:r>
            <a:r>
              <a:rPr lang="en-US" altLang="ru-RU" sz="2100" b="1" dirty="0"/>
              <a:t>DPMI32VM.OVL).</a:t>
            </a:r>
            <a:endParaRPr lang="ru-RU" altLang="ru-RU" sz="2100" b="1" dirty="0"/>
          </a:p>
          <a:p>
            <a:r>
              <a:rPr lang="ru-RU" altLang="ru-RU" sz="2100" b="1" dirty="0"/>
              <a:t>Самый простой </a:t>
            </a:r>
            <a:r>
              <a:rPr lang="ru-RU" altLang="ru-RU" sz="2100" b="1" u="sng" dirty="0"/>
              <a:t>файл менеджер </a:t>
            </a:r>
            <a:r>
              <a:rPr lang="ru-RU" altLang="ru-RU" sz="2100" b="1" dirty="0"/>
              <a:t>- </a:t>
            </a:r>
            <a:r>
              <a:rPr lang="en-US" altLang="ru-RU" sz="2100" b="1" dirty="0"/>
              <a:t>VC.COM</a:t>
            </a:r>
            <a:endParaRPr lang="ru-RU" altLang="ru-RU" sz="2100" b="1" dirty="0"/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endParaRPr lang="ru-RU" altLang="ru-RU" sz="2100" b="1" dirty="0"/>
          </a:p>
          <a:p>
            <a:pPr eaLnBrk="1" hangingPunct="1"/>
            <a:endParaRPr lang="ru-RU" altLang="ru-RU" sz="2100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Пересылка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9562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77072"/>
            <a:ext cx="914400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и операнды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заносим переменную </a:t>
            </a:r>
            <a:r>
              <a:rPr lang="en-US" b="1" dirty="0">
                <a:solidFill>
                  <a:srgbClr val="FF0000"/>
                </a:solidFill>
              </a:rPr>
              <a:t>BLOCK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типа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(2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б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dirty="0"/>
              <a:t>, </a:t>
            </a:r>
            <a:r>
              <a:rPr lang="ru-RU" b="1" dirty="0">
                <a:solidFill>
                  <a:srgbClr val="FF0000"/>
                </a:solidFill>
              </a:rPr>
              <a:t>10 </a:t>
            </a:r>
            <a:r>
              <a:rPr lang="ru-RU" dirty="0">
                <a:solidFill>
                  <a:srgbClr val="00B050"/>
                </a:solidFill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число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регистры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и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обмениваются значениями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I,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из регистр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значение в переменную 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  <a:r>
              <a:rPr lang="ru-RU" dirty="0">
                <a:solidFill>
                  <a:srgbClr val="00B050"/>
                </a:solidFill>
              </a:rPr>
              <a:t>типа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(2</a:t>
            </a:r>
            <a:r>
              <a:rPr lang="ru-RU" dirty="0">
                <a:solidFill>
                  <a:srgbClr val="00B050"/>
                </a:solidFill>
              </a:rPr>
              <a:t>б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60752"/>
            <a:ext cx="8063911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Основные Команды пересылки</a:t>
            </a:r>
            <a:r>
              <a:rPr lang="ru-RU" sz="2400" dirty="0">
                <a:latin typeface="+mn-lt"/>
                <a:cs typeface="+mn-cs"/>
              </a:rPr>
              <a:t> (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Меню К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MOV 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ru-RU" sz="2400" dirty="0">
                <a:latin typeface="+mn-lt"/>
                <a:cs typeface="+mn-cs"/>
              </a:rPr>
              <a:t>Пересылка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XCHG</a:t>
            </a:r>
            <a:r>
              <a:rPr lang="en-US" sz="2400" b="1" dirty="0"/>
              <a:t> </a:t>
            </a:r>
            <a:r>
              <a:rPr lang="en-US" sz="2400" dirty="0"/>
              <a:t>- </a:t>
            </a:r>
            <a:r>
              <a:rPr lang="ru-RU" sz="2400" dirty="0"/>
              <a:t>Обмен данными между операндами (</a:t>
            </a:r>
            <a:r>
              <a:rPr lang="en-US" sz="2400" dirty="0"/>
              <a:t>SWAP!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Другие команды смотрим в справочниках и литературе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Возможны различные случаи указания операндов и адресации!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Прямая пересылка между переменными в памяти не допускается (возможны команды цепочек – </a:t>
            </a:r>
            <a:r>
              <a:rPr lang="en-US" sz="2400" dirty="0"/>
              <a:t>MOVSB </a:t>
            </a:r>
            <a:r>
              <a:rPr lang="ru-RU" sz="2400" dirty="0"/>
              <a:t>и др.). Есть и другие команды пересылки данных.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259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Арифметика двоичная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3684727"/>
            <a:ext cx="8964488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AL , 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BL ,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MUL BL </a:t>
            </a:r>
            <a:r>
              <a:rPr lang="ru-RU" dirty="0">
                <a:solidFill>
                  <a:srgbClr val="00B050"/>
                </a:solidFill>
              </a:rPr>
              <a:t>; В команде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умножения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получим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 = 10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DEC AX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 DX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DX  </a:t>
            </a:r>
            <a:r>
              <a:rPr lang="ru-RU" b="1" dirty="0">
                <a:solidFill>
                  <a:srgbClr val="FF0000"/>
                </a:solidFill>
              </a:rPr>
              <a:t>= </a:t>
            </a:r>
            <a:r>
              <a:rPr lang="en-US" b="1" dirty="0">
                <a:solidFill>
                  <a:srgbClr val="FF0000"/>
                </a:solidFill>
              </a:rPr>
              <a:t>DX +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NEG AL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 -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CMP AX , </a:t>
            </a:r>
            <a:r>
              <a:rPr lang="ru-RU" b="1" dirty="0">
                <a:solidFill>
                  <a:srgbClr val="FF0000"/>
                </a:solidFill>
              </a:rPr>
              <a:t>5 </a:t>
            </a:r>
            <a:r>
              <a:rPr lang="ru-RU" dirty="0">
                <a:solidFill>
                  <a:srgbClr val="00B050"/>
                </a:solidFill>
              </a:rPr>
              <a:t>; В команде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сравниваем 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</a:t>
            </a:r>
            <a:r>
              <a:rPr lang="en-US" b="1" dirty="0">
                <a:solidFill>
                  <a:srgbClr val="FF0000"/>
                </a:solidFill>
              </a:rPr>
              <a:t> 5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и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JE MET5 </a:t>
            </a:r>
            <a:r>
              <a:rPr lang="ru-RU" dirty="0">
                <a:solidFill>
                  <a:srgbClr val="00B050"/>
                </a:solidFill>
              </a:rPr>
              <a:t>; Если </a:t>
            </a:r>
            <a:r>
              <a:rPr lang="ru-RU" b="1" dirty="0">
                <a:solidFill>
                  <a:srgbClr val="FF0000"/>
                </a:solidFill>
              </a:rPr>
              <a:t>равно</a:t>
            </a:r>
            <a:r>
              <a:rPr lang="ru-RU" dirty="0">
                <a:solidFill>
                  <a:srgbClr val="00B050"/>
                </a:solidFill>
              </a:rPr>
              <a:t>, то переходим на метку </a:t>
            </a:r>
            <a:r>
              <a:rPr lang="en-US" b="1" dirty="0">
                <a:solidFill>
                  <a:srgbClr val="FF0000"/>
                </a:solidFill>
              </a:rPr>
              <a:t>MET5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063911" cy="32316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Команды </a:t>
            </a:r>
            <a:r>
              <a:rPr lang="ru-RU" dirty="0"/>
              <a:t>( 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К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ADD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ADS </a:t>
            </a:r>
            <a:r>
              <a:rPr lang="en-US" dirty="0">
                <a:latin typeface="+mn-lt"/>
                <a:cs typeface="+mn-cs"/>
              </a:rPr>
              <a:t>- </a:t>
            </a:r>
            <a:r>
              <a:rPr lang="ru-RU" dirty="0">
                <a:latin typeface="+mn-lt"/>
                <a:cs typeface="+mn-cs"/>
              </a:rPr>
              <a:t>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SUB </a:t>
            </a:r>
            <a:r>
              <a:rPr lang="en-US" dirty="0"/>
              <a:t>-</a:t>
            </a:r>
            <a:r>
              <a:rPr lang="ru-RU" dirty="0"/>
              <a:t> 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DIV, IDIV </a:t>
            </a:r>
            <a:r>
              <a:rPr lang="en-US" dirty="0"/>
              <a:t>- </a:t>
            </a:r>
            <a:r>
              <a:rPr lang="ru-RU" dirty="0"/>
              <a:t>Деление данных (со знаком и без знака)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MUL, IMUL </a:t>
            </a:r>
            <a:r>
              <a:rPr lang="en-US" dirty="0"/>
              <a:t>–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/>
              <a:t>умножение данных</a:t>
            </a:r>
            <a:r>
              <a:rPr lang="en-US" dirty="0"/>
              <a:t> </a:t>
            </a:r>
            <a:r>
              <a:rPr lang="ru-RU" dirty="0"/>
              <a:t>(со знаком и без знака)</a:t>
            </a:r>
            <a:r>
              <a:rPr lang="en-US" dirty="0"/>
              <a:t> </a:t>
            </a:r>
            <a:r>
              <a:rPr lang="ru-RU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INC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- </a:t>
            </a:r>
            <a:r>
              <a:rPr lang="ru-RU" dirty="0"/>
              <a:t>Добавить единицу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DEC </a:t>
            </a:r>
            <a:r>
              <a:rPr lang="en-US" dirty="0"/>
              <a:t>- </a:t>
            </a:r>
            <a:r>
              <a:rPr lang="ru-RU" dirty="0"/>
              <a:t>Вычесть единицу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NEG </a:t>
            </a:r>
            <a:r>
              <a:rPr lang="en-US" dirty="0"/>
              <a:t>- </a:t>
            </a:r>
            <a:r>
              <a:rPr lang="ru-RU" dirty="0"/>
              <a:t>Изменить знак</a:t>
            </a:r>
            <a:r>
              <a:rPr lang="en-US" dirty="0"/>
              <a:t> </a:t>
            </a:r>
            <a:r>
              <a:rPr lang="ru-RU" dirty="0"/>
              <a:t>числа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CMP </a:t>
            </a:r>
            <a:r>
              <a:rPr lang="en-US" dirty="0"/>
              <a:t>- </a:t>
            </a:r>
            <a:r>
              <a:rPr lang="ru-RU" dirty="0"/>
              <a:t>Сравнить 2 операнда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CBW </a:t>
            </a:r>
            <a:r>
              <a:rPr lang="en-US" dirty="0"/>
              <a:t>- </a:t>
            </a:r>
            <a:r>
              <a:rPr lang="ru-RU" dirty="0"/>
              <a:t>Преобразовать байт в слово (с учетом знака)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CWD </a:t>
            </a:r>
            <a:r>
              <a:rPr lang="en-US" dirty="0"/>
              <a:t>- </a:t>
            </a:r>
            <a:r>
              <a:rPr lang="ru-RU" dirty="0"/>
              <a:t>Преобразовать слово в байт (с учетом знака)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4229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Десятичная арифметика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692696"/>
            <a:ext cx="8712968" cy="32624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700" dirty="0">
                <a:latin typeface="+mn-lt"/>
                <a:cs typeface="+mn-cs"/>
              </a:rPr>
              <a:t>Основные Команды </a:t>
            </a:r>
            <a:r>
              <a:rPr lang="ru-RU" sz="1700" u="sng" dirty="0">
                <a:latin typeface="+mn-lt"/>
                <a:cs typeface="+mn-cs"/>
              </a:rPr>
              <a:t>десятичной</a:t>
            </a:r>
            <a:r>
              <a:rPr lang="ru-RU" sz="1700" dirty="0">
                <a:latin typeface="+mn-lt"/>
                <a:cs typeface="+mn-cs"/>
              </a:rPr>
              <a:t> арифметики  для </a:t>
            </a:r>
            <a:r>
              <a:rPr lang="ru-RU" sz="1700" dirty="0">
                <a:latin typeface="+mn-lt"/>
                <a:cs typeface="+mn-cs"/>
                <a:hlinkClick r:id="rId2" action="ppaction://hlinksldjump"/>
              </a:rPr>
              <a:t>двоично-десятичных </a:t>
            </a:r>
            <a:r>
              <a:rPr lang="ru-RU" sz="1700" dirty="0">
                <a:latin typeface="+mn-lt"/>
                <a:cs typeface="+mn-cs"/>
              </a:rPr>
              <a:t>чисел </a:t>
            </a:r>
            <a:r>
              <a:rPr lang="ru-RU" sz="1600" dirty="0"/>
              <a:t>( </a:t>
            </a:r>
            <a:r>
              <a:rPr lang="ru-RU" sz="16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1600" dirty="0">
                <a:solidFill>
                  <a:srgbClr val="FF0000"/>
                </a:solidFill>
              </a:rPr>
              <a:t> К</a:t>
            </a:r>
            <a:r>
              <a:rPr lang="ru-RU" sz="1600" dirty="0"/>
              <a:t>):</a:t>
            </a:r>
            <a:r>
              <a:rPr lang="ru-RU" sz="1700" dirty="0">
                <a:latin typeface="+mn-lt"/>
                <a:cs typeface="+mn-cs"/>
              </a:rPr>
              <a:t> аналогичны </a:t>
            </a:r>
            <a:r>
              <a:rPr lang="en-US" sz="1700" dirty="0">
                <a:latin typeface="+mn-lt"/>
                <a:cs typeface="+mn-cs"/>
              </a:rPr>
              <a:t>(FDD,SUB,MUL,DIV)</a:t>
            </a:r>
            <a:r>
              <a:rPr lang="ru-RU" sz="1700" dirty="0">
                <a:latin typeface="+mn-lt"/>
                <a:cs typeface="+mn-cs"/>
              </a:rPr>
              <a:t>, но для их правильного выполнения над неупакованными</a:t>
            </a:r>
            <a:r>
              <a:rPr lang="en-US" sz="1700" dirty="0">
                <a:latin typeface="+mn-lt"/>
                <a:cs typeface="+mn-cs"/>
              </a:rPr>
              <a:t> b </a:t>
            </a:r>
            <a:r>
              <a:rPr lang="ru-RU" sz="1700" dirty="0">
                <a:latin typeface="+mn-lt"/>
                <a:cs typeface="+mn-cs"/>
              </a:rPr>
              <a:t>упакованными десятичными числами нужна коррекция до или после операций, и она выполняется командами: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  <a:latin typeface="+mn-lt"/>
                <a:cs typeface="+mn-cs"/>
              </a:rPr>
              <a:t>AAA</a:t>
            </a:r>
            <a:r>
              <a:rPr lang="en-US" sz="1700" dirty="0">
                <a:latin typeface="+mn-lt"/>
                <a:cs typeface="+mn-cs"/>
              </a:rPr>
              <a:t>- </a:t>
            </a:r>
            <a:r>
              <a:rPr lang="ru-RU" sz="1700" dirty="0">
                <a:latin typeface="+mn-lt"/>
                <a:cs typeface="+mn-cs"/>
              </a:rPr>
              <a:t>коррекция </a:t>
            </a:r>
            <a:r>
              <a:rPr lang="ru-RU" sz="1700" u="sng" dirty="0">
                <a:latin typeface="+mn-lt"/>
                <a:cs typeface="+mn-cs"/>
              </a:rPr>
              <a:t>после</a:t>
            </a:r>
            <a:r>
              <a:rPr lang="ru-RU" sz="1700" dirty="0">
                <a:latin typeface="+mn-lt"/>
                <a:cs typeface="+mn-cs"/>
              </a:rPr>
              <a:t> десятичного </a:t>
            </a:r>
            <a:r>
              <a:rPr lang="ru-RU" sz="1700" u="sng" dirty="0">
                <a:latin typeface="+mn-lt"/>
                <a:cs typeface="+mn-cs"/>
              </a:rPr>
              <a:t>сложения</a:t>
            </a:r>
            <a:r>
              <a:rPr lang="ru-RU" sz="1700" dirty="0">
                <a:latin typeface="+mn-lt"/>
                <a:cs typeface="+mn-cs"/>
              </a:rPr>
              <a:t> </a:t>
            </a:r>
            <a:r>
              <a:rPr lang="ru-RU" sz="1700" u="sng" dirty="0">
                <a:latin typeface="+mn-lt"/>
                <a:cs typeface="+mn-cs"/>
              </a:rPr>
              <a:t>неупакованных</a:t>
            </a:r>
            <a:r>
              <a:rPr lang="ru-RU" sz="1700" dirty="0">
                <a:latin typeface="+mn-lt"/>
                <a:cs typeface="+mn-cs"/>
              </a:rPr>
              <a:t> десятичных чисел</a:t>
            </a:r>
            <a:r>
              <a:rPr lang="en-US" sz="1700" dirty="0">
                <a:latin typeface="+mn-lt"/>
                <a:cs typeface="+mn-cs"/>
              </a:rPr>
              <a:t> </a:t>
            </a:r>
            <a:r>
              <a:rPr lang="ru-RU" sz="1700" dirty="0"/>
              <a:t>(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B</a:t>
            </a:r>
            <a:r>
              <a:rPr lang="en-US" sz="1700" dirty="0"/>
              <a:t>inary </a:t>
            </a:r>
            <a:r>
              <a:rPr lang="en-US" sz="1700" b="1" dirty="0">
                <a:solidFill>
                  <a:srgbClr val="FF0000"/>
                </a:solidFill>
              </a:rPr>
              <a:t>C</a:t>
            </a:r>
            <a:r>
              <a:rPr lang="en-US" sz="1700" dirty="0"/>
              <a:t>oded </a:t>
            </a:r>
            <a:r>
              <a:rPr lang="en-US" sz="1700" b="1" dirty="0">
                <a:solidFill>
                  <a:srgbClr val="FF0000"/>
                </a:solidFill>
              </a:rPr>
              <a:t>D</a:t>
            </a:r>
            <a:r>
              <a:rPr lang="en-US" sz="1700" dirty="0"/>
              <a:t>ecimal - </a:t>
            </a:r>
            <a:r>
              <a:rPr lang="en-US" sz="1700" b="1" dirty="0">
                <a:solidFill>
                  <a:srgbClr val="FF0000"/>
                </a:solidFill>
              </a:rPr>
              <a:t>BCD</a:t>
            </a:r>
            <a:r>
              <a:rPr lang="ru-RU" sz="1700" dirty="0"/>
              <a:t>)</a:t>
            </a:r>
            <a:r>
              <a:rPr lang="ru-RU" sz="1700" dirty="0">
                <a:latin typeface="+mn-lt"/>
                <a:cs typeface="+mn-cs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  <a:latin typeface="+mn-lt"/>
                <a:cs typeface="+mn-cs"/>
              </a:rPr>
              <a:t>AAD </a:t>
            </a:r>
            <a:r>
              <a:rPr lang="en-US" sz="1700" dirty="0"/>
              <a:t>-</a:t>
            </a:r>
            <a:r>
              <a:rPr lang="ru-RU" sz="1700" dirty="0"/>
              <a:t> коррекция </a:t>
            </a:r>
            <a:r>
              <a:rPr lang="ru-RU" sz="1700" u="sng" dirty="0"/>
              <a:t>перед</a:t>
            </a:r>
            <a:r>
              <a:rPr lang="ru-RU" sz="1700" dirty="0"/>
              <a:t> </a:t>
            </a:r>
            <a:r>
              <a:rPr lang="ru-RU" sz="1700" u="sng" dirty="0"/>
              <a:t>делением</a:t>
            </a:r>
            <a:r>
              <a:rPr lang="ru-RU" sz="1700" dirty="0"/>
              <a:t> неупакованных десятичных чисел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AAM</a:t>
            </a:r>
            <a:r>
              <a:rPr lang="en-US" sz="1700" dirty="0"/>
              <a:t>-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умножения </a:t>
            </a:r>
            <a:r>
              <a:rPr lang="ru-RU" sz="1700" u="sng" dirty="0"/>
              <a:t>неупакованных</a:t>
            </a:r>
            <a:r>
              <a:rPr lang="ru-RU" sz="1700" dirty="0"/>
              <a:t> десятичных</a:t>
            </a:r>
            <a:r>
              <a:rPr lang="en-US" sz="1700" dirty="0"/>
              <a:t> </a:t>
            </a:r>
            <a:r>
              <a:rPr lang="ru-RU" sz="1700" dirty="0"/>
              <a:t>чисел</a:t>
            </a:r>
            <a:r>
              <a:rPr lang="en-US" sz="17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AAS 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вычитания</a:t>
            </a:r>
            <a:r>
              <a:rPr lang="ru-RU" sz="1700" dirty="0"/>
              <a:t> </a:t>
            </a:r>
            <a:r>
              <a:rPr lang="ru-RU" sz="1700" u="sng" dirty="0"/>
              <a:t>неупакованных</a:t>
            </a:r>
            <a:r>
              <a:rPr lang="ru-RU" sz="1700" dirty="0"/>
              <a:t> десятичных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/>
              <a:t> </a:t>
            </a:r>
            <a:r>
              <a:rPr lang="ru-RU" sz="1700" dirty="0"/>
              <a:t>чисел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DAA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сложения</a:t>
            </a:r>
            <a:r>
              <a:rPr lang="ru-RU" sz="1700" dirty="0"/>
              <a:t> </a:t>
            </a:r>
            <a:r>
              <a:rPr lang="ru-RU" sz="1700" u="sng" dirty="0"/>
              <a:t>упакованных</a:t>
            </a:r>
            <a:r>
              <a:rPr lang="ru-RU" sz="1700" dirty="0"/>
              <a:t> десятичных чисел</a:t>
            </a:r>
            <a:r>
              <a:rPr lang="en-US" sz="1700" dirty="0"/>
              <a:t> 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DAS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вычитания</a:t>
            </a:r>
            <a:r>
              <a:rPr lang="ru-RU" sz="1700" dirty="0"/>
              <a:t> </a:t>
            </a:r>
            <a:r>
              <a:rPr lang="ru-RU" sz="1700" u="sng" dirty="0"/>
              <a:t>упакованных</a:t>
            </a:r>
            <a:r>
              <a:rPr lang="ru-RU" sz="1700" dirty="0"/>
              <a:t> десятичных чисел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49080"/>
            <a:ext cx="9143999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AX , 0605h 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неупакованное десятичное 65 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ADD AL , 09h </a:t>
            </a:r>
            <a:r>
              <a:rPr lang="ru-RU" dirty="0">
                <a:solidFill>
                  <a:srgbClr val="00B050"/>
                </a:solidFill>
              </a:rPr>
              <a:t>неупакованное десятичное </a:t>
            </a:r>
            <a:r>
              <a:rPr lang="en-US" dirty="0">
                <a:solidFill>
                  <a:srgbClr val="00B050"/>
                </a:solidFill>
              </a:rPr>
              <a:t>9</a:t>
            </a:r>
            <a:r>
              <a:rPr lang="ru-RU" dirty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ru-RU" dirty="0">
                <a:solidFill>
                  <a:srgbClr val="00B050"/>
                </a:solidFill>
              </a:rPr>
              <a:t>Результат=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060Е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Команда коррекции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AAA</a:t>
            </a:r>
            <a:r>
              <a:rPr lang="en-US" dirty="0"/>
              <a:t>  </a:t>
            </a:r>
            <a:r>
              <a:rPr lang="ru-RU" dirty="0">
                <a:solidFill>
                  <a:srgbClr val="00B050"/>
                </a:solidFill>
              </a:rPr>
              <a:t>; Получим в результате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0704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Про другие команды см. учебник </a:t>
            </a:r>
            <a:r>
              <a:rPr lang="ru-RU" dirty="0" err="1"/>
              <a:t>Финогенова</a:t>
            </a:r>
            <a:r>
              <a:rPr lang="ru-RU" b="1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751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Логические команды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190" y="3212976"/>
            <a:ext cx="9062417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логических команд: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операнды и константы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K</a:t>
            </a:r>
            <a:r>
              <a:rPr lang="ru-RU" sz="2000" dirty="0" err="1">
                <a:solidFill>
                  <a:srgbClr val="00B050"/>
                </a:solidFill>
                <a:latin typeface="+mn-lt"/>
                <a:cs typeface="+mn-cs"/>
              </a:rPr>
              <a:t>оманды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поразрядной логики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AX , 0FFFFH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FFFGH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AND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AX , 0ff05H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NOT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           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FFFAH (AL = FAH)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0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4" y="692696"/>
            <a:ext cx="806391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AND </a:t>
            </a:r>
            <a:r>
              <a:rPr lang="ru-RU" sz="2400" dirty="0">
                <a:latin typeface="+mn-lt"/>
                <a:cs typeface="+mn-cs"/>
              </a:rPr>
              <a:t> - Поразрядное логическое умножение -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OR</a:t>
            </a:r>
            <a:r>
              <a:rPr lang="ru-RU" sz="2400" dirty="0"/>
              <a:t>- Поразрядное логическое сложение - ИЛИ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XOR</a:t>
            </a:r>
            <a:r>
              <a:rPr lang="ru-RU" sz="2400" dirty="0"/>
              <a:t> - Поразрядное логическое исключающее ИЛИ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NOT </a:t>
            </a:r>
            <a:r>
              <a:rPr lang="ru-RU" sz="2400" dirty="0"/>
              <a:t> - Поразрядное логическое отрицание – 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TEST</a:t>
            </a:r>
            <a:r>
              <a:rPr lang="ru-RU" sz="2400" dirty="0"/>
              <a:t>- Поразрядное логическое тестирование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67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130" y="30907"/>
            <a:ext cx="648072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Передачи управления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9870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583" y="4149080"/>
            <a:ext cx="9062417" cy="2062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Примеры: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1600" dirty="0">
                <a:latin typeface="+mn-lt"/>
                <a:cs typeface="+mn-cs"/>
              </a:rPr>
              <a:t> выделим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TEST AL , 10000000b ; ZF =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JNZ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  ; </a:t>
            </a:r>
            <a:r>
              <a:rPr lang="ru-RU" sz="1600" b="1" dirty="0"/>
              <a:t>Есть условный переход </a:t>
            </a:r>
            <a:r>
              <a:rPr lang="en-US" sz="1600" b="1" dirty="0"/>
              <a:t>ZF=0 (</a:t>
            </a:r>
            <a:r>
              <a:rPr lang="ru-RU" sz="1600" b="1" dirty="0"/>
              <a:t>Результат не нуль </a:t>
            </a:r>
            <a:r>
              <a:rPr lang="en-US" sz="1600" b="1" dirty="0"/>
              <a:t>NZ - NOT ZERO)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; </a:t>
            </a:r>
            <a:r>
              <a:rPr lang="ru-RU" sz="1600" b="1" dirty="0"/>
              <a:t>Передача управления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JMP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…</a:t>
            </a: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:</a:t>
            </a:r>
            <a:r>
              <a:rPr lang="ru-RU" sz="1600" b="1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 …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3" y="662493"/>
            <a:ext cx="9062417" cy="33393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/>
              <a:t>(условные и безусловные передачи)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/>
              <a:t>:</a:t>
            </a:r>
            <a:endParaRPr lang="ru-RU" sz="19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JMP  </a:t>
            </a:r>
            <a:r>
              <a:rPr lang="en-US" sz="1900" dirty="0">
                <a:latin typeface="+mn-lt"/>
                <a:cs typeface="+mn-cs"/>
              </a:rPr>
              <a:t> - </a:t>
            </a:r>
            <a:r>
              <a:rPr lang="ru-RU" sz="1900" dirty="0">
                <a:latin typeface="+mn-lt"/>
                <a:cs typeface="+mn-cs"/>
              </a:rPr>
              <a:t>Безусловный Переход на метку (ближний, короткий, косвенный и дальний)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JE 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>
                <a:latin typeface="+mn-lt"/>
                <a:cs typeface="+mn-cs"/>
              </a:rPr>
              <a:t>переход если </a:t>
            </a:r>
            <a:r>
              <a:rPr lang="ru-RU" sz="1900" u="sng" dirty="0">
                <a:latin typeface="+mn-lt"/>
                <a:cs typeface="+mn-cs"/>
              </a:rPr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err="1">
                <a:solidFill>
                  <a:srgbClr val="FF0000"/>
                </a:solidFill>
              </a:rPr>
              <a:t>J</a:t>
            </a:r>
            <a:r>
              <a:rPr lang="en-US" sz="1900" b="1" dirty="0" err="1">
                <a:solidFill>
                  <a:srgbClr val="00B050"/>
                </a:solidFill>
              </a:rPr>
              <a:t>cc</a:t>
            </a:r>
            <a:r>
              <a:rPr lang="en-US" sz="1900" b="1" dirty="0">
                <a:solidFill>
                  <a:srgbClr val="FF0000"/>
                </a:solidFill>
              </a:rPr>
              <a:t> -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</a:t>
            </a:r>
            <a:r>
              <a:rPr lang="en-US" sz="1900" b="1" dirty="0">
                <a:solidFill>
                  <a:srgbClr val="00B050"/>
                </a:solidFill>
              </a:rPr>
              <a:t>cc</a:t>
            </a:r>
            <a:r>
              <a:rPr lang="en-US" sz="1900" b="1" dirty="0">
                <a:solidFill>
                  <a:srgbClr val="FF0000"/>
                </a:solidFill>
              </a:rPr>
              <a:t> – </a:t>
            </a:r>
            <a:r>
              <a:rPr lang="ru-RU" sz="1900" b="1" dirty="0">
                <a:solidFill>
                  <a:srgbClr val="FF0000"/>
                </a:solidFill>
              </a:rPr>
              <a:t>мнемоника условия (</a:t>
            </a:r>
            <a:r>
              <a:rPr lang="en-US" sz="1900" b="1" dirty="0">
                <a:solidFill>
                  <a:srgbClr val="FF0000"/>
                </a:solidFill>
              </a:rPr>
              <a:t>NE – </a:t>
            </a:r>
            <a:r>
              <a:rPr lang="ru-RU" sz="1900" b="1" dirty="0">
                <a:solidFill>
                  <a:srgbClr val="FF0000"/>
                </a:solidFill>
              </a:rPr>
              <a:t>не равно!)</a:t>
            </a:r>
            <a:r>
              <a:rPr lang="ru-RU" sz="1900" b="1" dirty="0"/>
              <a:t> +127÷- 128</a:t>
            </a:r>
            <a:endParaRPr lang="ru-RU" sz="19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JGE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</a:t>
            </a:r>
            <a:r>
              <a:rPr lang="ru-RU" sz="1900" u="sng" dirty="0"/>
              <a:t>больше</a:t>
            </a:r>
            <a:r>
              <a:rPr lang="ru-RU" sz="1900" dirty="0"/>
              <a:t> или </a:t>
            </a:r>
            <a:r>
              <a:rPr lang="ru-RU" sz="1900" u="sng" dirty="0"/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JLE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</a:t>
            </a:r>
            <a:r>
              <a:rPr lang="ru-RU" sz="1900" u="sng" dirty="0"/>
              <a:t>меньше</a:t>
            </a:r>
            <a:r>
              <a:rPr lang="ru-RU" sz="1900" dirty="0"/>
              <a:t> или </a:t>
            </a:r>
            <a:r>
              <a:rPr lang="ru-RU" sz="1900" u="sng" dirty="0"/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JNE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НЕ </a:t>
            </a:r>
            <a:r>
              <a:rPr lang="ru-RU" sz="1900" u="sng" dirty="0"/>
              <a:t>равно</a:t>
            </a:r>
            <a:endParaRPr lang="en-US" sz="19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результат </a:t>
            </a:r>
            <a:r>
              <a:rPr lang="ru-RU" sz="1900" u="sng" dirty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JNZ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результат НЕ </a:t>
            </a:r>
            <a:r>
              <a:rPr lang="ru-RU" sz="1900" u="sng" dirty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И так </a:t>
            </a:r>
            <a:r>
              <a:rPr lang="ru-RU" sz="2000" dirty="0">
                <a:latin typeface="+mn-lt"/>
                <a:cs typeface="+mn-cs"/>
              </a:rPr>
              <a:t>далее</a:t>
            </a:r>
            <a:r>
              <a:rPr lang="ru-RU" sz="1900" dirty="0">
                <a:latin typeface="+mn-lt"/>
                <a:cs typeface="+mn-cs"/>
              </a:rPr>
              <a:t> – см. перечень команд переходов в литературе и документации</a:t>
            </a:r>
            <a:endParaRPr lang="en-US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02179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6593" y="0"/>
            <a:ext cx="5112568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3156" y="3429000"/>
            <a:ext cx="8337276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Пример</a:t>
            </a:r>
            <a:r>
              <a:rPr lang="en-US" sz="1600" u="sng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команды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r>
              <a:rPr lang="ru-RU" sz="1600" dirty="0">
                <a:solidFill>
                  <a:srgbClr val="00B050"/>
                </a:solidFill>
              </a:rPr>
              <a:t>; В строки для пересылки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STRINGS </a:t>
            </a:r>
            <a:r>
              <a:rPr lang="en-US" sz="1600" dirty="0" err="1"/>
              <a:t>db</a:t>
            </a:r>
            <a:r>
              <a:rPr lang="ru-RU" sz="1600" dirty="0"/>
              <a:t>      '1234567890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/>
              <a:t>STRINGD </a:t>
            </a:r>
            <a:r>
              <a:rPr lang="en-US" sz="1600" dirty="0" err="1"/>
              <a:t>db</a:t>
            </a:r>
            <a:r>
              <a:rPr lang="ru-RU" sz="1600" dirty="0"/>
              <a:t>      '               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CLD</a:t>
            </a:r>
            <a:r>
              <a:rPr lang="en-US" sz="1600" dirty="0"/>
              <a:t>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Сброс флага направления (пересылка с </a:t>
            </a:r>
            <a:r>
              <a:rPr lang="ru-RU" sz="1600" b="1" u="sng" dirty="0">
                <a:solidFill>
                  <a:srgbClr val="00B050"/>
                </a:solidFill>
              </a:rPr>
              <a:t>младших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r>
              <a:rPr lang="ru-RU" sz="1600" b="1" u="sng" dirty="0">
                <a:solidFill>
                  <a:srgbClr val="00B050"/>
                </a:solidFill>
              </a:rPr>
              <a:t>байтов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PUSH 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POP  ES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Обязательная загрузка </a:t>
            </a:r>
            <a:r>
              <a:rPr lang="en-US" sz="1600" dirty="0">
                <a:solidFill>
                  <a:srgbClr val="00B050"/>
                </a:solidFill>
              </a:rPr>
              <a:t>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LEA DI,STRINGD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приемника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LEA SI,STRINGS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источника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rgbClr val="00B050"/>
                </a:solidFill>
              </a:rPr>
              <a:t>   </a:t>
            </a:r>
            <a:r>
              <a:rPr lang="en-US" sz="1600" dirty="0">
                <a:solidFill>
                  <a:srgbClr val="00B050"/>
                </a:solidFill>
              </a:rPr>
              <a:t>MOV CX , </a:t>
            </a:r>
            <a:r>
              <a:rPr lang="en-US" sz="1600" b="1" dirty="0">
                <a:solidFill>
                  <a:srgbClr val="FF0000"/>
                </a:solidFill>
              </a:rPr>
              <a:t>10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Пересылка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dirty="0">
                <a:solidFill>
                  <a:srgbClr val="00B050"/>
                </a:solidFill>
              </a:rPr>
              <a:t> символов или до первого нулевого символа </a:t>
            </a:r>
            <a:endParaRPr lang="ru-RU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REP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b="1" dirty="0">
                <a:solidFill>
                  <a:srgbClr val="FF0000"/>
                </a:solidFill>
              </a:rPr>
              <a:t>   </a:t>
            </a:r>
            <a:r>
              <a:rPr lang="ru-RU" sz="1600" dirty="0">
                <a:solidFill>
                  <a:srgbClr val="00B050"/>
                </a:solidFill>
              </a:rPr>
              <a:t>;Команда пересылки цепочки 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078" y="548680"/>
            <a:ext cx="8757542" cy="28315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u="sng" dirty="0">
                <a:latin typeface="+mn-lt"/>
                <a:cs typeface="+mn-cs"/>
              </a:rPr>
              <a:t>Команды</a:t>
            </a:r>
            <a:r>
              <a:rPr lang="en-US" sz="2200" u="sng" dirty="0">
                <a:latin typeface="+mn-lt"/>
                <a:cs typeface="+mn-cs"/>
              </a:rPr>
              <a:t> </a:t>
            </a:r>
            <a:r>
              <a:rPr lang="ru-RU" sz="2200" u="sng" dirty="0">
                <a:latin typeface="+mn-lt"/>
                <a:cs typeface="+mn-cs"/>
              </a:rPr>
              <a:t>цепочек</a:t>
            </a:r>
            <a:r>
              <a:rPr lang="ru-RU" sz="2200" dirty="0">
                <a:latin typeface="+mn-lt"/>
                <a:cs typeface="+mn-cs"/>
              </a:rPr>
              <a:t> предусмотрены для работы со </a:t>
            </a:r>
            <a:r>
              <a:rPr lang="ru-RU" sz="2200" u="sng" dirty="0">
                <a:latin typeface="+mn-lt"/>
                <a:cs typeface="+mn-cs"/>
              </a:rPr>
              <a:t>строками</a:t>
            </a:r>
            <a:r>
              <a:rPr lang="ru-RU" sz="2200" dirty="0">
                <a:latin typeface="+mn-lt"/>
                <a:cs typeface="+mn-cs"/>
              </a:rPr>
              <a:t>, Различают следующие 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MOVS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MOVSB</a:t>
            </a:r>
            <a:r>
              <a:rPr lang="ru-RU" sz="2200" b="1" dirty="0">
                <a:solidFill>
                  <a:srgbClr val="FF0000"/>
                </a:solidFill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MOVSW</a:t>
            </a:r>
            <a:r>
              <a:rPr lang="ru-RU" sz="2200" b="1" dirty="0">
                <a:solidFill>
                  <a:srgbClr val="FF0000"/>
                </a:solidFill>
              </a:rPr>
              <a:t>,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dirty="0">
                <a:latin typeface="+mn-lt"/>
                <a:cs typeface="+mn-cs"/>
              </a:rPr>
              <a:t> - </a:t>
            </a:r>
            <a:r>
              <a:rPr lang="ru-RU" sz="2200" dirty="0">
                <a:latin typeface="+mn-lt"/>
                <a:cs typeface="+mn-cs"/>
              </a:rPr>
              <a:t>Пересылка строк по байтам или словам соответственно,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CMPS </a:t>
            </a:r>
            <a:r>
              <a:rPr lang="en-US" sz="2200" dirty="0"/>
              <a:t>– </a:t>
            </a:r>
            <a:r>
              <a:rPr lang="ru-RU" sz="2200" dirty="0"/>
              <a:t>сравнение строк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/>
              <a:t>) </a:t>
            </a:r>
            <a:r>
              <a:rPr lang="ru-RU" sz="2200" dirty="0"/>
              <a:t>и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  <a:endParaRPr lang="en-US" sz="2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LODS [B|W]</a:t>
            </a:r>
            <a:r>
              <a:rPr lang="en-US" sz="2200" dirty="0"/>
              <a:t>-</a:t>
            </a:r>
            <a:r>
              <a:rPr lang="ru-RU" sz="2200" dirty="0"/>
              <a:t> загрузка из строки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/>
              <a:t>)</a:t>
            </a:r>
            <a:r>
              <a:rPr lang="ru-RU" sz="2200" dirty="0"/>
              <a:t> в регистр 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STOS [B|W]</a:t>
            </a:r>
            <a:r>
              <a:rPr lang="en-US" sz="2200" dirty="0"/>
              <a:t>- </a:t>
            </a:r>
            <a:r>
              <a:rPr lang="ru-RU" sz="2200" dirty="0"/>
              <a:t>загрузка из регистра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/>
              <a:t> в строку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XLAT</a:t>
            </a:r>
            <a:r>
              <a:rPr lang="en-US" sz="2200" dirty="0"/>
              <a:t>-</a:t>
            </a:r>
            <a:r>
              <a:rPr lang="ru-RU" sz="2200" dirty="0"/>
              <a:t> перекодировка символа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/>
              <a:t> по строке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BX</a:t>
            </a:r>
            <a:r>
              <a:rPr lang="ru-RU" sz="2200" b="1" dirty="0">
                <a:solidFill>
                  <a:srgbClr val="FF0000"/>
                </a:solidFill>
              </a:rPr>
              <a:t>- таблица</a:t>
            </a:r>
            <a:r>
              <a:rPr lang="en-US" sz="2200" dirty="0"/>
              <a:t>)</a:t>
            </a:r>
            <a:r>
              <a:rPr lang="ru-RU" sz="2200" dirty="0"/>
              <a:t> (</a:t>
            </a:r>
            <a:r>
              <a:rPr lang="ru-RU" sz="2200" dirty="0">
                <a:hlinkClick r:id="rId3" action="ppaction://hlinksldjump"/>
              </a:rPr>
              <a:t>ЛР №4</a:t>
            </a:r>
            <a:r>
              <a:rPr lang="ru-RU" sz="2200" dirty="0"/>
              <a:t>)  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49236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флагами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702935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+mn-lt"/>
                <a:cs typeface="+mn-cs"/>
                <a:hlinkClick r:id="rId2" action="ppaction://hlinksldjump"/>
              </a:rPr>
              <a:t>Регистр флагов </a:t>
            </a:r>
            <a:r>
              <a:rPr lang="ru-RU" sz="2800" dirty="0">
                <a:latin typeface="+mn-lt"/>
                <a:cs typeface="+mn-cs"/>
              </a:rPr>
              <a:t>входит в состав МП </a:t>
            </a:r>
            <a:r>
              <a:rPr lang="ru-RU" sz="2800" dirty="0"/>
              <a:t>( </a:t>
            </a:r>
            <a:r>
              <a:rPr lang="ru-RU" sz="28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К</a:t>
            </a:r>
            <a:r>
              <a:rPr lang="ru-RU" sz="2800" dirty="0"/>
              <a:t>)</a:t>
            </a:r>
            <a:r>
              <a:rPr lang="ru-RU" sz="28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u="sng" dirty="0">
                <a:latin typeface="+mn-lt"/>
                <a:cs typeface="+mn-cs"/>
              </a:rPr>
              <a:t>Предусмотрены машинные команды для работы с битами регистра</a:t>
            </a:r>
            <a:r>
              <a:rPr lang="ru-RU" sz="28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CLI, STI</a:t>
            </a:r>
            <a:r>
              <a:rPr lang="en-US" sz="2800" dirty="0">
                <a:latin typeface="+mn-lt"/>
                <a:cs typeface="+mn-cs"/>
              </a:rPr>
              <a:t>- </a:t>
            </a:r>
            <a:r>
              <a:rPr lang="ru-RU" sz="2800" dirty="0">
                <a:latin typeface="+mn-lt"/>
                <a:cs typeface="+mn-cs"/>
              </a:rPr>
              <a:t>сброс и установка флага </a:t>
            </a:r>
            <a:r>
              <a:rPr lang="ru-RU" sz="2800" u="sng" dirty="0">
                <a:latin typeface="+mn-lt"/>
                <a:cs typeface="+mn-cs"/>
              </a:rPr>
              <a:t>прерывания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CLD,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CLD,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</a:t>
            </a:r>
            <a:r>
              <a:rPr lang="ru-RU" sz="2800" b="1" dirty="0">
                <a:solidFill>
                  <a:srgbClr val="FF0000"/>
                </a:solidFill>
              </a:rPr>
              <a:t>С</a:t>
            </a:r>
            <a:r>
              <a:rPr lang="en-US" sz="2800" b="1" dirty="0">
                <a:solidFill>
                  <a:srgbClr val="FF0000"/>
                </a:solidFill>
              </a:rPr>
              <a:t>, ST</a:t>
            </a:r>
            <a:r>
              <a:rPr lang="ru-RU" sz="2800" b="1" dirty="0">
                <a:solidFill>
                  <a:srgbClr val="FF0000"/>
                </a:solidFill>
              </a:rPr>
              <a:t>С, С</a:t>
            </a:r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ru-RU" sz="2800" b="1" dirty="0">
                <a:solidFill>
                  <a:srgbClr val="FF0000"/>
                </a:solidFill>
              </a:rPr>
              <a:t>С</a:t>
            </a:r>
            <a:r>
              <a:rPr lang="en-US" sz="2800" dirty="0"/>
              <a:t>- </a:t>
            </a:r>
            <a:r>
              <a:rPr lang="ru-RU" sz="2800" dirty="0"/>
              <a:t>сброс и установка и инвертирование флага </a:t>
            </a:r>
            <a:r>
              <a:rPr lang="ru-RU" sz="2800" u="sng" dirty="0"/>
              <a:t>переноса</a:t>
            </a:r>
            <a:r>
              <a:rPr lang="ru-RU" sz="2800" dirty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PUSHF, POPF</a:t>
            </a:r>
            <a:r>
              <a:rPr lang="en-US" sz="2800" b="1" dirty="0"/>
              <a:t> –</a:t>
            </a:r>
            <a:r>
              <a:rPr lang="ru-RU" sz="2800" dirty="0">
                <a:hlinkClick r:id="rId4" action="ppaction://hlinksldjump"/>
              </a:rPr>
              <a:t>положить и взять из стека </a:t>
            </a:r>
            <a:r>
              <a:rPr lang="ru-RU" sz="2800" dirty="0"/>
              <a:t>регистр флагов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LAHDF , SAHF</a:t>
            </a:r>
            <a:r>
              <a:rPr lang="en-US" sz="2800" b="1" dirty="0"/>
              <a:t>–</a:t>
            </a:r>
            <a:r>
              <a:rPr lang="ru-RU" sz="2800" dirty="0"/>
              <a:t>положить и взять из стека регистр флагов</a:t>
            </a: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813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32859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Сдвига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6726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267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8019" y="3501008"/>
            <a:ext cx="9062417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MOV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0H </a:t>
            </a:r>
            <a:r>
              <a:rPr lang="ru-RU" sz="2000" dirty="0">
                <a:solidFill>
                  <a:srgbClr val="00B050"/>
                </a:solidFill>
              </a:rPr>
              <a:t>; Исходное число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Сдвиг вправо на 1 разряд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 </a:t>
            </a:r>
            <a:r>
              <a:rPr lang="ru-RU" sz="2000" dirty="0">
                <a:solidFill>
                  <a:srgbClr val="00B050"/>
                </a:solidFill>
              </a:rPr>
              <a:t>; После сдвига вправо на 4 разряда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MOV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, 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SHL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0H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Сдвиг влево на 4 разряда – число в </a:t>
            </a:r>
            <a:r>
              <a:rPr lang="en-US" sz="2000" b="1" dirty="0">
                <a:solidFill>
                  <a:srgbClr val="FF0000"/>
                </a:solidFill>
              </a:rPr>
              <a:t>CL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286" y="570160"/>
            <a:ext cx="8063911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Команды сдвига делятся на команды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/>
              <a:t>Логического</a:t>
            </a:r>
            <a:r>
              <a:rPr lang="ru-RU" sz="1900" dirty="0"/>
              <a:t> сдвига (</a:t>
            </a:r>
            <a:r>
              <a:rPr lang="en-US" sz="1900" dirty="0"/>
              <a:t>SH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/>
              <a:t>, SH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>
                <a:latin typeface="+mn-lt"/>
                <a:cs typeface="+mn-cs"/>
              </a:rPr>
              <a:t>Арифметического</a:t>
            </a:r>
            <a:r>
              <a:rPr lang="ru-RU" sz="1900" dirty="0">
                <a:latin typeface="+mn-lt"/>
                <a:cs typeface="+mn-cs"/>
              </a:rPr>
              <a:t> сдвига</a:t>
            </a:r>
            <a:r>
              <a:rPr lang="en-US" sz="1900" dirty="0">
                <a:latin typeface="+mn-lt"/>
                <a:cs typeface="+mn-cs"/>
              </a:rPr>
              <a:t> </a:t>
            </a:r>
            <a:r>
              <a:rPr lang="ru-RU" sz="1900" dirty="0"/>
              <a:t>(</a:t>
            </a:r>
            <a:r>
              <a:rPr lang="en-US" sz="1900" dirty="0"/>
              <a:t>SAR, SAL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/>
              <a:t>Циклического</a:t>
            </a:r>
            <a:r>
              <a:rPr lang="ru-RU" sz="1900" dirty="0"/>
              <a:t> сдвига</a:t>
            </a:r>
            <a:r>
              <a:rPr lang="en-US" sz="1900" dirty="0"/>
              <a:t> </a:t>
            </a:r>
            <a:r>
              <a:rPr lang="ru-RU" sz="1900" dirty="0"/>
              <a:t>(</a:t>
            </a:r>
            <a:r>
              <a:rPr lang="en-US" sz="1900" dirty="0"/>
              <a:t>SOR, SOL, SCR, SCL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</a:t>
            </a:r>
            <a:r>
              <a:rPr lang="ru-RU" sz="1900" u="sng" dirty="0"/>
              <a:t>влево</a:t>
            </a:r>
            <a:r>
              <a:rPr lang="ru-RU" sz="1900" dirty="0"/>
              <a:t> (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/>
              <a:t>) и </a:t>
            </a:r>
            <a:r>
              <a:rPr lang="ru-RU" sz="1900" u="sng" dirty="0"/>
              <a:t>вправо</a:t>
            </a:r>
            <a:r>
              <a:rPr lang="en-US" sz="1900" dirty="0"/>
              <a:t> (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/>
              <a:t>)</a:t>
            </a:r>
            <a:endParaRPr lang="ru-RU" sz="19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по </a:t>
            </a:r>
            <a:r>
              <a:rPr lang="ru-RU" sz="1900" u="sng" dirty="0"/>
              <a:t>константе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по </a:t>
            </a:r>
            <a:r>
              <a:rPr lang="ru-RU" sz="1900" u="sng" dirty="0"/>
              <a:t>регистру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SHR </a:t>
            </a:r>
            <a:r>
              <a:rPr lang="ru-RU" sz="1900" b="1" dirty="0">
                <a:solidFill>
                  <a:srgbClr val="FF0000"/>
                </a:solidFill>
              </a:rPr>
              <a:t>и</a:t>
            </a:r>
            <a:r>
              <a:rPr lang="en-US" sz="1900" b="1" dirty="0">
                <a:solidFill>
                  <a:srgbClr val="FF0000"/>
                </a:solidFill>
              </a:rPr>
              <a:t> SHL</a:t>
            </a:r>
            <a:r>
              <a:rPr lang="ru-RU" sz="1900" dirty="0"/>
              <a:t>- команды </a:t>
            </a:r>
            <a:r>
              <a:rPr lang="ru-RU" sz="1900" u="sng" dirty="0"/>
              <a:t>логического</a:t>
            </a:r>
            <a:r>
              <a:rPr lang="ru-RU" sz="1900" dirty="0"/>
              <a:t> сдвига </a:t>
            </a:r>
            <a:r>
              <a:rPr lang="ru-RU" sz="1900" u="sng" dirty="0"/>
              <a:t>влево</a:t>
            </a:r>
            <a:r>
              <a:rPr lang="ru-RU" sz="1900" dirty="0"/>
              <a:t> и вправо по </a:t>
            </a:r>
            <a:r>
              <a:rPr lang="ru-RU" sz="1900" u="sng" dirty="0"/>
              <a:t>константе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Для сдвига по регистру используется регистр </a:t>
            </a:r>
            <a:r>
              <a:rPr lang="en-US" sz="1900" dirty="0">
                <a:latin typeface="+mn-lt"/>
                <a:cs typeface="+mn-cs"/>
              </a:rPr>
              <a:t>CL</a:t>
            </a:r>
            <a:r>
              <a:rPr lang="ru-RU" sz="1900" dirty="0">
                <a:latin typeface="+mn-lt"/>
                <a:cs typeface="+mn-cs"/>
              </a:rPr>
              <a:t>, в который заносится число </a:t>
            </a:r>
            <a:r>
              <a:rPr lang="ru-RU" sz="1900" u="sng" dirty="0">
                <a:latin typeface="+mn-lt"/>
                <a:cs typeface="+mn-cs"/>
              </a:rPr>
              <a:t>сдвигов</a:t>
            </a:r>
            <a:endParaRPr lang="ru-RU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4939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Циклов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95535" y="1052736"/>
            <a:ext cx="8712969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Для организации циклов предусмотрены Команды</a:t>
            </a:r>
            <a:r>
              <a:rPr lang="en-US" sz="2400" u="sng" dirty="0">
                <a:latin typeface="+mn-lt"/>
                <a:cs typeface="+mn-cs"/>
              </a:rPr>
              <a:t> (</a:t>
            </a:r>
            <a:r>
              <a:rPr lang="ru-RU" sz="2400" u="sng" dirty="0">
                <a:latin typeface="+mn-lt"/>
                <a:cs typeface="+mn-cs"/>
              </a:rPr>
              <a:t>см. МУ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LOOP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>
                <a:latin typeface="+mn-lt"/>
                <a:cs typeface="+mn-cs"/>
              </a:rPr>
              <a:t>цикл по </a:t>
            </a:r>
            <a:r>
              <a:rPr lang="en-US" sz="2400" dirty="0">
                <a:latin typeface="+mn-lt"/>
                <a:cs typeface="+mn-cs"/>
              </a:rPr>
              <a:t>CX</a:t>
            </a:r>
            <a:r>
              <a:rPr lang="ru-RU" sz="2400" dirty="0">
                <a:latin typeface="+mn-lt"/>
                <a:cs typeface="+mn-cs"/>
              </a:rPr>
              <a:t> (нужна метка – короткий адрес).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LOOP/LOOPE/LOOPNE</a:t>
            </a:r>
            <a:r>
              <a:rPr lang="ru-RU" sz="2400" b="1" dirty="0">
                <a:solidFill>
                  <a:srgbClr val="FF0000"/>
                </a:solidFill>
              </a:rPr>
              <a:t>/ </a:t>
            </a:r>
            <a:r>
              <a:rPr lang="en-US" sz="2400" b="1" dirty="0">
                <a:solidFill>
                  <a:srgbClr val="FF0000"/>
                </a:solidFill>
              </a:rPr>
              <a:t>LOOPZ </a:t>
            </a:r>
            <a:r>
              <a:rPr lang="ru-RU" sz="2400" b="1" dirty="0">
                <a:solidFill>
                  <a:srgbClr val="FF0000"/>
                </a:solidFill>
              </a:rPr>
              <a:t>/</a:t>
            </a:r>
            <a:r>
              <a:rPr lang="en-US" sz="2400" b="1" dirty="0">
                <a:solidFill>
                  <a:srgbClr val="FF0000"/>
                </a:solidFill>
              </a:rPr>
              <a:t> LOOPNZ </a:t>
            </a:r>
            <a:r>
              <a:rPr lang="en-US" sz="2400" dirty="0"/>
              <a:t>- </a:t>
            </a:r>
            <a:r>
              <a:rPr lang="ru-RU" sz="2400" dirty="0"/>
              <a:t>цикл по </a:t>
            </a:r>
            <a:r>
              <a:rPr lang="en-US" sz="2400" dirty="0"/>
              <a:t>CX </a:t>
            </a:r>
            <a:r>
              <a:rPr lang="ru-RU" sz="2400" dirty="0"/>
              <a:t>и учет состояния флага нуля (</a:t>
            </a:r>
            <a:r>
              <a:rPr lang="en-US" sz="2400" dirty="0"/>
              <a:t>ZF </a:t>
            </a:r>
            <a:r>
              <a:rPr lang="ru-RU" sz="2400" dirty="0"/>
              <a:t>) в разных комбинациях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Примеры команды </a:t>
            </a:r>
            <a:r>
              <a:rPr lang="en-US" sz="2400" dirty="0"/>
              <a:t>LOOP </a:t>
            </a:r>
            <a:r>
              <a:rPr lang="ru-RU" sz="2400" dirty="0"/>
              <a:t>даны при описании </a:t>
            </a:r>
            <a:r>
              <a:rPr lang="ru-RU" sz="2400" dirty="0">
                <a:hlinkClick r:id="rId3" action="ppaction://hlinksldjump"/>
              </a:rPr>
              <a:t>ЛР №4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755576" y="2991728"/>
            <a:ext cx="7344816" cy="2741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AL, 5</a:t>
            </a: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15</a:t>
            </a:r>
            <a:endParaRPr lang="ru-RU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/>
              <a:t>…</a:t>
            </a: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07504" y="4005064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413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30907"/>
            <a:ext cx="6264696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Преобразования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83568" y="3932287"/>
            <a:ext cx="72008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Пример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использования команды </a:t>
            </a:r>
            <a:r>
              <a:rPr lang="en-US" b="1" dirty="0">
                <a:solidFill>
                  <a:srgbClr val="FF0000"/>
                </a:solidFill>
              </a:rPr>
              <a:t>CBW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Преобразование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XOR AX , AX  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; AX=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MOV AL, -5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; AX =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00FBh   ; AL = -5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           ; AX =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FFFBh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Преобразование 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AX = -5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WORD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620688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Преобразование десятичных см. команды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десятичной арифметики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/>
              <a:t>Преобразует байт (в </a:t>
            </a:r>
            <a:r>
              <a:rPr lang="en-US" sz="2400" b="1" dirty="0">
                <a:solidFill>
                  <a:srgbClr val="FF0000"/>
                </a:solidFill>
              </a:rPr>
              <a:t>AL</a:t>
            </a:r>
            <a:r>
              <a:rPr lang="ru-RU" sz="2400" dirty="0"/>
              <a:t>) в слово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AX</a:t>
            </a:r>
            <a:r>
              <a:rPr lang="en-US" sz="2400" dirty="0"/>
              <a:t>)</a:t>
            </a:r>
            <a:r>
              <a:rPr lang="ru-RU" sz="2400" dirty="0"/>
              <a:t>, фактически формирует знак в старшем (знаковом) разряде регистра  и заполняет единицами другие старшие разряды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86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ЛР курса СП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38163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000" dirty="0">
                <a:hlinkClick r:id="rId2" action="ppaction://hlinksldjump"/>
              </a:rPr>
              <a:t>Общие требования</a:t>
            </a:r>
            <a:r>
              <a:rPr lang="ru-RU" altLang="ru-RU" sz="2000" dirty="0"/>
              <a:t> к ЛР по СП.</a:t>
            </a:r>
            <a:endParaRPr lang="en-US" altLang="ru-RU" sz="2000" dirty="0"/>
          </a:p>
          <a:p>
            <a:pPr eaLnBrk="1" hangingPunct="1"/>
            <a:r>
              <a:rPr lang="ru-RU" altLang="ru-RU" sz="2000" dirty="0"/>
              <a:t>ЛР № 1 </a:t>
            </a:r>
            <a:r>
              <a:rPr lang="ru-RU" altLang="ru-RU" sz="2000" dirty="0">
                <a:hlinkClick r:id="rId3" action="ppaction://hlinksldjump"/>
              </a:rPr>
              <a:t>Справочники ОС</a:t>
            </a:r>
            <a:r>
              <a:rPr lang="en-US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solidFill>
                  <a:srgbClr val="0070C0"/>
                </a:solidFill>
                <a:hlinkClick r:id="rId5" action="ppaction://hlinkfile"/>
              </a:rPr>
              <a:t>МУ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en-US" altLang="ru-RU" sz="2000" dirty="0">
                <a:hlinkClick r:id="rId6" action="ppaction://hlinkfile"/>
              </a:rPr>
              <a:t>DOC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- </a:t>
            </a:r>
            <a:r>
              <a:rPr lang="ru-RU" altLang="ru-RU" sz="2000" dirty="0">
                <a:solidFill>
                  <a:srgbClr val="0070C0"/>
                </a:solidFill>
                <a:hlinkClick r:id="rId7" action="ppaction://hlinksldjump"/>
              </a:rPr>
              <a:t>Задание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4" action="ppaction://hlinksldjump"/>
              </a:rPr>
              <a:t>Теория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8" action="ppaction://hlinksldjump"/>
              </a:rPr>
              <a:t>Контроль</a:t>
            </a:r>
            <a:r>
              <a:rPr lang="ru-RU" altLang="ru-RU" sz="2000" dirty="0"/>
              <a:t>)</a:t>
            </a:r>
            <a:r>
              <a:rPr lang="en-US" altLang="ru-RU" sz="2000" dirty="0"/>
              <a:t> – 2 </a:t>
            </a:r>
            <a:r>
              <a:rPr lang="ru-RU" altLang="ru-RU" sz="2000" dirty="0"/>
              <a:t>ч </a:t>
            </a:r>
          </a:p>
          <a:p>
            <a:pPr eaLnBrk="1" hangingPunct="1"/>
            <a:r>
              <a:rPr lang="ru-RU" altLang="ru-RU" sz="2000" dirty="0"/>
              <a:t>ЛР № 2 </a:t>
            </a:r>
            <a:r>
              <a:rPr lang="ru-RU" altLang="ru-RU" sz="2000" dirty="0">
                <a:hlinkClick r:id="rId9" action="ppaction://hlinksldjump"/>
              </a:rPr>
              <a:t>Программирование КФ </a:t>
            </a:r>
            <a:r>
              <a:rPr lang="ru-RU" altLang="ru-RU" sz="2000" dirty="0">
                <a:hlinkClick r:id="rId10" action="ppaction://hlinksldjump"/>
              </a:rPr>
              <a:t>(</a:t>
            </a:r>
            <a:r>
              <a:rPr lang="ru-RU" altLang="ru-RU" sz="2000" dirty="0">
                <a:solidFill>
                  <a:srgbClr val="0070C0"/>
                </a:solidFill>
                <a:hlinkClick r:id="rId11" action="ppaction://hlinkfile"/>
              </a:rPr>
              <a:t>МУ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,</a:t>
            </a:r>
            <a:r>
              <a:rPr lang="en-US" altLang="ru-RU" sz="2000" dirty="0">
                <a:hlinkClick r:id="rId12" action="ppaction://hlinkfile"/>
              </a:rPr>
              <a:t>DOC</a:t>
            </a:r>
            <a:r>
              <a:rPr lang="ru-RU" altLang="ru-RU" sz="2000" dirty="0"/>
              <a:t>-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hlinkClick r:id="rId13" action="ppaction://hlinksldjump"/>
              </a:rPr>
              <a:t>Задание</a:t>
            </a:r>
            <a:r>
              <a:rPr lang="ru-RU" altLang="ru-RU" sz="2000" dirty="0">
                <a:solidFill>
                  <a:srgbClr val="0070C0"/>
                </a:solidFill>
              </a:rPr>
              <a:t>, </a:t>
            </a:r>
            <a:r>
              <a:rPr lang="ru-RU" altLang="ru-RU" sz="2000" dirty="0">
                <a:hlinkClick r:id="rId9" action="ppaction://hlinksldjump"/>
              </a:rPr>
              <a:t>Теория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14" action="ppaction://hlinksldjump"/>
              </a:rPr>
              <a:t>Контроль</a:t>
            </a:r>
            <a:r>
              <a:rPr lang="ru-RU" altLang="ru-RU" sz="2000" dirty="0">
                <a:hlinkClick r:id="rId10" action="ppaction://hlinksldjump"/>
              </a:rPr>
              <a:t>), </a:t>
            </a:r>
            <a:r>
              <a:rPr lang="ru-RU" altLang="ru-RU" sz="2000" dirty="0">
                <a:hlinkClick r:id="rId15" action="ppaction://hlinksldjump"/>
              </a:rPr>
              <a:t>КС</a:t>
            </a:r>
            <a:r>
              <a:rPr lang="ru-RU" altLang="ru-RU" sz="2000" dirty="0"/>
              <a:t> 4</a:t>
            </a:r>
            <a:r>
              <a:rPr lang="en-US" altLang="ru-RU" sz="2000" dirty="0"/>
              <a:t> </a:t>
            </a:r>
            <a:r>
              <a:rPr lang="ru-RU" altLang="ru-RU" sz="2000" dirty="0"/>
              <a:t>ч</a:t>
            </a:r>
          </a:p>
          <a:p>
            <a:pPr eaLnBrk="1" hangingPunct="1"/>
            <a:r>
              <a:rPr lang="ru-RU" altLang="ru-RU" sz="2000" dirty="0"/>
              <a:t>ЛР № 3 </a:t>
            </a:r>
            <a:r>
              <a:rPr lang="ru-RU" altLang="ru-RU" sz="2000" dirty="0">
                <a:hlinkClick r:id="rId16" action="ppaction://hlinksldjump"/>
              </a:rPr>
              <a:t>Ассемблер</a:t>
            </a:r>
            <a:r>
              <a:rPr lang="ru-RU" altLang="ru-RU" sz="2000" dirty="0"/>
              <a:t>.</a:t>
            </a:r>
            <a:r>
              <a:rPr lang="en-US" altLang="ru-RU" sz="2000" dirty="0"/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19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20" action="ppaction://hlinksldjump"/>
              </a:rPr>
              <a:t>Теория</a:t>
            </a:r>
            <a:r>
              <a:rPr lang="en-US" altLang="ru-RU" sz="2000" dirty="0">
                <a:solidFill>
                  <a:srgbClr val="FF0000"/>
                </a:solidFill>
              </a:rPr>
              <a:t>, </a:t>
            </a:r>
            <a:r>
              <a:rPr lang="ru-RU" altLang="ru-RU" sz="2000" dirty="0">
                <a:solidFill>
                  <a:srgbClr val="FF0000"/>
                </a:solidFill>
                <a:hlinkClick r:id="rId21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4 </a:t>
            </a:r>
            <a:r>
              <a:rPr lang="ru-RU" altLang="ru-RU" sz="2000" u="sng" dirty="0">
                <a:hlinkClick r:id="rId22" action="ppaction://hlinksldjump"/>
              </a:rPr>
              <a:t>Циклы</a:t>
            </a:r>
            <a:r>
              <a:rPr lang="ru-RU" altLang="ru-RU" sz="2000" dirty="0">
                <a:hlinkClick r:id="rId22" action="ppaction://hlinksldjump"/>
              </a:rPr>
              <a:t> </a:t>
            </a:r>
            <a:r>
              <a:rPr lang="ru-RU" altLang="ru-RU" sz="2000" dirty="0"/>
              <a:t>перевод в </a:t>
            </a:r>
            <a:r>
              <a:rPr lang="en-US" altLang="ru-RU" sz="2000" dirty="0">
                <a:hlinkClick r:id="rId23" action="ppaction://hlinksldjump"/>
              </a:rPr>
              <a:t>hex </a:t>
            </a:r>
            <a:r>
              <a:rPr lang="ru-RU" altLang="ru-RU" sz="2000" dirty="0">
                <a:hlinkClick r:id="rId23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24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25" action="ppaction://hlinksldjump"/>
              </a:rPr>
              <a:t>Теория</a:t>
            </a:r>
            <a:r>
              <a:rPr lang="en-US" altLang="ru-RU" sz="2000" dirty="0"/>
              <a:t> </a:t>
            </a:r>
            <a:r>
              <a:rPr lang="ru-RU" altLang="ru-RU" sz="2000" dirty="0">
                <a:hlinkClick r:id="rId26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  <a:p>
            <a:pPr eaLnBrk="1" hangingPunct="1"/>
            <a:r>
              <a:rPr lang="ru-RU" altLang="ru-RU" sz="2000" dirty="0"/>
              <a:t>ЛР № 5 </a:t>
            </a:r>
            <a:r>
              <a:rPr lang="ru-RU" altLang="ru-RU" sz="2000" u="sng" dirty="0"/>
              <a:t>Буферизация</a:t>
            </a:r>
            <a:r>
              <a:rPr lang="en-US" altLang="ru-RU" sz="2000" dirty="0"/>
              <a:t> </a:t>
            </a:r>
            <a:r>
              <a:rPr lang="ru-RU" altLang="ru-RU" sz="2000" dirty="0"/>
              <a:t>и Перевод в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27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28" action="ppaction://hlinksldjump"/>
              </a:rPr>
              <a:t>Теория</a:t>
            </a:r>
            <a:r>
              <a:rPr lang="ru-RU" altLang="ru-RU" sz="2000" dirty="0"/>
              <a:t> , </a:t>
            </a:r>
            <a:r>
              <a:rPr lang="ru-RU" altLang="ru-RU" sz="2000" dirty="0">
                <a:solidFill>
                  <a:srgbClr val="FF0000"/>
                </a:solidFill>
                <a:hlinkClick r:id="rId29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6 </a:t>
            </a:r>
            <a:r>
              <a:rPr lang="ru-RU" altLang="ru-RU" sz="2000" u="sng" dirty="0"/>
              <a:t>Параметры</a:t>
            </a:r>
            <a:r>
              <a:rPr lang="ru-RU" altLang="ru-RU" sz="2000" dirty="0"/>
              <a:t> командной </a:t>
            </a:r>
            <a:r>
              <a:rPr lang="ru-RU" altLang="ru-RU" sz="2000" u="sng" dirty="0"/>
              <a:t>строки</a:t>
            </a:r>
            <a:r>
              <a:rPr lang="ru-RU" altLang="ru-RU" sz="2000" dirty="0"/>
              <a:t> 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0" action="ppaction://hlinksldjump"/>
              </a:rPr>
              <a:t>Задание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1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2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7 Ввод </a:t>
            </a:r>
            <a:r>
              <a:rPr lang="ru-RU" altLang="ru-RU" sz="2000" u="sng" dirty="0"/>
              <a:t>адреса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3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4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5" action="ppaction://hlinksldjump"/>
              </a:rPr>
              <a:t>Контроль 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8 Вывод </a:t>
            </a:r>
            <a:r>
              <a:rPr lang="ru-RU" altLang="ru-RU" sz="2000" u="sng" dirty="0"/>
              <a:t>дампа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6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7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  <a:p>
            <a:pPr eaLnBrk="1" hangingPunct="1"/>
            <a:r>
              <a:rPr lang="ru-RU" altLang="ru-RU" sz="2000" dirty="0"/>
              <a:t>ЛР № 9 </a:t>
            </a:r>
            <a:r>
              <a:rPr lang="ru-RU" altLang="ru-RU" sz="2000" u="sng" dirty="0">
                <a:hlinkClick r:id="rId39" action="ppaction://hlinksldjump"/>
              </a:rPr>
              <a:t>Макроассемблер</a:t>
            </a:r>
            <a:r>
              <a:rPr lang="ru-RU" altLang="ru-RU" sz="2000" dirty="0">
                <a:hlinkClick r:id="rId39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40" action="ppaction://hlinkfile"/>
              </a:rPr>
              <a:t>МУ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41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Теория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437112"/>
            <a:ext cx="842486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По каждой </a:t>
            </a:r>
            <a:r>
              <a:rPr lang="ru-RU" altLang="ru-RU" sz="1800" b="1" dirty="0">
                <a:solidFill>
                  <a:srgbClr val="FF0000"/>
                </a:solidFill>
              </a:rPr>
              <a:t>ЛР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/>
              <a:t>индивидуально</a:t>
            </a:r>
            <a:r>
              <a:rPr lang="ru-RU" altLang="ru-RU" sz="1600" b="1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оформляется </a:t>
            </a:r>
            <a:r>
              <a:rPr lang="ru-RU" altLang="ru-RU" sz="1600" b="1" u="sng" dirty="0"/>
              <a:t>отчет по ЛР</a:t>
            </a:r>
            <a:r>
              <a:rPr lang="ru-RU" altLang="ru-RU" sz="1600" b="1" dirty="0">
                <a:solidFill>
                  <a:srgbClr val="FF0000"/>
                </a:solidFill>
              </a:rPr>
              <a:t>! Сроки сдачи ЛР влияют на общий зачет по курсу СП!!!  Основные ШАГИ СДАЧИ ЛР по курсу СП (</a:t>
            </a:r>
            <a:r>
              <a:rPr lang="ru-RU" altLang="ru-RU" sz="1600" b="1" dirty="0">
                <a:solidFill>
                  <a:srgbClr val="FF0000"/>
                </a:solidFill>
                <a:hlinkClick r:id="rId2" action="ppaction://hlinksldjump"/>
              </a:rPr>
              <a:t>ОТ</a:t>
            </a:r>
            <a:r>
              <a:rPr lang="ru-RU" altLang="ru-RU" sz="1600" b="1" dirty="0">
                <a:solidFill>
                  <a:srgbClr val="FF0000"/>
                </a:solidFill>
              </a:rPr>
              <a:t>):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Предварительная </a:t>
            </a:r>
            <a:r>
              <a:rPr lang="ru-RU" altLang="ru-RU" sz="1600" b="1" u="sng" dirty="0"/>
              <a:t>проработка</a:t>
            </a:r>
            <a:r>
              <a:rPr lang="ru-RU" altLang="ru-RU" sz="1600" b="1" dirty="0">
                <a:solidFill>
                  <a:srgbClr val="FF0000"/>
                </a:solidFill>
              </a:rPr>
              <a:t> МУ и задания на ЛР (дома МУ скачиваются с сайта)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/>
              <a:t>Выполнение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задания</a:t>
            </a:r>
            <a:r>
              <a:rPr lang="ru-RU" altLang="ru-RU" sz="1600" b="1" dirty="0">
                <a:solidFill>
                  <a:srgbClr val="FF0000"/>
                </a:solidFill>
              </a:rPr>
              <a:t> ЛР и </a:t>
            </a:r>
            <a:r>
              <a:rPr lang="ru-RU" altLang="ru-RU" sz="1600" b="1" u="sng" dirty="0"/>
              <a:t>демонстрация</a:t>
            </a:r>
            <a:r>
              <a:rPr lang="ru-RU" altLang="ru-RU" sz="1600" b="1" dirty="0">
                <a:solidFill>
                  <a:srgbClr val="FF0000"/>
                </a:solidFill>
              </a:rPr>
              <a:t> результата ЛР преподавателю в зале.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/>
              <a:t>Оформление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отчета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/>
              <a:t>Защита</a:t>
            </a:r>
            <a:r>
              <a:rPr lang="ru-RU" altLang="ru-RU" sz="1600" b="1" dirty="0">
                <a:solidFill>
                  <a:srgbClr val="FF0000"/>
                </a:solidFill>
              </a:rPr>
              <a:t> по ЛР отчету с ответом на любой вопрос из перечня</a:t>
            </a:r>
            <a:r>
              <a:rPr lang="en-US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контрольных вопросов МУ (показать)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128792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Управления состоянием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2" y="3501008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HLT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WAIT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NOP</a:t>
            </a:r>
            <a:endParaRPr lang="ru-RU" sz="20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LOCK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310" y="620688"/>
            <a:ext cx="8851689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(они параметров не имеют):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HLT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ru-RU" sz="2400" dirty="0">
                <a:latin typeface="+mn-lt"/>
                <a:cs typeface="+mn-cs"/>
              </a:rPr>
              <a:t>останов МП, работа возобновляется при новом запуске, или приходе немаскируемого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WAIT </a:t>
            </a:r>
            <a:r>
              <a:rPr lang="en-US" sz="2400" dirty="0"/>
              <a:t>– </a:t>
            </a:r>
            <a:r>
              <a:rPr lang="ru-RU" sz="2400" dirty="0"/>
              <a:t>приостанавливает работу МП (при работе </a:t>
            </a:r>
            <a:r>
              <a:rPr lang="en-US" sz="2400" dirty="0"/>
              <a:t>FPU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NOP</a:t>
            </a:r>
            <a:r>
              <a:rPr lang="en-US" sz="2400" dirty="0"/>
              <a:t>– </a:t>
            </a:r>
            <a:r>
              <a:rPr lang="ru-RU" sz="2400" dirty="0"/>
              <a:t>нет операции, не выполняет никаких действий (</a:t>
            </a:r>
            <a:r>
              <a:rPr lang="en-US" sz="2400" dirty="0"/>
              <a:t>IP=IP+1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LOCK</a:t>
            </a:r>
            <a:r>
              <a:rPr lang="en-US" sz="2400" dirty="0"/>
              <a:t>– </a:t>
            </a:r>
            <a:r>
              <a:rPr lang="ru-RU" sz="2400" dirty="0"/>
              <a:t>запрещает системную шину для других процессоров (</a:t>
            </a:r>
            <a:r>
              <a:rPr lang="en-US" sz="2400" dirty="0"/>
              <a:t>FPU</a:t>
            </a:r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05765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8477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битами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>
                <a:solidFill>
                  <a:srgbClr val="00B050"/>
                </a:solidFill>
              </a:rPr>
              <a:t>… </a:t>
            </a:r>
            <a:r>
              <a:rPr lang="en-US" b="1" dirty="0">
                <a:solidFill>
                  <a:srgbClr val="FF0000"/>
                </a:solidFill>
              </a:rPr>
              <a:t>COUNTER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893614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логические </a:t>
            </a:r>
            <a:r>
              <a:rPr lang="ru-RU" sz="2400" dirty="0">
                <a:latin typeface="+mn-lt"/>
                <a:cs typeface="+mn-cs"/>
              </a:rPr>
              <a:t>команды и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команды сдвига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76654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8495" y="17513"/>
            <a:ext cx="4855753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процедурами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72445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08534" y="548680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Процедуры в 3-й ЛР</a:t>
            </a:r>
            <a:r>
              <a:rPr lang="ru-RU" sz="2400" dirty="0">
                <a:latin typeface="+mn-lt"/>
                <a:cs typeface="+mn-cs"/>
              </a:rPr>
              <a:t>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Блок-Схема процедур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Разновидности Адресов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, NEAR</a:t>
            </a:r>
            <a:r>
              <a:rPr lang="ru-RU" sz="2400" u="sng" dirty="0">
                <a:hlinkClick r:id="rId5" action="ppaction://hlinksldjump"/>
              </a:rPr>
              <a:t>)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Ближние вызовы процедур (</a:t>
            </a:r>
            <a:r>
              <a:rPr lang="en-US" sz="2400" u="sng" dirty="0">
                <a:latin typeface="+mn-lt"/>
                <a:cs typeface="+mn-cs"/>
                <a:hlinkClick r:id="rId5" action="ppaction://hlinksldjump"/>
              </a:rPr>
              <a:t> NEAR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Стек и дальние процедуры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</a:t>
            </a:r>
            <a:r>
              <a:rPr lang="ru-RU" sz="2400" u="sng" dirty="0">
                <a:hlinkClick r:id="rId5" action="ppaction://hlinksldjump"/>
              </a:rPr>
              <a:t>) </a:t>
            </a:r>
            <a:endParaRPr lang="ru-RU" sz="2400" dirty="0">
              <a:latin typeface="+mn-lt"/>
              <a:cs typeface="+mn-cs"/>
              <a:hlinkClick r:id="rId6" action="ppaction://hlinksldjump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246" y="3068960"/>
            <a:ext cx="2808312" cy="20162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u="sng" dirty="0">
                <a:solidFill>
                  <a:srgbClr val="FF0000"/>
                </a:solidFill>
              </a:rPr>
              <a:t>PUTCH</a:t>
            </a:r>
            <a:endParaRPr lang="ru-RU" sz="2000" u="sng" dirty="0">
              <a:solidFill>
                <a:srgbClr val="FF0000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16016" y="2852936"/>
            <a:ext cx="2808312" cy="22322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PROC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RET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ENDP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0" name="Соединительная линия уступом 9"/>
          <p:cNvCxnSpPr/>
          <p:nvPr/>
        </p:nvCxnSpPr>
        <p:spPr>
          <a:xfrm flipV="1">
            <a:off x="3691558" y="3501008"/>
            <a:ext cx="1024458" cy="216024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0800000">
            <a:off x="3691559" y="4242173"/>
            <a:ext cx="1052288" cy="1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48" y="2487672"/>
            <a:ext cx="187220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>
                <a:latin typeface="+mn-lt"/>
                <a:cs typeface="+mn-cs"/>
              </a:rPr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92080" y="1929586"/>
            <a:ext cx="360040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>
                <a:latin typeface="+mn-lt"/>
                <a:cs typeface="+mn-cs"/>
              </a:rPr>
              <a:t> 2 (для дальних вызовов)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246" y="5108401"/>
            <a:ext cx="5993010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Возможна передача </a:t>
            </a:r>
            <a:r>
              <a:rPr lang="ru-RU" u="sng" dirty="0">
                <a:latin typeface="+mn-lt"/>
                <a:cs typeface="+mn-cs"/>
              </a:rPr>
              <a:t>параметров</a:t>
            </a:r>
            <a:r>
              <a:rPr lang="ru-RU" dirty="0">
                <a:latin typeface="+mn-lt"/>
                <a:cs typeface="+mn-cs"/>
              </a:rPr>
              <a:t> в процедуры: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стек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переменные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регистры общего назначения (РО</a:t>
            </a:r>
            <a:r>
              <a:rPr lang="en-US" u="sng" dirty="0">
                <a:latin typeface="+mn-lt"/>
                <a:cs typeface="+mn-cs"/>
              </a:rPr>
              <a:t>H</a:t>
            </a:r>
            <a:r>
              <a:rPr lang="ru-RU" u="sng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507958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64087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ввода 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>
                <a:solidFill>
                  <a:srgbClr val="00B050"/>
                </a:solidFill>
              </a:rPr>
              <a:t>… </a:t>
            </a:r>
            <a:r>
              <a:rPr lang="en-US" b="1" dirty="0">
                <a:solidFill>
                  <a:srgbClr val="FF0000"/>
                </a:solidFill>
              </a:rPr>
              <a:t>COUNTER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4" y="893614"/>
            <a:ext cx="8377864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порты в/в</a:t>
            </a:r>
            <a:r>
              <a:rPr lang="ru-RU" sz="2400" b="1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СМ</a:t>
            </a:r>
            <a:r>
              <a:rPr lang="ru-RU" sz="2400" b="1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u="sng" dirty="0">
                <a:latin typeface="+mn-lt"/>
                <a:cs typeface="+mn-cs"/>
              </a:rPr>
              <a:t>ввода и вывода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 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en-US" sz="2400" dirty="0"/>
              <a:t>…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en-US" sz="2400" dirty="0"/>
              <a:t>- …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…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6081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90465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прерываниями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790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89087" y="764704"/>
            <a:ext cx="9008664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INT </a:t>
            </a:r>
            <a:r>
              <a:rPr lang="en-US" sz="2400" dirty="0">
                <a:latin typeface="+mn-lt"/>
                <a:cs typeface="+mn-cs"/>
              </a:rPr>
              <a:t>–</a:t>
            </a:r>
            <a:r>
              <a:rPr lang="ru-RU" sz="2400" dirty="0">
                <a:latin typeface="+mn-lt"/>
                <a:cs typeface="+mn-cs"/>
              </a:rPr>
              <a:t>Вызов процедуры прерывания через </a:t>
            </a:r>
            <a:r>
              <a:rPr lang="ru-RU" sz="2400" u="sng" dirty="0">
                <a:latin typeface="+mn-lt"/>
                <a:cs typeface="+mn-cs"/>
              </a:rPr>
              <a:t>Вектор Прерываний </a:t>
            </a:r>
            <a:r>
              <a:rPr lang="ru-RU" sz="2400" dirty="0">
                <a:latin typeface="+mn-lt"/>
                <a:cs typeface="+mn-cs"/>
              </a:rPr>
              <a:t>(ВП)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en-US" sz="2400" dirty="0"/>
              <a:t>- </a:t>
            </a:r>
            <a:r>
              <a:rPr lang="ru-RU" sz="2400" dirty="0"/>
              <a:t>Возврат из процедуры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CLI</a:t>
            </a:r>
            <a:r>
              <a:rPr lang="ru-RU" sz="2400" dirty="0"/>
              <a:t> – запрещение аппаратных прерываний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STI</a:t>
            </a:r>
            <a:r>
              <a:rPr lang="ru-RU" sz="2400" dirty="0"/>
              <a:t> – разрешение аппаратных прерываний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При вызове процедур прерываний активно </a:t>
            </a:r>
            <a:r>
              <a:rPr lang="ru-RU" sz="2400" dirty="0">
                <a:hlinkClick r:id="rId2" action="ppaction://hlinksldjump"/>
              </a:rPr>
              <a:t>используется стек</a:t>
            </a:r>
            <a:r>
              <a:rPr lang="ru-RU" sz="2400" dirty="0"/>
              <a:t>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334" y="3064644"/>
            <a:ext cx="9062417" cy="31700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Вызов процедуры прерывания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PROC</a:t>
            </a:r>
            <a:r>
              <a:rPr lang="en-US" sz="2000" dirty="0">
                <a:solidFill>
                  <a:srgbClr val="00B050"/>
                </a:solidFill>
              </a:rPr>
              <a:t>  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Новая процедура обработки прерывания </a:t>
            </a:r>
            <a:r>
              <a:rPr lang="en-US" sz="2000" dirty="0">
                <a:solidFill>
                  <a:srgbClr val="00B050"/>
                </a:solidFill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CLI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STI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IRET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Выход из процедуры прерывания  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ENDP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0044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0"/>
            <a:ext cx="46085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адресами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72680"/>
            <a:ext cx="8423602" cy="3477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u="sng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Переменная для загрузки адреса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000</a:t>
            </a:r>
            <a:r>
              <a:rPr lang="ru-RU" sz="2000" b="1" u="sng" dirty="0"/>
              <a:t>5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DD 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; по адресе 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endParaRPr lang="ru-RU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LDS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DS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: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ES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LEA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BX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5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h  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если адрес </a:t>
            </a:r>
            <a:r>
              <a:rPr lang="en-US" sz="2000" b="1" dirty="0">
                <a:solidFill>
                  <a:srgbClr val="FF0000"/>
                </a:solidFill>
              </a:rPr>
              <a:t>AD1</a:t>
            </a:r>
            <a:r>
              <a:rPr lang="ru-RU" sz="2000" b="1" dirty="0">
                <a:solidFill>
                  <a:srgbClr val="FF0000"/>
                </a:solidFill>
              </a:rPr>
              <a:t> = </a:t>
            </a:r>
            <a:r>
              <a:rPr lang="en-US" sz="2000" b="1" dirty="0">
                <a:solidFill>
                  <a:srgbClr val="FF0000"/>
                </a:solidFill>
              </a:rPr>
              <a:t>000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BX,BX           ; BX = 000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BX,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OFFSET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AD1  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sz="2000" b="1" dirty="0">
                <a:latin typeface="+mn-lt"/>
                <a:cs typeface="+mn-cs"/>
              </a:rPr>
              <a:t> AX,DX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620688"/>
            <a:ext cx="8856984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 </a:t>
            </a:r>
            <a:r>
              <a:rPr lang="ru-RU" sz="2400" dirty="0">
                <a:latin typeface="+mn-lt"/>
                <a:cs typeface="+mn-cs"/>
              </a:rPr>
              <a:t>для работы с адресами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LEA </a:t>
            </a:r>
            <a:r>
              <a:rPr lang="en-US" sz="2400" dirty="0">
                <a:latin typeface="+mn-lt"/>
                <a:cs typeface="+mn-cs"/>
              </a:rPr>
              <a:t>-</a:t>
            </a:r>
            <a:r>
              <a:rPr lang="ru-RU" sz="2400" dirty="0">
                <a:latin typeface="+mn-lt"/>
                <a:cs typeface="+mn-cs"/>
              </a:rPr>
              <a:t> Загрузка исполнительного адреса (указателя) переменной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LDS </a:t>
            </a:r>
            <a:r>
              <a:rPr lang="en-US" sz="2400" dirty="0"/>
              <a:t>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LES</a:t>
            </a:r>
            <a:r>
              <a:rPr lang="en-US" sz="2400" dirty="0"/>
              <a:t> 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418668323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***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28230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Специальные команды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277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***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0635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3" y="740296"/>
            <a:ext cx="7848600" cy="43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Заголовок 1"/>
          <p:cNvSpPr>
            <a:spLocks noGrp="1"/>
          </p:cNvSpPr>
          <p:nvPr>
            <p:ph type="title"/>
          </p:nvPr>
        </p:nvSpPr>
        <p:spPr>
          <a:xfrm>
            <a:off x="1907704" y="116632"/>
            <a:ext cx="4536504" cy="777875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Форматы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9597" y="375171"/>
            <a:ext cx="585787" cy="365125"/>
          </a:xfrm>
        </p:spPr>
        <p:txBody>
          <a:bodyPr/>
          <a:lstStyle/>
          <a:p>
            <a:pPr algn="l">
              <a:defRPr/>
            </a:pPr>
            <a:fld id="{EBDE4237-1914-44A7-A49E-07C23DEACDB7}" type="slidenum">
              <a:rPr/>
              <a:pPr algn="l">
                <a:defRPr/>
              </a:pPr>
              <a:t>278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98401" y="5040699"/>
            <a:ext cx="8856983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>
                <a:solidFill>
                  <a:srgbClr val="FF0000"/>
                </a:solidFill>
                <a:latin typeface="+mn-lt"/>
                <a:cs typeface="+mn-cs"/>
              </a:rPr>
              <a:t>Запомните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числа в ОП хранятся в обратном порядке: Для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двухбайтового числа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12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по имени </a:t>
            </a:r>
            <a:r>
              <a:rPr lang="en-US" sz="2000" b="1" dirty="0">
                <a:latin typeface="+mn-lt"/>
                <a:cs typeface="+mn-cs"/>
              </a:rPr>
              <a:t>NUM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H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размещается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по адресу </a:t>
            </a:r>
            <a:r>
              <a:rPr lang="en-US" sz="2000" dirty="0">
                <a:latin typeface="+mn-lt"/>
                <a:cs typeface="+mn-cs"/>
              </a:rPr>
              <a:t>MUN+1</a:t>
            </a:r>
            <a:r>
              <a:rPr lang="ru-RU" sz="2000" dirty="0">
                <a:latin typeface="+mn-lt"/>
                <a:cs typeface="+mn-cs"/>
              </a:rPr>
              <a:t>, а </a:t>
            </a:r>
            <a:r>
              <a:rPr lang="ru-RU" sz="2000" b="1" dirty="0">
                <a:solidFill>
                  <a:srgbClr val="00B050"/>
                </a:solidFill>
              </a:rPr>
              <a:t>12</a:t>
            </a:r>
            <a:r>
              <a:rPr lang="en-US" sz="2000" b="1" dirty="0">
                <a:solidFill>
                  <a:srgbClr val="00B050"/>
                </a:solidFill>
              </a:rPr>
              <a:t>H</a:t>
            </a:r>
            <a:r>
              <a:rPr lang="ru-RU" sz="2000" b="1" dirty="0">
                <a:solidFill>
                  <a:srgbClr val="00B050"/>
                </a:solidFill>
              </a:rPr>
              <a:t>, по адресу </a:t>
            </a:r>
            <a:r>
              <a:rPr lang="en-US" sz="2000" b="1" dirty="0">
                <a:latin typeface="+mn-lt"/>
                <a:cs typeface="+mn-cs"/>
              </a:rPr>
              <a:t>NUM!!!</a:t>
            </a:r>
            <a:r>
              <a:rPr lang="ru-RU" sz="2000" dirty="0">
                <a:latin typeface="+mn-lt"/>
                <a:cs typeface="+mn-cs"/>
              </a:rPr>
              <a:t> При чтении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дампа</a:t>
            </a:r>
            <a:r>
              <a:rPr lang="ru-RU" sz="2000" dirty="0">
                <a:latin typeface="+mn-lt"/>
                <a:cs typeface="+mn-cs"/>
              </a:rPr>
              <a:t> ОП 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4624"/>
            <a:ext cx="561662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Двоично-десятичные данные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686891"/>
            <a:ext cx="903649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Двоично-десятичные данные </a:t>
            </a:r>
            <a:r>
              <a:rPr lang="ru-RU" sz="2400" dirty="0">
                <a:latin typeface="+mn-lt"/>
                <a:cs typeface="+mn-cs"/>
              </a:rPr>
              <a:t>(последовательность десятичных цифр) могут быть представлены в двух </a:t>
            </a:r>
            <a:r>
              <a:rPr lang="ru-RU" sz="2400" u="sng" dirty="0">
                <a:latin typeface="+mn-lt"/>
                <a:cs typeface="+mn-cs"/>
              </a:rPr>
              <a:t>форматах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В упакованном формате (одна </a:t>
            </a:r>
            <a:r>
              <a:rPr lang="ru-RU" sz="2400" u="sng" dirty="0" err="1">
                <a:latin typeface="+mn-lt"/>
                <a:cs typeface="+mn-cs"/>
              </a:rPr>
              <a:t>тетрада</a:t>
            </a:r>
            <a:r>
              <a:rPr lang="ru-RU" sz="2400" u="sng" dirty="0">
                <a:latin typeface="+mn-lt"/>
                <a:cs typeface="+mn-cs"/>
              </a:rPr>
              <a:t> (4-бита)</a:t>
            </a:r>
            <a:r>
              <a:rPr lang="ru-RU" sz="2400" dirty="0">
                <a:latin typeface="+mn-lt"/>
                <a:cs typeface="+mn-cs"/>
              </a:rPr>
              <a:t> на цифру)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Неупакованном формате (один байт на цифру)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Для упакованных (</a:t>
            </a:r>
            <a:r>
              <a:rPr lang="en-US" sz="2400" dirty="0">
                <a:latin typeface="+mn-lt"/>
                <a:cs typeface="+mn-cs"/>
              </a:rPr>
              <a:t>DDA, DDS</a:t>
            </a:r>
            <a:r>
              <a:rPr lang="ru-RU" sz="2400" dirty="0">
                <a:latin typeface="+mn-lt"/>
                <a:cs typeface="+mn-cs"/>
              </a:rPr>
              <a:t>) и неупакованных (</a:t>
            </a:r>
            <a:r>
              <a:rPr lang="en-US" sz="2400" dirty="0">
                <a:latin typeface="+mn-lt"/>
                <a:cs typeface="+mn-cs"/>
              </a:rPr>
              <a:t>DAA, DAS, DAD,DAM</a:t>
            </a:r>
            <a:r>
              <a:rPr lang="ru-RU" sz="2400" dirty="0">
                <a:latin typeface="+mn-lt"/>
                <a:cs typeface="+mn-cs"/>
              </a:rPr>
              <a:t>) данных предусмотрены разные операции и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команды МП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  <p:grpSp>
        <p:nvGrpSpPr>
          <p:cNvPr id="42" name="Группа 41"/>
          <p:cNvGrpSpPr/>
          <p:nvPr/>
        </p:nvGrpSpPr>
        <p:grpSpPr>
          <a:xfrm>
            <a:off x="395536" y="4008483"/>
            <a:ext cx="6336704" cy="428629"/>
            <a:chOff x="395536" y="3861045"/>
            <a:chExt cx="6336704" cy="428629"/>
          </a:xfrm>
        </p:grpSpPr>
        <p:grpSp>
          <p:nvGrpSpPr>
            <p:cNvPr id="25" name="Группа 24"/>
            <p:cNvGrpSpPr/>
            <p:nvPr/>
          </p:nvGrpSpPr>
          <p:grpSpPr>
            <a:xfrm>
              <a:off x="395536" y="3861047"/>
              <a:ext cx="1584176" cy="428626"/>
              <a:chOff x="395536" y="3861047"/>
              <a:chExt cx="1584176" cy="428626"/>
            </a:xfrm>
          </p:grpSpPr>
          <p:sp>
            <p:nvSpPr>
              <p:cNvPr id="12" name="Прямоугольник 11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Прямоугольник 1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>
              <a:off x="1979712" y="3861046"/>
              <a:ext cx="1584176" cy="428626"/>
              <a:chOff x="395536" y="3861047"/>
              <a:chExt cx="1584176" cy="428626"/>
            </a:xfrm>
          </p:grpSpPr>
          <p:sp>
            <p:nvSpPr>
              <p:cNvPr id="27" name="Прямоугольник 26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5148064" y="3861045"/>
              <a:ext cx="1584176" cy="428626"/>
              <a:chOff x="395536" y="3861047"/>
              <a:chExt cx="1584176" cy="428626"/>
            </a:xfrm>
          </p:grpSpPr>
          <p:sp>
            <p:nvSpPr>
              <p:cNvPr id="30" name="Прямоугольник 29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Прямоугольник 30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>
              <a:off x="3563888" y="3861048"/>
              <a:ext cx="1584176" cy="428626"/>
              <a:chOff x="395536" y="3861047"/>
              <a:chExt cx="1584176" cy="428626"/>
            </a:xfrm>
          </p:grpSpPr>
          <p:sp>
            <p:nvSpPr>
              <p:cNvPr id="33" name="Прямоугольник 32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Прямоугольник 3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Группа 40"/>
          <p:cNvGrpSpPr/>
          <p:nvPr/>
        </p:nvGrpSpPr>
        <p:grpSpPr>
          <a:xfrm>
            <a:off x="395536" y="5376637"/>
            <a:ext cx="3168352" cy="428627"/>
            <a:chOff x="611560" y="4869159"/>
            <a:chExt cx="3168352" cy="428627"/>
          </a:xfrm>
        </p:grpSpPr>
        <p:grpSp>
          <p:nvGrpSpPr>
            <p:cNvPr id="35" name="Группа 34"/>
            <p:cNvGrpSpPr/>
            <p:nvPr/>
          </p:nvGrpSpPr>
          <p:grpSpPr>
            <a:xfrm>
              <a:off x="2195736" y="4869160"/>
              <a:ext cx="1584176" cy="428626"/>
              <a:chOff x="395536" y="3861047"/>
              <a:chExt cx="1584176" cy="428626"/>
            </a:xfrm>
          </p:grpSpPr>
          <p:sp>
            <p:nvSpPr>
              <p:cNvPr id="36" name="Прямоугольник 35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Прямоугольник 36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Группа 37"/>
            <p:cNvGrpSpPr/>
            <p:nvPr/>
          </p:nvGrpSpPr>
          <p:grpSpPr>
            <a:xfrm>
              <a:off x="611560" y="4869159"/>
              <a:ext cx="1584176" cy="428626"/>
              <a:chOff x="395536" y="3861047"/>
              <a:chExt cx="1584176" cy="428626"/>
            </a:xfrm>
          </p:grpSpPr>
          <p:sp>
            <p:nvSpPr>
              <p:cNvPr id="39" name="Прямоугольник 38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Прямоугольник 39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39552" y="3334310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Неупакованный</a:t>
            </a:r>
            <a:r>
              <a:rPr lang="ru-RU" sz="2400" dirty="0">
                <a:latin typeface="+mn-lt"/>
                <a:cs typeface="+mn-cs"/>
              </a:rPr>
              <a:t> формат </a:t>
            </a:r>
            <a:r>
              <a:rPr lang="en-US" sz="2400" dirty="0">
                <a:latin typeface="+mn-lt"/>
                <a:cs typeface="+mn-cs"/>
              </a:rPr>
              <a:t>=</a:t>
            </a:r>
            <a:r>
              <a:rPr lang="ru-RU" sz="2400" b="1" dirty="0">
                <a:latin typeface="+mn-lt"/>
                <a:cs typeface="+mn-cs"/>
              </a:rPr>
              <a:t> 0</a:t>
            </a:r>
            <a:r>
              <a:rPr lang="en-US" sz="2400" b="1" dirty="0">
                <a:latin typeface="+mn-lt"/>
                <a:cs typeface="+mn-cs"/>
              </a:rPr>
              <a:t>D</a:t>
            </a:r>
            <a:r>
              <a:rPr lang="en-US" sz="2400" b="1" baseline="-25000" dirty="0">
                <a:latin typeface="+mn-lt"/>
                <a:cs typeface="+mn-cs"/>
              </a:rPr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552" y="4623519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Упакованный</a:t>
            </a:r>
            <a:r>
              <a:rPr lang="ru-RU" sz="2400" dirty="0">
                <a:latin typeface="+mn-lt"/>
                <a:cs typeface="+mn-cs"/>
              </a:rPr>
              <a:t> формат </a:t>
            </a:r>
            <a:r>
              <a:rPr lang="en-US" sz="2400" dirty="0">
                <a:latin typeface="+mn-lt"/>
                <a:cs typeface="+mn-cs"/>
              </a:rPr>
              <a:t>=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D</a:t>
            </a:r>
            <a:r>
              <a:rPr lang="en-US" sz="2400" b="1" baseline="-25000" dirty="0">
                <a:latin typeface="+mn-lt"/>
                <a:cs typeface="+mn-cs"/>
              </a:rPr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5085184"/>
            <a:ext cx="100540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1 </a:t>
            </a:r>
            <a:r>
              <a:rPr lang="ru-RU" sz="2400" dirty="0">
                <a:latin typeface="+mn-lt"/>
                <a:cs typeface="+mn-cs"/>
              </a:rPr>
              <a:t>байт</a:t>
            </a:r>
          </a:p>
        </p:txBody>
      </p:sp>
      <p:cxnSp>
        <p:nvCxnSpPr>
          <p:cNvPr id="7" name="Прямая со стрелкой 6"/>
          <p:cNvCxnSpPr>
            <a:stCxn id="5" idx="1"/>
          </p:cNvCxnSpPr>
          <p:nvPr/>
        </p:nvCxnSpPr>
        <p:spPr>
          <a:xfrm flipH="1" flipV="1">
            <a:off x="6084168" y="4893152"/>
            <a:ext cx="1296144" cy="422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5" idx="1"/>
          </p:cNvCxnSpPr>
          <p:nvPr/>
        </p:nvCxnSpPr>
        <p:spPr>
          <a:xfrm flipH="1">
            <a:off x="3635896" y="5316017"/>
            <a:ext cx="3744416" cy="632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авая фигурная скобка 14"/>
          <p:cNvSpPr/>
          <p:nvPr/>
        </p:nvSpPr>
        <p:spPr>
          <a:xfrm>
            <a:off x="4751983" y="5316016"/>
            <a:ext cx="1476201" cy="561256"/>
          </a:xfrm>
          <a:prstGeom prst="rightBrac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авая круглая скобка 45"/>
          <p:cNvSpPr/>
          <p:nvPr/>
        </p:nvSpPr>
        <p:spPr>
          <a:xfrm rot="5400000">
            <a:off x="5796922" y="3860263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7" name="Правая круглая скобка 46"/>
          <p:cNvSpPr/>
          <p:nvPr/>
        </p:nvSpPr>
        <p:spPr>
          <a:xfrm rot="5400000">
            <a:off x="2628570" y="5156404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857"/>
            <a:ext cx="6912818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dirty="0"/>
              <a:t>Общие требования к ЛР по СП</a:t>
            </a:r>
            <a:endParaRPr lang="ru-RU" dirty="0"/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760640"/>
          </a:xfrm>
        </p:spPr>
        <p:txBody>
          <a:bodyPr/>
          <a:lstStyle/>
          <a:p>
            <a:pPr eaLnBrk="1" hangingPunct="1">
              <a:buNone/>
              <a:defRPr/>
            </a:pPr>
            <a:r>
              <a:rPr lang="ru-RU" altLang="ru-RU" sz="1900" dirty="0"/>
              <a:t>	</a:t>
            </a:r>
            <a:r>
              <a:rPr lang="ru-RU" altLang="ru-RU" sz="1900" b="1" dirty="0"/>
              <a:t>Для успешного выполнения и защиты ЛР СП нужно (</a:t>
            </a:r>
            <a:r>
              <a:rPr lang="ru-RU" altLang="ru-RU" sz="1900" b="1" dirty="0">
                <a:hlinkClick r:id="rId2" action="ppaction://hlinksldjump"/>
              </a:rPr>
              <a:t>Все ЛР</a:t>
            </a:r>
            <a:r>
              <a:rPr lang="ru-RU" altLang="ru-RU" sz="1900" b="1" dirty="0"/>
              <a:t>):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dirty="0"/>
              <a:t>Предварительно </a:t>
            </a:r>
            <a:r>
              <a:rPr lang="ru-RU" altLang="ru-RU" sz="1900" b="1" u="sng" dirty="0"/>
              <a:t>проработать</a:t>
            </a:r>
            <a:r>
              <a:rPr lang="ru-RU" altLang="ru-RU" sz="1900" b="1" dirty="0"/>
              <a:t> МУ данной ЛР и изучить </a:t>
            </a:r>
            <a:r>
              <a:rPr lang="ru-RU" altLang="ru-RU" sz="1900" b="1" u="sng" dirty="0"/>
              <a:t>задания</a:t>
            </a:r>
            <a:r>
              <a:rPr lang="ru-RU" altLang="ru-RU" sz="1900" b="1" dirty="0"/>
              <a:t> на данную ЛР (дома МУ с сайта). Для допуска к ЛР предварительно ответить на </a:t>
            </a:r>
            <a:r>
              <a:rPr lang="ru-RU" altLang="ru-RU" sz="1900" b="1" u="sng" dirty="0"/>
              <a:t>один</a:t>
            </a:r>
            <a:r>
              <a:rPr lang="ru-RU" altLang="ru-RU" sz="1900" b="1" dirty="0"/>
              <a:t> из </a:t>
            </a:r>
            <a:r>
              <a:rPr lang="ru-RU" altLang="ru-RU" sz="1900" b="1" u="sng" dirty="0"/>
              <a:t>контрольных</a:t>
            </a:r>
            <a:r>
              <a:rPr lang="ru-RU" altLang="ru-RU" sz="1900" b="1" dirty="0"/>
              <a:t> вопросов из МУ. Правильно </a:t>
            </a:r>
            <a:r>
              <a:rPr lang="ru-RU" altLang="ru-RU" sz="1900" b="1" u="sng" dirty="0"/>
              <a:t>выбрать</a:t>
            </a:r>
            <a:r>
              <a:rPr lang="ru-RU" altLang="ru-RU" sz="1900" b="1" dirty="0"/>
              <a:t> данные своего </a:t>
            </a:r>
            <a:r>
              <a:rPr lang="ru-RU" altLang="ru-RU" sz="1900" b="1" dirty="0">
                <a:solidFill>
                  <a:srgbClr val="FF0000"/>
                </a:solidFill>
              </a:rPr>
              <a:t>ВАРИАНТА</a:t>
            </a:r>
            <a:r>
              <a:rPr lang="ru-RU" altLang="ru-RU" sz="1900" b="1" dirty="0"/>
              <a:t>!!!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u="sng" dirty="0"/>
              <a:t>Выполнить</a:t>
            </a:r>
            <a:r>
              <a:rPr lang="ru-RU" altLang="ru-RU" sz="1900" b="1" dirty="0"/>
              <a:t> задания ЛР (контроль полноты выполнения проверяется на основе перечня </a:t>
            </a:r>
            <a:r>
              <a:rPr lang="ru-RU" altLang="ru-RU" sz="1900" b="1" u="sng" dirty="0"/>
              <a:t>контролируемых</a:t>
            </a:r>
            <a:r>
              <a:rPr lang="ru-RU" altLang="ru-RU" sz="1900" b="1" dirty="0"/>
              <a:t> требований из МУ). Пропуск ЛР </a:t>
            </a:r>
            <a:r>
              <a:rPr lang="ru-RU" altLang="ru-RU" sz="1900" b="1" u="sng" dirty="0"/>
              <a:t>не допустим</a:t>
            </a:r>
            <a:r>
              <a:rPr lang="ru-RU" altLang="ru-RU" sz="1900" b="1" dirty="0"/>
              <a:t>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/>
              <a:t>Во время проведения ЛР в дисплейном зале </a:t>
            </a:r>
            <a:r>
              <a:rPr lang="ru-RU" altLang="ru-RU" sz="1900" b="1" u="sng" dirty="0"/>
              <a:t>продемонстрировать</a:t>
            </a:r>
            <a:r>
              <a:rPr lang="ru-RU" altLang="ru-RU" sz="1900" b="1" dirty="0"/>
              <a:t> результат  ее выполнения  ЛР преподавателю (Это </a:t>
            </a:r>
            <a:r>
              <a:rPr lang="ru-RU" altLang="ru-RU" sz="1900" b="1" u="sng" dirty="0"/>
              <a:t>отмечается</a:t>
            </a:r>
            <a:r>
              <a:rPr lang="ru-RU" altLang="ru-RU" sz="1900" b="1" dirty="0"/>
              <a:t> в журнале ЛР)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Оформить</a:t>
            </a:r>
            <a:r>
              <a:rPr lang="ru-RU" altLang="ru-RU" sz="1900" b="1" dirty="0"/>
              <a:t> отчет в электроном виде на основе шаблона с сайта. Заготовку отчета (или даже весь отчет) можно сделать предварительно.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Распечатать</a:t>
            </a:r>
            <a:r>
              <a:rPr lang="ru-RU" altLang="ru-RU" sz="1900" b="1" dirty="0"/>
              <a:t> индивидуальный </a:t>
            </a:r>
            <a:r>
              <a:rPr lang="ru-RU" altLang="ru-RU" sz="1900" b="1" u="sng" dirty="0"/>
              <a:t>отчет</a:t>
            </a:r>
            <a:r>
              <a:rPr lang="ru-RU" altLang="ru-RU" sz="1900" b="1" dirty="0"/>
              <a:t> по ЛР и проверить выполнение всех требований к нему (см. раздел МУ).</a:t>
            </a:r>
            <a:r>
              <a:rPr lang="en-US" altLang="ru-RU" sz="1900" b="1" dirty="0"/>
              <a:t> </a:t>
            </a:r>
            <a:endParaRPr lang="ru-RU" altLang="ru-RU" sz="1900" b="1" dirty="0"/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Защитить</a:t>
            </a:r>
            <a:r>
              <a:rPr lang="ru-RU" altLang="ru-RU" sz="1900" b="1" dirty="0"/>
              <a:t> ЛР с отчетом, отвечая на любой </a:t>
            </a:r>
            <a:r>
              <a:rPr lang="ru-RU" altLang="ru-RU" sz="1900" b="1" u="sng" dirty="0"/>
              <a:t>контрольный</a:t>
            </a:r>
            <a:r>
              <a:rPr lang="ru-RU" altLang="ru-RU" sz="1900" b="1" dirty="0"/>
              <a:t> вопрос из МУ и по представленным материалам в отчете, (Это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в журнале ЛР).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/>
              <a:t>Если работа выполнена с </a:t>
            </a:r>
            <a:r>
              <a:rPr lang="ru-RU" altLang="ru-RU" sz="1900" b="1" u="sng" dirty="0"/>
              <a:t>дополнительными</a:t>
            </a:r>
            <a:r>
              <a:rPr lang="ru-RU" altLang="ru-RU" sz="1900" b="1" dirty="0"/>
              <a:t> требованиями, то 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на титульном листе отчета и в журнале ЛР.</a:t>
            </a:r>
          </a:p>
          <a:p>
            <a:pPr marL="0" indent="0" eaLnBrk="1" hangingPunct="1">
              <a:buNone/>
              <a:defRPr/>
            </a:pPr>
            <a:r>
              <a:rPr lang="ru-RU" altLang="ru-RU" sz="1900" b="1" dirty="0"/>
              <a:t>ВНИМАНИЕ: При </a:t>
            </a:r>
            <a:r>
              <a:rPr lang="ru-RU" altLang="ru-RU" sz="1900" b="1" u="sng" dirty="0"/>
              <a:t>распечатке</a:t>
            </a:r>
            <a:r>
              <a:rPr lang="ru-RU" altLang="ru-RU" sz="1900" b="1" dirty="0"/>
              <a:t> отчета в 306Э в тексте не должно скриншотов со сплошной </a:t>
            </a:r>
            <a:r>
              <a:rPr lang="ru-RU" altLang="ru-RU" sz="1900" b="1" dirty="0">
                <a:solidFill>
                  <a:srgbClr val="FF0000"/>
                </a:solidFill>
              </a:rPr>
              <a:t>черной</a:t>
            </a:r>
            <a:r>
              <a:rPr lang="ru-RU" altLang="ru-RU" sz="1900" b="1" dirty="0"/>
              <a:t> заливкой текста (</a:t>
            </a:r>
            <a:r>
              <a:rPr lang="ru-RU" altLang="ru-RU" sz="1900" b="1" dirty="0">
                <a:solidFill>
                  <a:srgbClr val="FF0000"/>
                </a:solidFill>
              </a:rPr>
              <a:t>ЧЕРНОМУ </a:t>
            </a:r>
            <a:r>
              <a:rPr lang="ru-RU" altLang="ru-RU" sz="1900" b="1" dirty="0"/>
              <a:t>НЕТ!!!). Иначе к защите </a:t>
            </a:r>
            <a:r>
              <a:rPr lang="ru-RU" altLang="ru-RU" sz="1900" b="1" u="sng" dirty="0"/>
              <a:t>нет допуска</a:t>
            </a:r>
            <a:r>
              <a:rPr lang="ru-RU" altLang="ru-RU" sz="1900" b="1" dirty="0"/>
              <a:t>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  <a:defRPr/>
            </a:pPr>
            <a:endParaRPr lang="ru-RU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ru-RU" sz="1900" dirty="0"/>
          </a:p>
        </p:txBody>
      </p:sp>
    </p:spTree>
    <p:extLst>
      <p:ext uri="{BB962C8B-B14F-4D97-AF65-F5344CB8AC3E}">
        <p14:creationId xmlns:p14="http://schemas.microsoft.com/office/powerpoint/2010/main" val="331462340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0796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280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688" y="26064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процесса разработки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4639" y="404664"/>
            <a:ext cx="585787" cy="365125"/>
          </a:xfrm>
        </p:spPr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281</a:t>
            </a:fld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18511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18511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1851175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1851175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1851175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184425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-364181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1047600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34260" y="4149080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1851175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700063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427981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27576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27576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27576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6165850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27576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4" y="5589240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282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5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(Регистры: команд, данных, адресов, сегментов и флагов.)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6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машина Тьюринга)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блок-схемы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Модели регистра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Модель разработки программ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152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процесса разработки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534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283</a:t>
            </a:fld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1707159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1707159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1707159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1707159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1707159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040409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-508197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1191616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19088" y="3723904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1707159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844079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283965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2613622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2613622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2613622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5380634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2613622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5" y="5380634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74086051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66712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284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7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2981"/>
            <a:ext cx="1717675" cy="7183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55010320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99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285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19948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416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286</a:t>
            </a:fld>
            <a:endParaRPr dirty="0"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620713"/>
            <a:ext cx="871264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Программа воспринимается как последовательность инструкций, команд, предписаний или операторов, команды расположены последовательно.</a:t>
            </a:r>
          </a:p>
          <a:p>
            <a:pPr eaLnBrk="1" hangingPunct="1"/>
            <a:r>
              <a:rPr lang="ru-RU" altLang="ru-RU" sz="2000" dirty="0"/>
              <a:t>В программе отводиться место под данные – переменные программы</a:t>
            </a:r>
          </a:p>
          <a:p>
            <a:pPr eaLnBrk="1" hangingPunct="1"/>
            <a:r>
              <a:rPr lang="ru-RU" altLang="ru-RU" sz="2000" dirty="0"/>
              <a:t>Основной порядок выполнения команд последовательный - </a:t>
            </a:r>
            <a:r>
              <a:rPr lang="ru-RU" altLang="ru-RU" sz="2000" u="sng" dirty="0"/>
              <a:t>сверху вниз</a:t>
            </a:r>
          </a:p>
          <a:p>
            <a:pPr eaLnBrk="1" hangingPunct="1"/>
            <a:r>
              <a:rPr lang="ru-RU" altLang="ru-RU" sz="2000" dirty="0"/>
              <a:t>В программе возможно </a:t>
            </a:r>
            <a:r>
              <a:rPr lang="ru-RU" altLang="ru-RU" sz="2000" u="sng" dirty="0"/>
              <a:t>изменение</a:t>
            </a:r>
            <a:r>
              <a:rPr lang="ru-RU" altLang="ru-RU" sz="2000" dirty="0"/>
              <a:t> </a:t>
            </a:r>
            <a:r>
              <a:rPr lang="ru-RU" altLang="ru-RU" sz="2000" u="sng" dirty="0"/>
              <a:t>порядка</a:t>
            </a:r>
            <a:r>
              <a:rPr lang="ru-RU" altLang="ru-RU" sz="20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20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графического описания программы используется специальный графический язык блок-схем  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/>
        </p:nvGraphicFramePr>
        <p:xfrm>
          <a:off x="1258888" y="2627313"/>
          <a:ext cx="4992687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65231" imgH="3665520" progId="Visio.Drawing.11">
                  <p:embed/>
                </p:oleObj>
              </mc:Choice>
              <mc:Fallback>
                <p:oleObj name="Visio" r:id="rId3" imgW="4065231" imgH="3665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27313"/>
                        <a:ext cx="4992687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92049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(Принципы построения)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068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287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3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6" name="TextBox 6"/>
            <p:cNvSpPr txBox="1">
              <a:spLocks noChangeArrowheads="1"/>
            </p:cNvSpPr>
            <p:nvPr/>
          </p:nvSpPr>
          <p:spPr bwMode="auto">
            <a:xfrm>
              <a:off x="5220072" y="836712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ОП</a:t>
              </a:r>
            </a:p>
          </p:txBody>
        </p:sp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69496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4030" y="404664"/>
            <a:ext cx="585787" cy="365125"/>
          </a:xfrm>
        </p:spPr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288</a:t>
            </a:fld>
            <a:endParaRPr dirty="0"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  <p:extLst>
      <p:ext uri="{BB962C8B-B14F-4D97-AF65-F5344CB8AC3E}">
        <p14:creationId xmlns:p14="http://schemas.microsoft.com/office/powerpoint/2010/main" val="262923825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342312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Представление программ в виде блок-схем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5356" y="700700"/>
            <a:ext cx="585787" cy="365125"/>
          </a:xfrm>
        </p:spPr>
        <p:txBody>
          <a:bodyPr/>
          <a:lstStyle/>
          <a:p>
            <a:pPr algn="l">
              <a:defRPr/>
            </a:pPr>
            <a:fld id="{81896C9D-71AF-4247-8576-4F89A8B06B84}" type="slidenum">
              <a:rPr/>
              <a:pPr algn="l">
                <a:defRPr/>
              </a:pPr>
              <a:t>289</a:t>
            </a:fld>
            <a:endParaRPr dirty="0"/>
          </a:p>
        </p:txBody>
      </p:sp>
      <p:sp>
        <p:nvSpPr>
          <p:cNvPr id="128004" name="Объект 2"/>
          <p:cNvSpPr txBox="1">
            <a:spLocks/>
          </p:cNvSpPr>
          <p:nvPr/>
        </p:nvSpPr>
        <p:spPr bwMode="auto">
          <a:xfrm>
            <a:off x="395536" y="883263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  <p:graphicFrame>
        <p:nvGraphicFramePr>
          <p:cNvPr id="12800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153074"/>
              </p:ext>
            </p:extLst>
          </p:nvPr>
        </p:nvGraphicFramePr>
        <p:xfrm>
          <a:off x="2916238" y="1341438"/>
          <a:ext cx="1943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132667" imgH="1049220" progId="Visio.Drawing.11">
                  <p:embed/>
                </p:oleObj>
              </mc:Choice>
              <mc:Fallback>
                <p:oleObj name="Visio" r:id="rId2" imgW="1132667" imgH="10492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341438"/>
                        <a:ext cx="1943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Объект 2"/>
          <p:cNvSpPr txBox="1">
            <a:spLocks/>
          </p:cNvSpPr>
          <p:nvPr/>
        </p:nvSpPr>
        <p:spPr bwMode="auto">
          <a:xfrm>
            <a:off x="628650" y="2492375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Ветвление</a:t>
            </a:r>
            <a:r>
              <a:rPr lang="ru-RU" altLang="ru-RU" sz="2400"/>
              <a:t>- Выбор пути выполнения по условию</a:t>
            </a:r>
          </a:p>
        </p:txBody>
      </p:sp>
      <p:graphicFrame>
        <p:nvGraphicFramePr>
          <p:cNvPr id="128007" name="Объект 6"/>
          <p:cNvGraphicFramePr>
            <a:graphicFrameLocks noChangeAspect="1"/>
          </p:cNvGraphicFramePr>
          <p:nvPr/>
        </p:nvGraphicFramePr>
        <p:xfrm>
          <a:off x="2640013" y="2781300"/>
          <a:ext cx="2579687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83856" imgH="1193400" progId="Visio.Drawing.11">
                  <p:embed/>
                </p:oleObj>
              </mc:Choice>
              <mc:Fallback>
                <p:oleObj name="Visio" r:id="rId4" imgW="1983856" imgH="1193400" progId="Visio.Drawing.11">
                  <p:embed/>
                  <p:pic>
                    <p:nvPicPr>
                      <p:cNvPr id="0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781300"/>
                        <a:ext cx="2579687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Объект 2"/>
          <p:cNvSpPr txBox="1">
            <a:spLocks/>
          </p:cNvSpPr>
          <p:nvPr/>
        </p:nvSpPr>
        <p:spPr bwMode="auto">
          <a:xfrm>
            <a:off x="628650" y="4365625"/>
            <a:ext cx="8229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Цикл</a:t>
            </a:r>
            <a:r>
              <a:rPr lang="ru-RU" altLang="ru-RU" sz="2400"/>
              <a:t>  - Повторное  выполнения группы команд</a:t>
            </a:r>
          </a:p>
        </p:txBody>
      </p:sp>
      <p:graphicFrame>
        <p:nvGraphicFramePr>
          <p:cNvPr id="128009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32909"/>
              </p:ext>
            </p:extLst>
          </p:nvPr>
        </p:nvGraphicFramePr>
        <p:xfrm>
          <a:off x="2771800" y="4653136"/>
          <a:ext cx="2562225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674014" imgH="1209060" progId="Visio.Drawing.11">
                  <p:embed/>
                </p:oleObj>
              </mc:Choice>
              <mc:Fallback>
                <p:oleObj name="Visio" r:id="rId6" imgW="1674014" imgH="1209060" progId="Visio.Drawing.11">
                  <p:embed/>
                  <p:pic>
                    <p:nvPicPr>
                      <p:cNvPr id="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653136"/>
                        <a:ext cx="2562225" cy="1512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30487" y="639264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 защите ЛР № 1 проверяются </a:t>
            </a:r>
            <a:r>
              <a:rPr lang="ru-RU" sz="2200" u="sng" dirty="0"/>
              <a:t>следующие требования</a:t>
            </a:r>
            <a:r>
              <a:rPr lang="en-US" sz="2200" u="sng" dirty="0"/>
              <a:t>(</a:t>
            </a:r>
            <a:r>
              <a:rPr lang="ru-RU" sz="2200" u="sng" dirty="0">
                <a:hlinkClick r:id="rId2" action="ppaction://hlinksldjump"/>
              </a:rPr>
              <a:t>ОТ</a:t>
            </a:r>
            <a:r>
              <a:rPr lang="en-US" sz="2200" u="sng" dirty="0"/>
              <a:t>)</a:t>
            </a:r>
            <a:r>
              <a:rPr lang="ru-RU" sz="2200" dirty="0"/>
              <a:t>:</a:t>
            </a:r>
          </a:p>
          <a:p>
            <a:pPr lvl="0"/>
            <a:r>
              <a:rPr lang="ru-RU" sz="2200" dirty="0"/>
              <a:t>Наличие </a:t>
            </a:r>
            <a:r>
              <a:rPr lang="ru-RU" sz="2200" u="sng" dirty="0"/>
              <a:t>ответов</a:t>
            </a:r>
            <a:r>
              <a:rPr lang="ru-RU" sz="2200" dirty="0"/>
              <a:t> (</a:t>
            </a:r>
            <a:r>
              <a:rPr lang="ru-RU" sz="2200" b="1" dirty="0">
                <a:solidFill>
                  <a:srgbClr val="FF0000"/>
                </a:solidFill>
              </a:rPr>
              <a:t>3 </a:t>
            </a:r>
            <a:r>
              <a:rPr lang="ru-RU" sz="2200" b="1" dirty="0">
                <a:solidFill>
                  <a:srgbClr val="FF0000"/>
                </a:solidFill>
                <a:hlinkClick r:id="rId3" action="ppaction://hlinksldjump"/>
              </a:rPr>
              <a:t>раздела</a:t>
            </a:r>
            <a:r>
              <a:rPr lang="ru-RU" sz="2200" dirty="0"/>
              <a:t>) по вариантам студента (</a:t>
            </a:r>
            <a:r>
              <a:rPr lang="ru-RU" altLang="ru-RU" sz="22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/>
              <a:t>) и </a:t>
            </a:r>
            <a:r>
              <a:rPr lang="ru-RU" sz="2200" b="1" dirty="0">
                <a:solidFill>
                  <a:srgbClr val="FF0000"/>
                </a:solidFill>
              </a:rPr>
              <a:t>отчета</a:t>
            </a:r>
            <a:r>
              <a:rPr lang="ru-RU" sz="2200" dirty="0"/>
              <a:t> по ЛР.</a:t>
            </a:r>
          </a:p>
          <a:p>
            <a:pPr lvl="0"/>
            <a:r>
              <a:rPr lang="ru-RU" sz="2200" dirty="0"/>
              <a:t>Наличие в каждом разделе </a:t>
            </a:r>
            <a:r>
              <a:rPr lang="ru-RU" sz="2200" u="sng" dirty="0"/>
              <a:t>краткого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пояснения(!)</a:t>
            </a:r>
            <a:r>
              <a:rPr lang="ru-RU" sz="2200" dirty="0"/>
              <a:t> по теме задания (По отчету). </a:t>
            </a:r>
            <a:r>
              <a:rPr lang="ru-RU" sz="2200" b="1" dirty="0">
                <a:solidFill>
                  <a:srgbClr val="FF0000"/>
                </a:solidFill>
              </a:rPr>
              <a:t>Проверка</a:t>
            </a:r>
            <a:r>
              <a:rPr lang="ru-RU" sz="2200" dirty="0"/>
              <a:t> </a:t>
            </a:r>
            <a:r>
              <a:rPr lang="ru-RU" sz="2200" dirty="0">
                <a:hlinkClick r:id="rId5" action="ppaction://hlinksldjump"/>
              </a:rPr>
              <a:t>команды </a:t>
            </a:r>
            <a:r>
              <a:rPr lang="ru-RU" sz="2200" dirty="0"/>
              <a:t>ОС. </a:t>
            </a:r>
            <a:r>
              <a:rPr lang="ru-RU" sz="2200" b="1" dirty="0">
                <a:solidFill>
                  <a:srgbClr val="FF0000"/>
                </a:solidFill>
              </a:rPr>
              <a:t>Поиск</a:t>
            </a:r>
            <a:r>
              <a:rPr lang="ru-RU" sz="2200" dirty="0"/>
              <a:t> информации: </a:t>
            </a:r>
            <a:r>
              <a:rPr lang="ru-RU" sz="2200" dirty="0">
                <a:hlinkClick r:id="rId6" action="ppaction://hlinksldjump"/>
              </a:rPr>
              <a:t>УБ </a:t>
            </a:r>
            <a:r>
              <a:rPr lang="ru-RU" sz="2200" dirty="0"/>
              <a:t>и </a:t>
            </a:r>
            <a:r>
              <a:rPr lang="ru-RU" sz="2200" dirty="0">
                <a:hlinkClick r:id="rId7" action="ppaction://hlinksldjump"/>
              </a:rPr>
              <a:t>Прерыван</a:t>
            </a:r>
            <a:r>
              <a:rPr lang="ru-RU" sz="2200" dirty="0"/>
              <a:t>ие.</a:t>
            </a:r>
          </a:p>
          <a:p>
            <a:pPr lvl="0"/>
            <a:r>
              <a:rPr lang="ru-RU" sz="2200" dirty="0"/>
              <a:t>Четкое </a:t>
            </a:r>
            <a:r>
              <a:rPr lang="ru-RU" sz="2200" u="sng" dirty="0"/>
              <a:t>понимание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содержания</a:t>
            </a:r>
            <a:r>
              <a:rPr lang="ru-RU" sz="2200" dirty="0"/>
              <a:t> изучаемого раздела справочника, даже в том случае, когда содержание раздела вставлено в отчет не </a:t>
            </a:r>
            <a:r>
              <a:rPr lang="ru-RU" sz="2200" u="sng" dirty="0"/>
              <a:t>по-русски</a:t>
            </a:r>
            <a:r>
              <a:rPr lang="ru-RU" sz="2200" dirty="0"/>
              <a:t> и </a:t>
            </a:r>
            <a:r>
              <a:rPr lang="ru-RU" sz="2200" b="1" dirty="0">
                <a:solidFill>
                  <a:srgbClr val="FF0000"/>
                </a:solidFill>
              </a:rPr>
              <a:t>пояснение</a:t>
            </a:r>
            <a:r>
              <a:rPr lang="ru-RU" sz="2200" dirty="0"/>
              <a:t> справочной информации по отчету для ответа при защите.</a:t>
            </a:r>
          </a:p>
          <a:p>
            <a:pPr lvl="0"/>
            <a:r>
              <a:rPr lang="ru-RU" sz="2200" u="sng" dirty="0"/>
              <a:t>Ответы</a:t>
            </a:r>
            <a:r>
              <a:rPr lang="ru-RU" sz="2200" dirty="0"/>
              <a:t> на любой </a:t>
            </a:r>
            <a:r>
              <a:rPr lang="ru-RU" sz="2200" b="1" dirty="0">
                <a:solidFill>
                  <a:srgbClr val="FF0000"/>
                </a:solidFill>
              </a:rPr>
              <a:t>контрольный</a:t>
            </a:r>
            <a:r>
              <a:rPr lang="ru-RU" sz="2200" dirty="0"/>
              <a:t> вопрос ЛР №1 (см. </a:t>
            </a:r>
            <a:r>
              <a:rPr lang="ru-RU" altLang="ru-RU" sz="22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/>
              <a:t>).</a:t>
            </a:r>
          </a:p>
          <a:p>
            <a:pPr lvl="0"/>
            <a:r>
              <a:rPr lang="ru-RU" sz="2200" dirty="0"/>
              <a:t>Наличие </a:t>
            </a:r>
            <a:r>
              <a:rPr lang="ru-RU" sz="2200" b="1" dirty="0">
                <a:solidFill>
                  <a:srgbClr val="FF0000"/>
                </a:solidFill>
              </a:rPr>
              <a:t>автоматизированного</a:t>
            </a:r>
            <a:r>
              <a:rPr lang="ru-RU" sz="2200" dirty="0"/>
              <a:t> </a:t>
            </a:r>
            <a:r>
              <a:rPr lang="ru-RU" sz="2200" u="sng" dirty="0"/>
              <a:t>оглавления</a:t>
            </a:r>
            <a:r>
              <a:rPr lang="ru-RU" sz="2200" dirty="0"/>
              <a:t> в отчете</a:t>
            </a:r>
            <a:r>
              <a:rPr lang="en-US" sz="2200" dirty="0"/>
              <a:t> (</a:t>
            </a:r>
            <a:r>
              <a:rPr lang="ru-RU" sz="2200" dirty="0">
                <a:hlinkClick r:id="rId8" action="ppaction://hlinkfile"/>
              </a:rPr>
              <a:t>шаблон</a:t>
            </a:r>
            <a:r>
              <a:rPr lang="en-US" sz="2200" dirty="0"/>
              <a:t>)</a:t>
            </a:r>
            <a:r>
              <a:rPr lang="ru-RU" sz="2200" dirty="0"/>
              <a:t>.</a:t>
            </a:r>
          </a:p>
          <a:p>
            <a:r>
              <a:rPr lang="ru-RU" sz="2200" dirty="0">
                <a:hlinkClick r:id="rId9" action="ppaction://hlinksldjump"/>
              </a:rPr>
              <a:t>Режим КС</a:t>
            </a:r>
            <a:r>
              <a:rPr lang="ru-RU" sz="2200" dirty="0"/>
              <a:t>. </a:t>
            </a:r>
            <a:r>
              <a:rPr lang="ru-RU" sz="2200" u="sng" dirty="0"/>
              <a:t>Умение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запускать</a:t>
            </a:r>
            <a:r>
              <a:rPr lang="ru-RU" sz="2200" dirty="0"/>
              <a:t>, русифицировать и завершать </a:t>
            </a:r>
            <a:r>
              <a:rPr lang="ru-RU" sz="2200" b="1" dirty="0">
                <a:solidFill>
                  <a:srgbClr val="FF0000"/>
                </a:solidFill>
              </a:rPr>
              <a:t>эмуляторы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ДОС</a:t>
            </a:r>
            <a:r>
              <a:rPr lang="ru-RU" sz="2200" dirty="0"/>
              <a:t> (в режиме </a:t>
            </a:r>
            <a:r>
              <a:rPr lang="ru-RU" sz="2200" dirty="0">
                <a:hlinkClick r:id="rId10" action="ppaction://hlinksldjump"/>
              </a:rPr>
              <a:t>КС </a:t>
            </a:r>
            <a:r>
              <a:rPr lang="ru-RU" sz="2200" dirty="0"/>
              <a:t>или </a:t>
            </a:r>
            <a:r>
              <a:rPr lang="en-US" sz="2200" dirty="0">
                <a:hlinkClick r:id="rId11" action="ppaction://hlinksldjump"/>
              </a:rPr>
              <a:t>DOSBox</a:t>
            </a:r>
            <a:r>
              <a:rPr lang="ru-RU" sz="2200" dirty="0"/>
              <a:t>) и </a:t>
            </a:r>
            <a:r>
              <a:rPr lang="ru-RU" sz="2200" dirty="0">
                <a:hlinkClick r:id="rId12" action="ppaction://hlinksldjump"/>
              </a:rPr>
              <a:t>файл – менеджеры </a:t>
            </a:r>
            <a:r>
              <a:rPr lang="ru-RU" sz="2200" dirty="0"/>
              <a:t>(</a:t>
            </a:r>
            <a:r>
              <a:rPr lang="en-US" sz="2200" dirty="0">
                <a:hlinkClick r:id="rId13" action="ppaction://hlinksldjump"/>
              </a:rPr>
              <a:t>FAR </a:t>
            </a:r>
            <a:r>
              <a:rPr lang="ru-RU" sz="2200" dirty="0"/>
              <a:t>и </a:t>
            </a:r>
            <a:r>
              <a:rPr lang="en-US" sz="2200" dirty="0">
                <a:hlinkClick r:id="rId14" action="ppaction://hlinksldjump"/>
              </a:rPr>
              <a:t>VC</a:t>
            </a:r>
            <a:r>
              <a:rPr lang="ru-RU" sz="2200" dirty="0"/>
              <a:t>). </a:t>
            </a:r>
            <a:r>
              <a:rPr lang="ru-RU" sz="2200" dirty="0">
                <a:hlinkClick r:id="rId15" action="ppaction://hlinksldjump"/>
              </a:rPr>
              <a:t>ФМ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Получение</a:t>
            </a:r>
            <a:r>
              <a:rPr lang="ru-RU" sz="2200" dirty="0"/>
              <a:t> </a:t>
            </a:r>
            <a:r>
              <a:rPr lang="ru-RU" sz="2200" dirty="0">
                <a:hlinkClick r:id="rId16" action="ppaction://hlinksldjump"/>
              </a:rPr>
              <a:t>справок </a:t>
            </a:r>
            <a:r>
              <a:rPr lang="ru-RU" sz="2200" dirty="0"/>
              <a:t>по командам и утилитам в </a:t>
            </a:r>
            <a:r>
              <a:rPr lang="ru-RU" sz="2200" b="1" dirty="0">
                <a:solidFill>
                  <a:srgbClr val="FF0000"/>
                </a:solidFill>
              </a:rPr>
              <a:t>режиме </a:t>
            </a:r>
            <a:r>
              <a:rPr lang="ru-RU" sz="2200" b="1" dirty="0">
                <a:solidFill>
                  <a:srgbClr val="FF0000"/>
                </a:solidFill>
                <a:hlinkClick r:id="rId9" action="ppaction://hlinksldjump"/>
              </a:rPr>
              <a:t>КС</a:t>
            </a:r>
            <a:r>
              <a:rPr lang="ru-RU" sz="2200" b="1" dirty="0">
                <a:hlinkClick r:id="rId9" action="ppaction://hlinksldjump"/>
              </a:rPr>
              <a:t> </a:t>
            </a:r>
            <a:r>
              <a:rPr lang="ru-RU" sz="2200" b="1" dirty="0"/>
              <a:t>и </a:t>
            </a:r>
            <a:r>
              <a:rPr lang="ru-RU" sz="2200" b="1" dirty="0">
                <a:solidFill>
                  <a:srgbClr val="FF0000"/>
                </a:solidFill>
              </a:rPr>
              <a:t>демонстрация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получения</a:t>
            </a:r>
            <a:r>
              <a:rPr lang="ru-RU" sz="2200" dirty="0"/>
              <a:t> справки для своей команды ОС.</a:t>
            </a:r>
          </a:p>
          <a:p>
            <a:pPr lvl="0"/>
            <a:r>
              <a:rPr lang="ru-RU" sz="2200" b="1" dirty="0">
                <a:solidFill>
                  <a:srgbClr val="FF0000"/>
                </a:solidFill>
              </a:rPr>
              <a:t>Умение</a:t>
            </a:r>
            <a:r>
              <a:rPr lang="ru-RU" sz="2200" dirty="0"/>
              <a:t> </a:t>
            </a:r>
            <a:r>
              <a:rPr lang="ru-RU" sz="2200" u="sng" dirty="0"/>
              <a:t>работать</a:t>
            </a:r>
            <a:r>
              <a:rPr lang="ru-RU" sz="2200" dirty="0"/>
              <a:t> в среде </a:t>
            </a:r>
            <a:r>
              <a:rPr lang="ru-RU" sz="2200" b="1" dirty="0">
                <a:solidFill>
                  <a:srgbClr val="FF0000"/>
                </a:solidFill>
              </a:rPr>
              <a:t>файл - </a:t>
            </a:r>
            <a:r>
              <a:rPr lang="ru-RU" sz="2200" b="1" dirty="0">
                <a:solidFill>
                  <a:srgbClr val="FF0000"/>
                </a:solidFill>
                <a:hlinkClick r:id="rId12" action="ppaction://hlinksldjump"/>
              </a:rPr>
              <a:t>менеджеров </a:t>
            </a:r>
            <a:r>
              <a:rPr lang="ru-RU" sz="2200" dirty="0"/>
              <a:t>(</a:t>
            </a:r>
            <a:r>
              <a:rPr lang="en-US" sz="2200" dirty="0"/>
              <a:t>FAR </a:t>
            </a:r>
            <a:r>
              <a:rPr lang="ru-RU" sz="2200" dirty="0"/>
              <a:t>или </a:t>
            </a:r>
            <a:r>
              <a:rPr lang="en-US" sz="2200" dirty="0"/>
              <a:t>VC</a:t>
            </a:r>
            <a:r>
              <a:rPr lang="ru-RU" sz="2200" dirty="0"/>
              <a:t>).</a:t>
            </a:r>
            <a:endParaRPr lang="en-US" sz="2200" dirty="0"/>
          </a:p>
          <a:p>
            <a:pPr lvl="0"/>
            <a:r>
              <a:rPr lang="ru-RU" sz="2200" dirty="0"/>
              <a:t>Правильные и оперативные </a:t>
            </a:r>
            <a:r>
              <a:rPr lang="ru-RU" sz="2200" b="1" dirty="0">
                <a:solidFill>
                  <a:srgbClr val="FF0000"/>
                </a:solidFill>
              </a:rPr>
              <a:t>ответы</a:t>
            </a:r>
            <a:r>
              <a:rPr lang="ru-RU" sz="2200" dirty="0"/>
              <a:t> на вопросы ЛР №1 (</a:t>
            </a:r>
            <a:r>
              <a:rPr lang="ru-RU" sz="2200" dirty="0">
                <a:hlinkClick r:id="rId4" action="ppaction://hlinkfile"/>
              </a:rPr>
              <a:t>МУ</a:t>
            </a:r>
            <a:r>
              <a:rPr lang="ru-RU" sz="2200" dirty="0"/>
              <a:t>)</a:t>
            </a: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5786421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Представление программ в виде блок-схем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0BD6159-A87E-46BC-83FF-2BBE072DB406}" type="slidenum">
              <a:rPr/>
              <a:pPr algn="l">
                <a:defRPr/>
              </a:pPr>
              <a:t>290</a:t>
            </a:fld>
            <a:endParaRPr dirty="0"/>
          </a:p>
        </p:txBody>
      </p:sp>
      <p:sp>
        <p:nvSpPr>
          <p:cNvPr id="129028" name="Объект 2"/>
          <p:cNvSpPr txBox="1">
            <a:spLocks/>
          </p:cNvSpPr>
          <p:nvPr/>
        </p:nvSpPr>
        <p:spPr bwMode="auto">
          <a:xfrm>
            <a:off x="476250" y="908050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(Переключатель</a:t>
            </a:r>
            <a:r>
              <a:rPr lang="ru-RU" altLang="ru-RU" sz="2400"/>
              <a:t>- выбор пути ветвления из множества</a:t>
            </a:r>
          </a:p>
        </p:txBody>
      </p:sp>
      <p:sp>
        <p:nvSpPr>
          <p:cNvPr id="129029" name="Объект 2"/>
          <p:cNvSpPr txBox="1">
            <a:spLocks/>
          </p:cNvSpPr>
          <p:nvPr/>
        </p:nvSpPr>
        <p:spPr bwMode="auto">
          <a:xfrm>
            <a:off x="604838" y="3357563"/>
            <a:ext cx="61991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Ввод/Вывод:</a:t>
            </a:r>
            <a:r>
              <a:rPr lang="ru-RU" altLang="ru-RU" sz="2400"/>
              <a:t> печать на экран и ручной ввод :</a:t>
            </a:r>
          </a:p>
        </p:txBody>
      </p:sp>
      <p:graphicFrame>
        <p:nvGraphicFramePr>
          <p:cNvPr id="129030" name="Объект 8"/>
          <p:cNvGraphicFramePr>
            <a:graphicFrameLocks noChangeAspect="1"/>
          </p:cNvGraphicFramePr>
          <p:nvPr/>
        </p:nvGraphicFramePr>
        <p:xfrm>
          <a:off x="2555875" y="1268413"/>
          <a:ext cx="2652713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41395" imgH="1755000" progId="Visio.Drawing.11">
                  <p:embed/>
                </p:oleObj>
              </mc:Choice>
              <mc:Fallback>
                <p:oleObj name="Visio" r:id="rId2" imgW="2041395" imgH="1755000" progId="Visio.Drawing.11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268413"/>
                        <a:ext cx="2652713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Объект 10"/>
          <p:cNvGraphicFramePr>
            <a:graphicFrameLocks noChangeAspect="1"/>
          </p:cNvGraphicFramePr>
          <p:nvPr/>
        </p:nvGraphicFramePr>
        <p:xfrm>
          <a:off x="539750" y="3860800"/>
          <a:ext cx="1871663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5410" imgH="1493985" progId="Visio.Drawing.11">
                  <p:embed/>
                </p:oleObj>
              </mc:Choice>
              <mc:Fallback>
                <p:oleObj name="Visio" r:id="rId4" imgW="1245410" imgH="1493985" progId="Visio.Drawing.11">
                  <p:embed/>
                  <p:pic>
                    <p:nvPicPr>
                      <p:cNvPr id="0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60800"/>
                        <a:ext cx="1871663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Объект 23"/>
          <p:cNvGraphicFramePr>
            <a:graphicFrameLocks noChangeAspect="1"/>
          </p:cNvGraphicFramePr>
          <p:nvPr/>
        </p:nvGraphicFramePr>
        <p:xfrm>
          <a:off x="2843213" y="3789363"/>
          <a:ext cx="263207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45647" imgH="1917270" progId="Visio.Drawing.11">
                  <p:embed/>
                </p:oleObj>
              </mc:Choice>
              <mc:Fallback>
                <p:oleObj name="Visio" r:id="rId6" imgW="3245647" imgH="1917270" progId="Visio.Drawing.11">
                  <p:embed/>
                  <p:pic>
                    <p:nvPicPr>
                      <p:cNvPr id="0" name="Объект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789363"/>
                        <a:ext cx="2632075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19520"/>
              </p:ext>
            </p:extLst>
          </p:nvPr>
        </p:nvGraphicFramePr>
        <p:xfrm>
          <a:off x="577751" y="1989138"/>
          <a:ext cx="172878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676611" imgH="1297408" progId="Visio.Drawing.11">
                  <p:embed/>
                </p:oleObj>
              </mc:Choice>
              <mc:Fallback>
                <p:oleObj name="Visio" r:id="rId8" imgW="1676611" imgH="1297408" progId="Visio.Drawing.11">
                  <p:embed/>
                  <p:pic>
                    <p:nvPicPr>
                      <p:cNvPr id="0" name="Объе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751" y="1989138"/>
                        <a:ext cx="1728787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02103"/>
              </p:ext>
            </p:extLst>
          </p:nvPr>
        </p:nvGraphicFramePr>
        <p:xfrm>
          <a:off x="6555581" y="1989138"/>
          <a:ext cx="18319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676611" imgH="1297408" progId="Visio.Drawing.11">
                  <p:embed/>
                </p:oleObj>
              </mc:Choice>
              <mc:Fallback>
                <p:oleObj name="Visio" r:id="rId10" imgW="1676611" imgH="1297408" progId="Visio.Drawing.11">
                  <p:embed/>
                  <p:pic>
                    <p:nvPicPr>
                      <p:cNvPr id="0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581" y="1989138"/>
                        <a:ext cx="18319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5" name="Объект 2"/>
          <p:cNvSpPr txBox="1">
            <a:spLocks/>
          </p:cNvSpPr>
          <p:nvPr/>
        </p:nvSpPr>
        <p:spPr bwMode="auto">
          <a:xfrm>
            <a:off x="6876256" y="1412876"/>
            <a:ext cx="12223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Конец</a:t>
            </a:r>
            <a:r>
              <a:rPr lang="ru-RU" altLang="ru-RU" sz="2400" dirty="0"/>
              <a:t>:</a:t>
            </a:r>
          </a:p>
        </p:txBody>
      </p:sp>
      <p:sp>
        <p:nvSpPr>
          <p:cNvPr id="129036" name="Объект 2"/>
          <p:cNvSpPr txBox="1">
            <a:spLocks/>
          </p:cNvSpPr>
          <p:nvPr/>
        </p:nvSpPr>
        <p:spPr bwMode="auto">
          <a:xfrm>
            <a:off x="680938" y="1412875"/>
            <a:ext cx="12144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Начало</a:t>
            </a:r>
            <a:r>
              <a:rPr lang="ru-RU" altLang="ru-RU" sz="2400" dirty="0"/>
              <a:t>:</a:t>
            </a:r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 bwMode="auto">
          <a:xfrm>
            <a:off x="5865887" y="3873996"/>
            <a:ext cx="280831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Вызов процедур</a:t>
            </a:r>
            <a:r>
              <a:rPr lang="ru-RU" altLang="ru-RU" sz="2400" dirty="0"/>
              <a:t>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92251"/>
              </p:ext>
            </p:extLst>
          </p:nvPr>
        </p:nvGraphicFramePr>
        <p:xfrm>
          <a:off x="5362575" y="4495800"/>
          <a:ext cx="33242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423665" imgH="857520" progId="Visio.Drawing.11">
                  <p:embed/>
                </p:oleObj>
              </mc:Choice>
              <mc:Fallback>
                <p:oleObj name="Visio" r:id="rId12" imgW="3423665" imgH="857520" progId="Visio.Drawing.11">
                  <p:embed/>
                  <p:pic>
                    <p:nvPicPr>
                      <p:cNvPr id="0" name="Object 1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5" y="4495800"/>
                        <a:ext cx="3324225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836712"/>
            <a:ext cx="585787" cy="365125"/>
          </a:xfrm>
        </p:spPr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291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6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8363396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713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292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201275337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98694" y="366713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293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2106753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Форматы команд и данных в ОП (общее)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1947" y="437892"/>
            <a:ext cx="585787" cy="365125"/>
          </a:xfrm>
        </p:spPr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294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5002580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7215188" y="2565400"/>
            <a:ext cx="1655762" cy="23034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49523" name="TextBox 23"/>
          <p:cNvSpPr txBox="1">
            <a:spLocks noChangeArrowheads="1"/>
          </p:cNvSpPr>
          <p:nvPr/>
        </p:nvSpPr>
        <p:spPr bwMode="auto">
          <a:xfrm>
            <a:off x="8316913" y="2163763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 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7451725" y="2890838"/>
            <a:ext cx="1296988" cy="106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451725" y="3324225"/>
            <a:ext cx="1296988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443788" y="2997200"/>
            <a:ext cx="1295400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451725" y="4105275"/>
            <a:ext cx="1296988" cy="106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673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476672"/>
            <a:ext cx="585787" cy="365125"/>
          </a:xfrm>
        </p:spPr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295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Регистр флагов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805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01725" y="115888"/>
            <a:ext cx="7292975" cy="64928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0050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296</a:t>
            </a:fld>
            <a:endParaRPr dirty="0"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765175"/>
            <a:ext cx="745172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043608" y="61286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6958528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2195736" y="419100"/>
            <a:ext cx="424847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297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71036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453650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298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7073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  Команда в памяти</a:t>
            </a:r>
            <a:r>
              <a:rPr lang="en-US" dirty="0"/>
              <a:t> (</a:t>
            </a:r>
            <a:r>
              <a:rPr lang="ru-RU" dirty="0"/>
              <a:t>ОП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819" y="323850"/>
            <a:ext cx="585787" cy="365125"/>
          </a:xfrm>
        </p:spPr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299</a:t>
            </a:fld>
            <a:endParaRPr dirty="0"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7" y="560388"/>
            <a:ext cx="59197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;Команды Ассемблера</a:t>
            </a:r>
            <a:r>
              <a:rPr lang="en-US" altLang="ru-RU" sz="1800" b="1" dirty="0"/>
              <a:t> (</a:t>
            </a:r>
            <a:r>
              <a:rPr lang="ru-RU" altLang="ru-RU" sz="1800" b="1" dirty="0"/>
              <a:t>ОП – </a:t>
            </a:r>
            <a:r>
              <a:rPr lang="ru-RU" altLang="ru-RU" sz="1800" b="1" dirty="0">
                <a:hlinkClick r:id="rId3" action="ppaction://hlinksldjump"/>
              </a:rPr>
              <a:t>Оперативная Память</a:t>
            </a:r>
            <a:r>
              <a:rPr lang="en-US" altLang="ru-RU" sz="1800" b="1" dirty="0"/>
              <a:t>)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     </a:t>
            </a:r>
            <a:r>
              <a:rPr lang="ru-RU" altLang="ru-RU" sz="1800" b="1" dirty="0" err="1"/>
              <a:t>dw</a:t>
            </a:r>
            <a:r>
              <a:rPr lang="ru-RU" altLang="ru-RU" sz="1800" b="1" dirty="0"/>
              <a:t>  </a:t>
            </a:r>
            <a:r>
              <a:rPr lang="ru-RU" altLang="ru-RU" sz="1800" b="1" dirty="0">
                <a:solidFill>
                  <a:srgbClr val="FF0000"/>
                </a:solidFill>
              </a:rPr>
              <a:t>0</a:t>
            </a:r>
            <a:r>
              <a:rPr lang="en-US" altLang="ru-RU" sz="1800" b="1" dirty="0">
                <a:solidFill>
                  <a:srgbClr val="FF0000"/>
                </a:solidFill>
              </a:rPr>
              <a:t>FF0</a:t>
            </a:r>
            <a:r>
              <a:rPr lang="en-US" altLang="ru-RU" sz="1800" b="1" dirty="0"/>
              <a:t>h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...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AX,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endParaRPr lang="ru-RU" altLang="ru-RU" sz="18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ADD AX , </a:t>
            </a:r>
            <a:r>
              <a:rPr lang="ru-RU" altLang="ru-RU" sz="1800" b="1" dirty="0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, AX    ...</a:t>
            </a:r>
            <a:endParaRPr lang="ru-RU" altLang="ru-RU" sz="18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0806"/>
              </p:ext>
            </p:extLst>
          </p:nvPr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(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двоичный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1010 0001 0000 0000 0000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0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100" b="1" dirty="0">
                  <a:solidFill>
                    <a:srgbClr val="FF0000"/>
                  </a:solidFill>
                </a:rPr>
                <a:t>(-16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211857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7"/>
            <a:ext cx="425450" cy="72049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3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1055688" y="0"/>
            <a:ext cx="6900688" cy="908050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2" y="2132857"/>
            <a:ext cx="8500367" cy="4104432"/>
          </a:xfrm>
        </p:spPr>
        <p:txBody>
          <a:bodyPr rtlCol="0">
            <a:normAutofit fontScale="55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ИУ5 2-й курс 4-й семестр, ГУИМЦ 3курс 6-й семестр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3" action="ppaction://hlinksldjump"/>
              </a:rPr>
              <a:t>Лекции</a:t>
            </a:r>
            <a:r>
              <a:rPr lang="ru-RU" dirty="0">
                <a:hlinkClick r:id="rId3" action="ppaction://hlinksldjump"/>
              </a:rPr>
              <a:t> СП </a:t>
            </a:r>
            <a:r>
              <a:rPr lang="ru-RU" dirty="0"/>
              <a:t>2часа. В неделю. Зачет по ЛР и лекциям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4" action="ppaction://hlinksldjump"/>
              </a:rPr>
              <a:t>ЛР СП </a:t>
            </a:r>
            <a:r>
              <a:rPr lang="ru-RU" dirty="0"/>
              <a:t>2часа через неделю (8 ЛР). Зачет по курсу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5" action="ppaction://hlinksldjump"/>
              </a:rPr>
              <a:t>КР СП</a:t>
            </a:r>
            <a:r>
              <a:rPr lang="ru-RU" dirty="0">
                <a:hlinkClick r:id="rId5" action="ppaction://hlinksldjump"/>
              </a:rPr>
              <a:t> </a:t>
            </a:r>
            <a:r>
              <a:rPr lang="ru-RU" dirty="0"/>
              <a:t>– 51час(</a:t>
            </a:r>
            <a:r>
              <a:rPr lang="ru-RU" dirty="0">
                <a:hlinkClick r:id="rId6" action="ppaction://hlinksldjump"/>
              </a:rPr>
              <a:t>Сод</a:t>
            </a:r>
            <a:r>
              <a:rPr lang="ru-RU" dirty="0"/>
              <a:t>ержание.) (сам. Срок </a:t>
            </a:r>
            <a:r>
              <a:rPr lang="ru-RU" b="1" dirty="0"/>
              <a:t>КР-</a:t>
            </a:r>
            <a:r>
              <a:rPr lang="ru-RU" dirty="0"/>
              <a:t>14 </a:t>
            </a:r>
            <a:r>
              <a:rPr lang="ru-RU" dirty="0" err="1"/>
              <a:t>нед</a:t>
            </a:r>
            <a:r>
              <a:rPr lang="ru-RU" dirty="0"/>
              <a:t>., </a:t>
            </a:r>
            <a:r>
              <a:rPr lang="ru-RU" b="1" dirty="0"/>
              <a:t>ТЗ</a:t>
            </a:r>
            <a:r>
              <a:rPr lang="ru-RU" dirty="0"/>
              <a:t> – 4-я </a:t>
            </a:r>
            <a:r>
              <a:rPr lang="ru-RU" dirty="0" err="1"/>
              <a:t>нед</a:t>
            </a:r>
            <a:r>
              <a:rPr lang="ru-RU" dirty="0"/>
              <a:t>.) – </a:t>
            </a:r>
            <a:r>
              <a:rPr lang="ru-RU" dirty="0" err="1"/>
              <a:t>Диф</a:t>
            </a:r>
            <a:r>
              <a:rPr lang="ru-RU" dirty="0"/>
              <a:t>. Зачет (с </a:t>
            </a:r>
            <a:r>
              <a:rPr lang="ru-RU" dirty="0" err="1"/>
              <a:t>оц</a:t>
            </a:r>
            <a:r>
              <a:rPr lang="ru-RU" dirty="0"/>
              <a:t>.)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>
                <a:hlinkClick r:id="rId7" action="ppaction://hlinksldjump"/>
              </a:rPr>
              <a:t>РК</a:t>
            </a:r>
            <a:r>
              <a:rPr lang="ru-RU" dirty="0"/>
              <a:t> – 8 и 16 недели.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8" action="ppaction://hlinksldjump"/>
              </a:rPr>
              <a:t>Методический Сайт </a:t>
            </a:r>
            <a:r>
              <a:rPr lang="ru-RU" dirty="0"/>
              <a:t>- </a:t>
            </a:r>
            <a:r>
              <a:rPr lang="en-US" dirty="0">
                <a:solidFill>
                  <a:srgbClr val="00B0F0"/>
                </a:solidFill>
                <a:hlinkClick r:id="rId9"/>
              </a:rPr>
              <a:t>www.sergebolshakov.ru</a:t>
            </a:r>
            <a:endParaRPr lang="ru-RU" dirty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/>
              <a:t>Моя почта:</a:t>
            </a:r>
            <a:r>
              <a:rPr lang="ru-RU" dirty="0"/>
              <a:t>   </a:t>
            </a:r>
            <a:r>
              <a:rPr lang="ru-RU" sz="33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sergebolremote@gmail.com</a:t>
            </a:r>
            <a:r>
              <a:rPr lang="ru-RU" sz="33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ru-RU" sz="3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 action="ppaction://hlinksldjump"/>
              </a:rPr>
              <a:t>Тема</a:t>
            </a:r>
            <a:r>
              <a:rPr lang="ru-RU" sz="3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4400" b="1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12" action="ppaction://hlinksldjump"/>
              </a:rPr>
              <a:t>Консультации</a:t>
            </a:r>
            <a:r>
              <a:rPr lang="ru-RU" dirty="0"/>
              <a:t> в Интернет и каф. (расписание)</a:t>
            </a:r>
            <a:endParaRPr lang="en-US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3" action="ppaction://hlinksldjump"/>
              </a:rPr>
              <a:t>Вступление в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14" action="ppaction://hlinksldjump"/>
              </a:rPr>
              <a:t>Общая Информация по курсу СП и ЛК</a:t>
            </a:r>
            <a:endParaRPr lang="ru-RU" u="sng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5" action="ppaction://hlinksldjump"/>
              </a:rPr>
              <a:t>Вводная Лекция</a:t>
            </a:r>
            <a:r>
              <a:rPr lang="ru-RU" dirty="0"/>
              <a:t> (ЛК№1)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4" action="ppaction://hlinksldjump"/>
              </a:rPr>
              <a:t>Общие вопросы по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6" action="ppaction://hlinksldjump"/>
              </a:rPr>
              <a:t>Актуальные темы</a:t>
            </a:r>
            <a:r>
              <a:rPr lang="en-US" dirty="0"/>
              <a:t> </a:t>
            </a:r>
            <a:r>
              <a:rPr lang="ru-RU" dirty="0"/>
              <a:t>на сегодня!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899592" y="908050"/>
            <a:ext cx="748883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</a:t>
            </a:r>
            <a:r>
              <a:rPr lang="en-US" sz="3600" dirty="0"/>
              <a:t>2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12" y="502668"/>
            <a:ext cx="9135988" cy="5590628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/>
              <a:t>2</a:t>
            </a:r>
            <a:r>
              <a:rPr lang="ru-RU" sz="2000" dirty="0"/>
              <a:t> по проверяются </a:t>
            </a:r>
            <a:r>
              <a:rPr lang="ru-RU" sz="2000" u="sng" dirty="0"/>
              <a:t>следующие требования</a:t>
            </a:r>
            <a:r>
              <a:rPr lang="en-US" sz="2000" dirty="0"/>
              <a:t> (</a:t>
            </a:r>
            <a:r>
              <a:rPr lang="ru-RU" sz="2000" dirty="0">
                <a:hlinkClick r:id="rId3" action="ppaction://hlinksldjump"/>
              </a:rPr>
              <a:t>ОТ</a:t>
            </a:r>
            <a:r>
              <a:rPr lang="en-US" sz="2000" dirty="0"/>
              <a:t>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Язык КФ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ru-RU" sz="2000" dirty="0"/>
              <a:t>:</a:t>
            </a:r>
            <a:endParaRPr lang="en-US" sz="2000" dirty="0"/>
          </a:p>
          <a:p>
            <a:pPr lvl="0"/>
            <a:r>
              <a:rPr lang="ru-RU" sz="2000" u="sng" dirty="0">
                <a:hlinkClick r:id="rId5" action="ppaction://hlinksldjump"/>
              </a:rPr>
              <a:t>Меню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из </a:t>
            </a:r>
            <a:r>
              <a:rPr lang="ru-RU" sz="2000" dirty="0">
                <a:solidFill>
                  <a:srgbClr val="FF0000"/>
                </a:solidFill>
              </a:rPr>
              <a:t>пяти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пунктов</a:t>
            </a:r>
            <a:r>
              <a:rPr lang="en-US" sz="2000" dirty="0">
                <a:solidFill>
                  <a:srgbClr val="FF0000"/>
                </a:solidFill>
              </a:rPr>
              <a:t>(!)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для создания текстового меню </a:t>
            </a:r>
            <a:r>
              <a:rPr lang="ru-RU" sz="2000" u="sng" dirty="0"/>
              <a:t>должна использоваться</a:t>
            </a:r>
            <a:r>
              <a:rPr lang="ru-RU" sz="2000" dirty="0"/>
              <a:t> команда </a:t>
            </a:r>
            <a:r>
              <a:rPr lang="en-US" sz="2000" dirty="0"/>
              <a:t>ECHO</a:t>
            </a:r>
            <a:r>
              <a:rPr lang="ru-RU" sz="2000" dirty="0"/>
              <a:t>, ввод клавиши (</a:t>
            </a:r>
            <a:r>
              <a:rPr lang="en-US" sz="2000" dirty="0">
                <a:hlinkClick r:id="rId6" action="ppaction://hlinksldjump"/>
              </a:rPr>
              <a:t>BE/CHOICE</a:t>
            </a:r>
            <a:r>
              <a:rPr lang="en-US" sz="2000" dirty="0"/>
              <a:t>, </a:t>
            </a:r>
            <a:r>
              <a:rPr lang="ru-RU" sz="2000" dirty="0"/>
              <a:t>а для переключения в программе </a:t>
            </a:r>
            <a:r>
              <a:rPr lang="ru-RU" sz="2000" dirty="0">
                <a:hlinkClick r:id="rId7" action="ppaction://hlinksldjump"/>
              </a:rPr>
              <a:t>команда </a:t>
            </a:r>
            <a:r>
              <a:rPr lang="en-US" sz="2000" dirty="0">
                <a:hlinkClick r:id="rId7" action="ppaction://hlinksldjump"/>
              </a:rPr>
              <a:t>OC IF</a:t>
            </a:r>
            <a:r>
              <a:rPr lang="ru-RU" sz="2000" dirty="0"/>
              <a:t>. 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hlinkClick r:id="rId6" action="ppaction://hlinksldjump"/>
              </a:rPr>
              <a:t>переключатель</a:t>
            </a:r>
            <a:r>
              <a:rPr lang="en-US" sz="2000" dirty="0"/>
              <a:t>,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  <a:hlinkClick r:id="rId8" action="ppaction://hlinksldjump"/>
              </a:rPr>
              <a:t>процедур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 </a:t>
            </a:r>
          </a:p>
          <a:p>
            <a:pPr lvl="0"/>
            <a:r>
              <a:rPr lang="ru-RU" sz="2000" u="sng" dirty="0"/>
              <a:t>Вложенный</a:t>
            </a:r>
            <a:r>
              <a:rPr lang="ru-RU" sz="2000" dirty="0"/>
              <a:t> файл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(наличие листинга в отчете!!!) и его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вызов</a:t>
            </a:r>
            <a:r>
              <a:rPr lang="en-US" sz="2000" dirty="0">
                <a:solidFill>
                  <a:srgbClr val="FF0000"/>
                </a:solidFill>
              </a:rPr>
              <a:t> (!)</a:t>
            </a:r>
            <a:r>
              <a:rPr lang="ru-RU" sz="2000" dirty="0"/>
              <a:t>. </a:t>
            </a:r>
          </a:p>
          <a:p>
            <a:pPr lvl="0"/>
            <a:r>
              <a:rPr lang="ru-RU" sz="2000" dirty="0"/>
              <a:t>Обязательное использование в своем КФ </a:t>
            </a:r>
            <a:r>
              <a:rPr lang="ru-RU" sz="2000" dirty="0">
                <a:solidFill>
                  <a:srgbClr val="FF0000"/>
                </a:solidFill>
              </a:rPr>
              <a:t>следующих</a:t>
            </a:r>
            <a:r>
              <a:rPr lang="ru-RU" sz="2000" dirty="0"/>
              <a:t> </a:t>
            </a:r>
            <a:r>
              <a:rPr lang="ru-RU" sz="2000" u="sng" dirty="0"/>
              <a:t>команд</a:t>
            </a:r>
            <a:r>
              <a:rPr lang="ru-RU" sz="2000" dirty="0"/>
              <a:t>:</a:t>
            </a:r>
            <a:r>
              <a:rPr lang="ru-RU" sz="2000" b="1" dirty="0"/>
              <a:t> GOTO, </a:t>
            </a:r>
            <a:r>
              <a:rPr lang="ru-RU" sz="2000" b="1" dirty="0">
                <a:solidFill>
                  <a:srgbClr val="FF0000"/>
                </a:solidFill>
              </a:rPr>
              <a:t>SHIFT</a:t>
            </a:r>
            <a:r>
              <a:rPr lang="ru-RU" sz="2000" b="1" dirty="0"/>
              <a:t>, REM, </a:t>
            </a:r>
            <a:r>
              <a:rPr lang="en-US" sz="2000" b="1" dirty="0"/>
              <a:t>CLS</a:t>
            </a:r>
            <a:r>
              <a:rPr lang="ru-RU" sz="2000" b="1" dirty="0"/>
              <a:t>, IF, SET, CALL, </a:t>
            </a:r>
            <a:r>
              <a:rPr lang="en-US" sz="2000" b="1" dirty="0"/>
              <a:t>PAUSE</a:t>
            </a:r>
            <a:r>
              <a:rPr lang="ru-RU" sz="2000" b="1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EXIT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Команды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Возможность задания и </a:t>
            </a:r>
            <a:r>
              <a:rPr lang="ru-RU" sz="2000" dirty="0">
                <a:hlinkClick r:id="rId10" action="ppaction://hlinksldjump"/>
              </a:rPr>
              <a:t>обработки </a:t>
            </a:r>
            <a:r>
              <a:rPr lang="ru-RU" sz="2000" dirty="0"/>
              <a:t>2-х обязательных </a:t>
            </a:r>
            <a:r>
              <a:rPr lang="ru-RU" sz="2000" dirty="0">
                <a:hlinkClick r:id="rId11" action="ppaction://hlinksldjump"/>
              </a:rPr>
              <a:t>параметров </a:t>
            </a:r>
            <a:r>
              <a:rPr lang="ru-RU" sz="2000" dirty="0"/>
              <a:t>(по вариантам) их </a:t>
            </a:r>
            <a:r>
              <a:rPr lang="ru-RU" sz="2000" dirty="0">
                <a:solidFill>
                  <a:srgbClr val="FF0000"/>
                </a:solidFill>
                <a:hlinkClick r:id="rId10" action="ppaction://hlinksldjump"/>
              </a:rPr>
              <a:t>проверки</a:t>
            </a:r>
            <a:r>
              <a:rPr lang="ru-RU" sz="2000" dirty="0">
                <a:hlinkClick r:id="rId10" action="ppaction://hlinksldjump"/>
              </a:rPr>
              <a:t> </a:t>
            </a:r>
            <a:r>
              <a:rPr lang="ru-RU" sz="2000" dirty="0"/>
              <a:t>и пример запуска с параметрами( </a:t>
            </a:r>
            <a:r>
              <a:rPr lang="ru-RU" sz="2000" dirty="0">
                <a:solidFill>
                  <a:srgbClr val="FF0000"/>
                </a:solidFill>
                <a:hlinkClick r:id="rId11" action="ppaction://hlinksldjump"/>
              </a:rPr>
              <a:t>Запуск</a:t>
            </a:r>
            <a:r>
              <a:rPr lang="ru-RU" sz="2000" dirty="0"/>
              <a:t>).</a:t>
            </a:r>
          </a:p>
          <a:p>
            <a:pPr lvl="0"/>
            <a:r>
              <a:rPr lang="ru-RU" sz="2000" u="sng" dirty="0">
                <a:hlinkClick r:id="rId11" action="ppaction://hlinksldjump"/>
              </a:rPr>
              <a:t>Очистку</a:t>
            </a:r>
            <a:r>
              <a:rPr lang="ru-RU" sz="2000" dirty="0">
                <a:hlinkClick r:id="rId11" action="ppaction://hlinksldjump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окна</a:t>
            </a:r>
            <a:r>
              <a:rPr lang="ru-RU" sz="2000" dirty="0"/>
              <a:t> КС (</a:t>
            </a:r>
            <a:r>
              <a:rPr lang="en-US" sz="2000" b="1" dirty="0">
                <a:solidFill>
                  <a:srgbClr val="FF0000"/>
                </a:solidFill>
              </a:rPr>
              <a:t>CLS</a:t>
            </a:r>
            <a:r>
              <a:rPr lang="ru-RU" sz="2000" dirty="0"/>
              <a:t>) </a:t>
            </a:r>
            <a:r>
              <a:rPr lang="ru-RU" sz="2000" dirty="0">
                <a:hlinkClick r:id="rId9" action="ppaction://hlinksldjump"/>
              </a:rPr>
              <a:t>до вывода </a:t>
            </a:r>
            <a:r>
              <a:rPr lang="ru-RU" sz="2000" dirty="0"/>
              <a:t>меню и </a:t>
            </a:r>
            <a:r>
              <a:rPr lang="ru-RU" sz="2000" dirty="0">
                <a:solidFill>
                  <a:srgbClr val="FF0000"/>
                </a:solidFill>
              </a:rPr>
              <a:t>выдачу</a:t>
            </a:r>
            <a:r>
              <a:rPr lang="ru-RU" sz="2000" dirty="0"/>
              <a:t> </a:t>
            </a:r>
            <a:r>
              <a:rPr lang="ru-RU" sz="2000" u="sng" dirty="0"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при завершении КФ, выполняемые при задании соответствующих параметров при запуске КФ.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русифицированных</a:t>
            </a:r>
            <a:r>
              <a:rPr lang="ru-RU" sz="2000" dirty="0"/>
              <a:t> </a:t>
            </a:r>
            <a:r>
              <a:rPr lang="ru-RU" sz="2000" u="sng" dirty="0"/>
              <a:t>комментариев</a:t>
            </a:r>
            <a:r>
              <a:rPr lang="ru-RU" sz="2000" dirty="0"/>
              <a:t> в КФ главных частей программы.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Возможность</a:t>
            </a:r>
            <a:r>
              <a:rPr lang="ru-RU" sz="2000" dirty="0"/>
              <a:t> </a:t>
            </a:r>
            <a:r>
              <a:rPr lang="ru-RU" sz="2000" u="sng" dirty="0">
                <a:hlinkClick r:id="rId8" action="ppaction://hlinksldjump"/>
              </a:rPr>
              <a:t>завершения</a:t>
            </a:r>
            <a:r>
              <a:rPr lang="ru-RU" sz="2000" dirty="0">
                <a:hlinkClick r:id="rId8" action="ppaction://hlinksldjump"/>
              </a:rPr>
              <a:t> </a:t>
            </a:r>
            <a:r>
              <a:rPr lang="ru-RU" sz="2000" dirty="0"/>
              <a:t>командного файла в режиме КС.</a:t>
            </a:r>
          </a:p>
          <a:p>
            <a:pPr lvl="0"/>
            <a:r>
              <a:rPr lang="ru-RU" sz="2000" dirty="0"/>
              <a:t>Наличие в отчете описания (</a:t>
            </a:r>
            <a:r>
              <a:rPr lang="ru-RU" sz="2000" dirty="0">
                <a:solidFill>
                  <a:srgbClr val="FF0000"/>
                </a:solidFill>
                <a:hlinkClick r:id="rId12" action="ppaction://hlinkfile"/>
              </a:rPr>
              <a:t>инструкции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МУ, </a:t>
            </a:r>
            <a:r>
              <a:rPr lang="ru-RU" sz="2000" dirty="0">
                <a:hlinkClick r:id="rId13" action="ppaction://hlinksldjump"/>
              </a:rPr>
              <a:t>Слайд</a:t>
            </a:r>
            <a:r>
              <a:rPr lang="ru-RU" sz="2000" dirty="0"/>
              <a:t>) запуска КФ в формате </a:t>
            </a:r>
            <a:r>
              <a:rPr lang="ru-RU" sz="2000" dirty="0">
                <a:hlinkClick r:id="rId13" action="ppaction://hlinksldjump"/>
              </a:rPr>
              <a:t>БНФ</a:t>
            </a:r>
            <a:r>
              <a:rPr lang="ru-RU" sz="2000" dirty="0"/>
              <a:t>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Наличие</a:t>
            </a:r>
            <a:r>
              <a:rPr lang="ru-RU" sz="2000" dirty="0"/>
              <a:t> в отчете </a:t>
            </a:r>
            <a:r>
              <a:rPr lang="ru-RU" sz="2000" u="sng" dirty="0"/>
              <a:t>блок-схемы</a:t>
            </a:r>
            <a:r>
              <a:rPr lang="ru-RU" sz="2000" dirty="0"/>
              <a:t> программы (</a:t>
            </a:r>
            <a:r>
              <a:rPr lang="ru-RU" sz="2000" dirty="0">
                <a:hlinkClick r:id="rId14" action="ppaction://hlinksldjump"/>
              </a:rPr>
              <a:t>Упрощенная БС</a:t>
            </a:r>
            <a:r>
              <a:rPr lang="ru-RU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Пример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Ответы на все </a:t>
            </a:r>
            <a:r>
              <a:rPr lang="ru-RU" sz="2000" dirty="0">
                <a:solidFill>
                  <a:srgbClr val="FF0000"/>
                </a:solidFill>
              </a:rPr>
              <a:t>контрольные</a:t>
            </a:r>
            <a:r>
              <a:rPr lang="ru-RU" sz="2000" dirty="0"/>
              <a:t> вопросы ЛР №1(!!!) и ЛР №2 (</a:t>
            </a:r>
            <a:r>
              <a:rPr lang="ru-RU" sz="2000" dirty="0">
                <a:hlinkClick r:id="rId16" action="ppaction://hlinkfile"/>
              </a:rPr>
              <a:t>МУ1 </a:t>
            </a:r>
            <a:r>
              <a:rPr lang="ru-RU" sz="2000" dirty="0"/>
              <a:t>и </a:t>
            </a:r>
            <a:r>
              <a:rPr lang="ru-RU" sz="2000" dirty="0">
                <a:hlinkClick r:id="rId17" action="ppaction://hlinkfile"/>
              </a:rPr>
              <a:t>МУ2</a:t>
            </a:r>
            <a:r>
              <a:rPr lang="ru-RU" sz="2000" dirty="0"/>
              <a:t>).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отчета</a:t>
            </a:r>
            <a:r>
              <a:rPr lang="ru-RU" sz="2000" dirty="0"/>
              <a:t> по ЛР, оформленного в соответствии с шаблоном(</a:t>
            </a:r>
            <a:r>
              <a:rPr lang="ru-RU" sz="2000" dirty="0">
                <a:hlinkClick r:id="rId18" action="ppaction://hlinkfile"/>
              </a:rPr>
              <a:t>Шабл</a:t>
            </a:r>
            <a:r>
              <a:rPr lang="ru-RU" sz="2000" dirty="0"/>
              <a:t>он.)</a:t>
            </a:r>
          </a:p>
        </p:txBody>
      </p:sp>
    </p:spTree>
    <p:extLst>
      <p:ext uri="{BB962C8B-B14F-4D97-AF65-F5344CB8AC3E}">
        <p14:creationId xmlns:p14="http://schemas.microsoft.com/office/powerpoint/2010/main" val="328622538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2050" y="439866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300</a:t>
            </a:fld>
            <a:endParaRPr dirty="0"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364550811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38130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8398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18289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302</a:t>
            </a:fld>
            <a:endParaRPr lang="ru-RU" dirty="0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819724" y="1293818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Флаги МП (</a:t>
            </a:r>
            <a:r>
              <a:rPr lang="en-US" sz="1400" dirty="0">
                <a:latin typeface="+mn-lt"/>
                <a:cs typeface="+mn-cs"/>
              </a:rPr>
              <a:t>CPU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164288" y="1817038"/>
            <a:ext cx="1381147" cy="89188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622845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-157410"/>
            <a:ext cx="4824536" cy="706090"/>
          </a:xfrm>
        </p:spPr>
        <p:txBody>
          <a:bodyPr/>
          <a:lstStyle/>
          <a:p>
            <a:r>
              <a:rPr lang="ru-RU" dirty="0"/>
              <a:t>Язык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303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332656"/>
            <a:ext cx="7776864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Введение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Пример </a:t>
            </a:r>
            <a:r>
              <a:rPr lang="ru-RU" sz="2000" dirty="0">
                <a:latin typeface="+mn-lt"/>
                <a:cs typeface="+mn-cs"/>
              </a:rPr>
              <a:t>простейшей программы.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Программа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Структура команд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директивы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, Команда МП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Список команд МП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Константы</a:t>
            </a:r>
            <a:r>
              <a:rPr lang="ru-RU" sz="2000" dirty="0">
                <a:latin typeface="+mn-lt"/>
                <a:cs typeface="+mn-cs"/>
              </a:rPr>
              <a:t>,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Описание переменных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Переменные, идентификаторы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2" action="ppaction://hlinksldjump"/>
              </a:rPr>
              <a:t>Записи</a:t>
            </a:r>
            <a:r>
              <a:rPr lang="ru-RU" sz="2000" dirty="0"/>
              <a:t> </a:t>
            </a:r>
            <a:r>
              <a:rPr lang="ru-RU" sz="2000" dirty="0">
                <a:hlinkClick r:id="rId13" action="ppaction://hlinksldjump"/>
              </a:rPr>
              <a:t>и структуры (шаблоны, переменные, использование)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4" action="ppaction://hlinksldjump"/>
              </a:rPr>
              <a:t>Метки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5" action="ppaction://hlinksldjump"/>
              </a:rPr>
              <a:t>Выражения ( Классификация)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Выражения (Приоритет операций)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Директивы Ассемблера </a:t>
            </a:r>
            <a:r>
              <a:rPr lang="ru-RU" sz="2000" dirty="0">
                <a:latin typeface="+mn-lt"/>
                <a:cs typeface="+mn-cs"/>
              </a:rPr>
              <a:t>(обзор)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Специальные директивы (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EQU, ORG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 ASSUME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END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PAGE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8" action="ppaction://hlinksldjump"/>
              </a:rPr>
              <a:t>Модули и связи</a:t>
            </a:r>
            <a:r>
              <a:rPr lang="en-US" sz="2000" dirty="0"/>
              <a:t> (</a:t>
            </a:r>
            <a:r>
              <a:rPr lang="ru-RU" sz="2000" dirty="0"/>
              <a:t>директивы описания связей</a:t>
            </a:r>
            <a:r>
              <a:rPr lang="en-US" sz="2000" dirty="0"/>
              <a:t>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9" action="ppaction://hlinksldjump"/>
              </a:rPr>
              <a:t>Процедуры и прерывания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Специальные операции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Макрокоманды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22" action="ppaction://hlinksldjump"/>
              </a:rPr>
              <a:t>Сегменты</a:t>
            </a:r>
            <a:r>
              <a:rPr lang="en-US" sz="2000" dirty="0">
                <a:hlinkClick r:id="rId22" action="ppaction://hlinksldjump"/>
              </a:rPr>
              <a:t> </a:t>
            </a:r>
            <a:r>
              <a:rPr lang="ru-RU" sz="2000" dirty="0">
                <a:hlinkClick r:id="rId22" action="ppaction://hlinksldjump"/>
              </a:rPr>
              <a:t>и директивы сегментации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Пример сегментированной программы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9835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857"/>
            <a:ext cx="5184576" cy="620688"/>
          </a:xfrm>
        </p:spPr>
        <p:txBody>
          <a:bodyPr>
            <a:noAutofit/>
          </a:bodyPr>
          <a:lstStyle/>
          <a:p>
            <a:r>
              <a:rPr lang="ru-RU" sz="3200" b="1" dirty="0"/>
              <a:t>Введение в Ассемблер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440" y="35282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304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535385"/>
            <a:ext cx="8784976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Модель программы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Пример простейшей программы На Ассемблере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Текст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программы,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Листинг</a:t>
            </a:r>
            <a:r>
              <a:rPr lang="ru-RU" sz="2400" dirty="0">
                <a:latin typeface="+mn-lt"/>
                <a:cs typeface="+mn-cs"/>
              </a:rPr>
              <a:t> программы.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Программа на Ассемблере рассматривается как совокупность строк, в каждой их которых </a:t>
            </a:r>
            <a:r>
              <a:rPr lang="ru-RU" sz="2400" u="sng" dirty="0">
                <a:latin typeface="+mn-lt"/>
                <a:cs typeface="+mn-cs"/>
              </a:rPr>
              <a:t>могут быть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Машинные команды </a:t>
            </a:r>
            <a:r>
              <a:rPr lang="ru-RU" sz="2400" dirty="0">
                <a:latin typeface="+mn-lt"/>
                <a:cs typeface="+mn-cs"/>
              </a:rPr>
              <a:t>на Ассемблере (мнемоника команд);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Директивы Ассемблера</a:t>
            </a:r>
            <a:r>
              <a:rPr lang="ru-RU" sz="2400" dirty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Строки комментариев</a:t>
            </a:r>
            <a:r>
              <a:rPr lang="ru-RU" sz="2400" dirty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Описания и вызовы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макрокоманд Ассемблера</a:t>
            </a:r>
            <a:r>
              <a:rPr lang="ru-RU" sz="2400" dirty="0">
                <a:latin typeface="+mn-lt"/>
                <a:cs typeface="+mn-cs"/>
              </a:rPr>
              <a:t>;</a:t>
            </a: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0" action="ppaction://hlinksldjump"/>
              </a:rPr>
              <a:t>ВВОД ТЕКСТА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: Программа </a:t>
            </a:r>
            <a:r>
              <a:rPr lang="ru-RU" sz="2400" dirty="0">
                <a:latin typeface="+mn-lt"/>
                <a:cs typeface="+mn-cs"/>
              </a:rPr>
              <a:t>может вводиться в любом текстовом редакторе (</a:t>
            </a:r>
            <a:r>
              <a:rPr lang="en-US" sz="2400" dirty="0">
                <a:latin typeface="+mn-lt"/>
                <a:cs typeface="+mn-cs"/>
              </a:rPr>
              <a:t>NOTEPAD/NOTEPAD++, </a:t>
            </a:r>
            <a:r>
              <a:rPr lang="ru-RU" sz="2400" dirty="0">
                <a:latin typeface="+mn-lt"/>
                <a:cs typeface="+mn-cs"/>
              </a:rPr>
              <a:t>любой ФМ (</a:t>
            </a:r>
            <a:r>
              <a:rPr lang="en-US" sz="2400" dirty="0">
                <a:latin typeface="+mn-lt"/>
                <a:cs typeface="+mn-cs"/>
              </a:rPr>
              <a:t>FAR, VC, TC, WC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, ASM_ED.exe – </a:t>
            </a:r>
            <a:r>
              <a:rPr lang="ru-RU" sz="2400" dirty="0">
                <a:latin typeface="+mn-lt"/>
                <a:cs typeface="+mn-cs"/>
              </a:rPr>
              <a:t>см. архив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tasm3.zip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+mn-cs"/>
              </a:rPr>
              <a:t>–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ru-RU" sz="2800" dirty="0">
                <a:latin typeface="+mn-lt"/>
                <a:cs typeface="+mn-cs"/>
              </a:rPr>
              <a:t>см</a:t>
            </a:r>
            <a:r>
              <a:rPr lang="en-US" sz="2800" dirty="0">
                <a:latin typeface="+mn-lt"/>
                <a:cs typeface="+mn-cs"/>
              </a:rPr>
              <a:t>.</a:t>
            </a:r>
            <a:r>
              <a:rPr lang="ru-RU" sz="2800" dirty="0">
                <a:latin typeface="+mn-lt"/>
                <a:cs typeface="+mn-cs"/>
              </a:rPr>
              <a:t> на </a:t>
            </a:r>
            <a:r>
              <a:rPr lang="ru-RU" sz="2800" u="sng" dirty="0">
                <a:latin typeface="+mn-lt"/>
                <a:cs typeface="+mn-cs"/>
              </a:rPr>
              <a:t>сайте</a:t>
            </a:r>
            <a:r>
              <a:rPr lang="ru-RU" sz="2800" dirty="0">
                <a:latin typeface="+mn-lt"/>
                <a:cs typeface="+mn-cs"/>
              </a:rPr>
              <a:t> в разделе ЛР!!)</a:t>
            </a:r>
            <a:r>
              <a:rPr lang="ru-RU" sz="2400" dirty="0">
                <a:latin typeface="+mn-lt"/>
                <a:cs typeface="+mn-cs"/>
              </a:rPr>
              <a:t>, позволяющем ввод в коде </a:t>
            </a:r>
            <a:r>
              <a:rPr lang="en-US" sz="2400" dirty="0">
                <a:latin typeface="+mn-lt"/>
                <a:cs typeface="+mn-cs"/>
              </a:rPr>
              <a:t>ASCII (DOS)</a:t>
            </a:r>
            <a:r>
              <a:rPr lang="ru-RU" sz="2400" dirty="0">
                <a:latin typeface="+mn-lt"/>
                <a:cs typeface="+mn-cs"/>
              </a:rPr>
              <a:t> или </a:t>
            </a:r>
            <a:r>
              <a:rPr lang="en-US" sz="2400" dirty="0">
                <a:latin typeface="+mn-lt"/>
                <a:cs typeface="+mn-cs"/>
              </a:rPr>
              <a:t>ANSY (Windows </a:t>
            </a:r>
            <a:r>
              <a:rPr lang="ru-RU" sz="2400" dirty="0">
                <a:latin typeface="+mn-lt"/>
                <a:cs typeface="+mn-cs"/>
              </a:rPr>
              <a:t>для отчетов и документов КР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, и должна иметь расширение </a:t>
            </a:r>
            <a:r>
              <a:rPr lang="ru-RU" sz="2400" b="1" dirty="0">
                <a:latin typeface="+mn-lt"/>
                <a:cs typeface="+mn-cs"/>
              </a:rPr>
              <a:t>*</a:t>
            </a:r>
            <a:r>
              <a:rPr lang="en-US" sz="2400" b="1" dirty="0">
                <a:latin typeface="+mn-lt"/>
                <a:cs typeface="+mn-cs"/>
              </a:rPr>
              <a:t>.</a:t>
            </a:r>
            <a:r>
              <a:rPr lang="en-US" sz="2400" b="1" dirty="0" err="1">
                <a:latin typeface="+mn-lt"/>
                <a:cs typeface="+mn-cs"/>
              </a:rPr>
              <a:t>asm</a:t>
            </a:r>
            <a:r>
              <a:rPr lang="ru-RU" sz="2400" dirty="0">
                <a:latin typeface="+mn-lt"/>
                <a:cs typeface="+mn-cs"/>
              </a:rPr>
              <a:t>. (для компилятора)</a:t>
            </a:r>
          </a:p>
        </p:txBody>
      </p:sp>
    </p:spTree>
    <p:extLst>
      <p:ext uri="{BB962C8B-B14F-4D97-AF65-F5344CB8AC3E}">
        <p14:creationId xmlns:p14="http://schemas.microsoft.com/office/powerpoint/2010/main" val="141711487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78" y="36611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548679"/>
            <a:ext cx="9001000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  <a:hlinkClick r:id="rId2" action="ppaction://hlinksldjump"/>
              </a:rPr>
              <a:t>Программа </a:t>
            </a:r>
            <a:r>
              <a:rPr lang="ru-RU" sz="1600" dirty="0">
                <a:latin typeface="+mn-lt"/>
                <a:cs typeface="+mn-cs"/>
              </a:rPr>
              <a:t>состоит из совокупности </a:t>
            </a: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машинных команд</a:t>
            </a:r>
            <a:r>
              <a:rPr lang="ru-RU" sz="1600" dirty="0">
                <a:latin typeface="+mn-lt"/>
                <a:cs typeface="+mn-cs"/>
              </a:rPr>
              <a:t>, </a:t>
            </a:r>
            <a:r>
              <a:rPr lang="ru-RU" sz="1600" dirty="0">
                <a:latin typeface="+mn-lt"/>
                <a:cs typeface="+mn-cs"/>
                <a:hlinkClick r:id="rId4" action="ppaction://hlinksldjump"/>
              </a:rPr>
              <a:t>комментариев 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ru-RU" sz="1600" dirty="0">
                <a:latin typeface="+mn-lt"/>
                <a:cs typeface="+mn-cs"/>
                <a:hlinkClick r:id="rId5" action="ppaction://hlinksldjump"/>
              </a:rPr>
              <a:t>директив  Ассемблера</a:t>
            </a:r>
            <a:r>
              <a:rPr lang="ru-RU" sz="1600" dirty="0">
                <a:latin typeface="+mn-lt"/>
                <a:cs typeface="+mn-cs"/>
              </a:rPr>
              <a:t>.  Для написания программы используются символы, составляющие </a:t>
            </a:r>
            <a:r>
              <a:rPr lang="ru-RU" sz="1600" dirty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r>
              <a:rPr lang="ru-RU" sz="1600" dirty="0">
                <a:latin typeface="+mn-lt"/>
                <a:cs typeface="+mn-cs"/>
              </a:rPr>
              <a:t>. В командах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Ассемблера </a:t>
            </a:r>
            <a:r>
              <a:rPr lang="ru-RU" sz="1600" u="sng" dirty="0">
                <a:latin typeface="+mn-lt"/>
                <a:cs typeface="+mn-cs"/>
              </a:rPr>
              <a:t>используются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7" action="ppaction://hlinksldjump"/>
              </a:rPr>
              <a:t>Операнды</a:t>
            </a:r>
            <a:r>
              <a:rPr lang="ru-RU" sz="1600" dirty="0">
                <a:latin typeface="+mn-lt"/>
                <a:cs typeface="+mn-cs"/>
                <a:hlinkClick r:id="rId7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команд разных типов.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Мнемонические </a:t>
            </a:r>
            <a:r>
              <a:rPr lang="ru-RU" sz="1600" dirty="0">
                <a:latin typeface="+mn-lt"/>
                <a:cs typeface="+mn-cs"/>
              </a:rPr>
              <a:t>коды операций МП,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8" action="ppaction://hlinksldjump"/>
              </a:rPr>
              <a:t>Константы</a:t>
            </a:r>
            <a:r>
              <a:rPr lang="ru-RU" sz="1600" dirty="0">
                <a:latin typeface="+mn-lt"/>
                <a:cs typeface="+mn-cs"/>
                <a:hlinkClick r:id="rId8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разных типов,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  <a:hlinkClick r:id="rId9" action="ppaction://hlinksldjump"/>
              </a:rPr>
              <a:t>Имена переменных </a:t>
            </a:r>
            <a:r>
              <a:rPr lang="ru-RU" sz="1600" dirty="0">
                <a:latin typeface="+mn-lt"/>
                <a:cs typeface="+mn-cs"/>
              </a:rPr>
              <a:t>в памяти и переменных этапа компиляции (ПЭК)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Названия </a:t>
            </a:r>
            <a:r>
              <a:rPr lang="ru-RU" sz="1600" u="sng" dirty="0">
                <a:latin typeface="+mn-lt"/>
                <a:cs typeface="+mn-cs"/>
                <a:hlinkClick r:id="rId10" action="ppaction://hlinksldjump"/>
              </a:rPr>
              <a:t>регистров</a:t>
            </a:r>
            <a:r>
              <a:rPr lang="en-US" sz="1600" dirty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МП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Имена </a:t>
            </a:r>
            <a:r>
              <a:rPr lang="ru-RU" sz="1600" u="sng" dirty="0">
                <a:latin typeface="+mn-lt"/>
                <a:cs typeface="+mn-cs"/>
                <a:hlinkClick r:id="rId11" action="ppaction://hlinksldjump"/>
              </a:rPr>
              <a:t>меток</a:t>
            </a:r>
            <a:r>
              <a:rPr lang="ru-RU" sz="1600" dirty="0">
                <a:latin typeface="+mn-lt"/>
                <a:cs typeface="+mn-cs"/>
                <a:hlinkClick r:id="rId11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в программе.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12" action="ppaction://hlinksldjump"/>
              </a:rPr>
              <a:t>Выражения</a:t>
            </a:r>
            <a:r>
              <a:rPr lang="ru-RU" sz="1600" dirty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этапов компиляции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Строчные 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комментарии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u="sng" dirty="0">
                <a:latin typeface="+mn-lt"/>
                <a:cs typeface="+mn-cs"/>
                <a:hlinkClick r:id="rId13" action="ppaction://hlinksldjump"/>
              </a:rPr>
              <a:t>Общий вид </a:t>
            </a:r>
            <a:r>
              <a:rPr lang="ru-RU" sz="1600" dirty="0">
                <a:latin typeface="+mn-lt"/>
                <a:cs typeface="+mn-cs"/>
              </a:rPr>
              <a:t>строки команд  Ассемблера </a:t>
            </a:r>
            <a:r>
              <a:rPr lang="ru-RU" sz="1600" u="sng" dirty="0">
                <a:latin typeface="+mn-lt"/>
                <a:cs typeface="+mn-cs"/>
              </a:rPr>
              <a:t>имеет вид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[&lt;</a:t>
            </a:r>
            <a:r>
              <a:rPr lang="ru-RU" sz="2000" b="1" dirty="0">
                <a:latin typeface="+mn-lt"/>
                <a:cs typeface="+mn-cs"/>
              </a:rPr>
              <a:t>Метка</a:t>
            </a:r>
            <a:r>
              <a:rPr lang="en-US" sz="2000" dirty="0">
                <a:latin typeface="+mn-lt"/>
                <a:cs typeface="+mn-cs"/>
              </a:rPr>
              <a:t>&gt;:]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b="1" dirty="0">
                <a:latin typeface="+mn-lt"/>
                <a:cs typeface="+mn-cs"/>
              </a:rPr>
              <a:t>мнемокод</a:t>
            </a:r>
            <a:r>
              <a:rPr lang="en-US" sz="2000" dirty="0">
                <a:latin typeface="+mn-lt"/>
                <a:cs typeface="+mn-cs"/>
              </a:rPr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>
                <a:latin typeface="+mn-lt"/>
                <a:cs typeface="+mn-cs"/>
              </a:rPr>
              <a:t>&gt; [, </a:t>
            </a:r>
            <a:r>
              <a:rPr lang="en-US" sz="2000" b="1" dirty="0">
                <a:latin typeface="+mn-lt"/>
                <a:cs typeface="+mn-cs"/>
              </a:rPr>
              <a:t>&lt;</a:t>
            </a:r>
            <a:r>
              <a:rPr lang="ru-RU" sz="2000" b="1" dirty="0"/>
              <a:t> Операнд</a:t>
            </a:r>
            <a:r>
              <a:rPr lang="en-US" sz="2000" b="1" dirty="0"/>
              <a:t>2</a:t>
            </a:r>
            <a:r>
              <a:rPr lang="ru-RU" sz="2000" b="1" dirty="0"/>
              <a:t> </a:t>
            </a:r>
            <a:r>
              <a:rPr lang="en-US" sz="2000" dirty="0">
                <a:latin typeface="+mn-lt"/>
                <a:cs typeface="+mn-cs"/>
              </a:rPr>
              <a:t>&gt;[,</a:t>
            </a:r>
            <a:r>
              <a:rPr lang="en-US" sz="2000" dirty="0"/>
              <a:t>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sng" dirty="0">
                <a:latin typeface="+mn-lt"/>
                <a:cs typeface="+mn-cs"/>
              </a:rPr>
              <a:t>Имена</a:t>
            </a:r>
            <a:r>
              <a:rPr lang="ru-RU" sz="1600" dirty="0">
                <a:latin typeface="+mn-lt"/>
                <a:cs typeface="+mn-cs"/>
              </a:rPr>
              <a:t> или идентификаторы – последовательность букв и цифр, которая начинается с буквы (плюс допустимы следующие  разделители: </a:t>
            </a:r>
            <a:r>
              <a:rPr lang="en-US" sz="1600" dirty="0">
                <a:latin typeface="+mn-lt"/>
                <a:cs typeface="+mn-cs"/>
              </a:rPr>
              <a:t> “</a:t>
            </a:r>
            <a:r>
              <a:rPr lang="en-US" sz="1600" b="1" dirty="0">
                <a:latin typeface="+mn-lt"/>
                <a:cs typeface="+mn-cs"/>
              </a:rPr>
              <a:t>?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@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$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>
                <a:latin typeface="+mn-lt"/>
                <a:cs typeface="+mn-cs"/>
              </a:rPr>
              <a:t>, причем точка</a:t>
            </a:r>
            <a:r>
              <a:rPr lang="en-US" sz="1600" dirty="0">
                <a:latin typeface="+mn-lt"/>
                <a:cs typeface="+mn-cs"/>
              </a:rPr>
              <a:t>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>
                <a:latin typeface="+mn-lt"/>
                <a:cs typeface="+mn-cs"/>
              </a:rPr>
              <a:t> должна быть первой ), число операндов зависит от типа команды и может быть </a:t>
            </a:r>
            <a:r>
              <a:rPr lang="ru-RU" sz="1600" u="sng" dirty="0">
                <a:latin typeface="+mn-lt"/>
                <a:cs typeface="+mn-cs"/>
              </a:rPr>
              <a:t>пустым</a:t>
            </a:r>
            <a:r>
              <a:rPr lang="ru-RU" sz="1600" dirty="0">
                <a:latin typeface="+mn-lt"/>
                <a:cs typeface="+mn-cs"/>
              </a:rPr>
              <a:t>. (</a:t>
            </a:r>
            <a:r>
              <a:rPr lang="ru-RU" sz="1600" dirty="0">
                <a:latin typeface="+mn-lt"/>
                <a:cs typeface="+mn-cs"/>
                <a:hlinkClick r:id="rId14" action="ppaction://hlinksldjump"/>
              </a:rPr>
              <a:t>Меню ЯА</a:t>
            </a:r>
            <a:r>
              <a:rPr lang="ru-RU" sz="1600" dirty="0">
                <a:latin typeface="+mn-lt"/>
                <a:cs typeface="+mn-cs"/>
              </a:rPr>
              <a:t>) 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626489"/>
            <a:ext cx="864096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команд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CICLE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MOV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Пересылка регистров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LOOP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CICLE</a:t>
            </a:r>
            <a:endParaRPr lang="ru-RU" sz="20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6076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7420" y="-20409"/>
            <a:ext cx="5976664" cy="760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Комментарии</a:t>
            </a:r>
            <a:r>
              <a:rPr lang="en-US" sz="2800" dirty="0"/>
              <a:t> </a:t>
            </a:r>
            <a:r>
              <a:rPr lang="ru-RU" sz="2800" dirty="0"/>
              <a:t>в тексте программы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692696"/>
            <a:ext cx="903649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>
                <a:latin typeface="+mn-lt"/>
                <a:cs typeface="+mn-cs"/>
              </a:rPr>
              <a:t>Комментарии в </a:t>
            </a:r>
            <a:r>
              <a:rPr lang="ru-RU" sz="1900" u="sng" dirty="0">
                <a:latin typeface="+mn-lt"/>
                <a:cs typeface="+mn-cs"/>
              </a:rPr>
              <a:t>программе</a:t>
            </a:r>
            <a:r>
              <a:rPr lang="ru-RU" sz="1900" dirty="0">
                <a:latin typeface="+mn-lt"/>
                <a:cs typeface="+mn-cs"/>
              </a:rPr>
              <a:t> записываются так (многострочные комментарии не допускаются – нужно в каждой строке 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, т.е. построчно )</a:t>
            </a:r>
            <a:r>
              <a:rPr lang="ru-RU" sz="2000" dirty="0"/>
              <a:t>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>
                <a:latin typeface="+mn-lt"/>
                <a:cs typeface="+mn-cs"/>
              </a:rPr>
              <a:t>Комментарии в </a:t>
            </a:r>
            <a:r>
              <a:rPr lang="ru-RU" sz="1900" u="sng" dirty="0">
                <a:latin typeface="+mn-lt"/>
                <a:cs typeface="+mn-cs"/>
              </a:rPr>
              <a:t>макрокомандах: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</a:rPr>
              <a:t>;;</a:t>
            </a:r>
            <a:r>
              <a:rPr lang="ru-RU" sz="1900" dirty="0"/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/>
              <a:t>Комментарий </a:t>
            </a:r>
            <a:r>
              <a:rPr lang="ru-RU" sz="1900" u="sng" dirty="0"/>
              <a:t>после</a:t>
            </a:r>
            <a:r>
              <a:rPr lang="ru-RU" sz="1900" dirty="0"/>
              <a:t> программы</a:t>
            </a:r>
            <a:r>
              <a:rPr lang="en-US" sz="1900" dirty="0"/>
              <a:t> (</a:t>
            </a:r>
            <a:r>
              <a:rPr lang="ru-RU" sz="1900" dirty="0"/>
              <a:t>для </a:t>
            </a:r>
            <a:r>
              <a:rPr lang="ru-RU" sz="1900" u="sng" dirty="0"/>
              <a:t>документирования</a:t>
            </a:r>
            <a:r>
              <a:rPr lang="ru-RU" sz="1900" dirty="0"/>
              <a:t> модулей программы </a:t>
            </a:r>
            <a:r>
              <a:rPr lang="en-US" sz="1900" dirty="0"/>
              <a:t>)</a:t>
            </a:r>
            <a:r>
              <a:rPr lang="ru-RU" sz="19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rgbClr val="FF0000"/>
                </a:solidFill>
              </a:rPr>
              <a:t>END 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текст, любой длины и многострочный …..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  <a:endParaRPr lang="ru-RU" sz="1900" dirty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43" y="3501007"/>
            <a:ext cx="9108157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ru-RU" dirty="0">
                <a:latin typeface="+mn-lt"/>
                <a:cs typeface="+mn-cs"/>
              </a:rPr>
              <a:t> комментариев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выделено зеленым цветом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  <a:r>
              <a:rPr lang="en-US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Переменная для загрузки адреса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Комментарий - отдельная строка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>
                <a:solidFill>
                  <a:srgbClr val="3333FF"/>
                </a:solidFill>
                <a:latin typeface="+mn-lt"/>
                <a:cs typeface="+mn-cs"/>
              </a:rPr>
              <a:t>1234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Байтовая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Переменная с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именем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latin typeface="+mn-lt"/>
                <a:cs typeface="+mn-cs"/>
              </a:rPr>
              <a:t> AX 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sng" dirty="0">
                <a:solidFill>
                  <a:srgbClr val="00B050"/>
                </a:solidFill>
              </a:rPr>
              <a:t>Записать в </a:t>
            </a:r>
            <a:r>
              <a:rPr lang="ru-RU" dirty="0">
                <a:solidFill>
                  <a:srgbClr val="00B050"/>
                </a:solidFill>
              </a:rPr>
              <a:t>регистр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переменную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ru-RU" dirty="0">
                <a:solidFill>
                  <a:srgbClr val="00B050"/>
                </a:solidFill>
              </a:rPr>
              <a:t>Комментарий в строке команды </a:t>
            </a:r>
            <a:r>
              <a:rPr lang="en-US" dirty="0">
                <a:solidFill>
                  <a:srgbClr val="00B050"/>
                </a:solidFill>
              </a:rPr>
              <a:t>)</a:t>
            </a: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Комментарий в макрокоманде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;;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END BEGIN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&lt;…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Документация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- комментарий по этому исходному модулю проекта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.….&gt;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2288646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Константы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419" y="572691"/>
            <a:ext cx="8933581" cy="57246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>
                <a:latin typeface="+mn-lt"/>
                <a:cs typeface="+mn-cs"/>
              </a:rPr>
              <a:t>Константы</a:t>
            </a:r>
            <a:r>
              <a:rPr lang="ru-RU" dirty="0">
                <a:latin typeface="+mn-lt"/>
                <a:cs typeface="+mn-cs"/>
              </a:rPr>
              <a:t> в Ассемблере </a:t>
            </a:r>
            <a:r>
              <a:rPr lang="ru-RU" u="sng" dirty="0">
                <a:latin typeface="+mn-lt"/>
                <a:cs typeface="+mn-cs"/>
              </a:rPr>
              <a:t>могут быть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Меню ЯА</a:t>
            </a:r>
            <a:r>
              <a:rPr lang="ru-RU" dirty="0"/>
              <a:t>)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Числовые целые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Числовые действительные (как в СИ для </a:t>
            </a:r>
            <a:r>
              <a:rPr lang="en-US" dirty="0">
                <a:latin typeface="+mn-lt"/>
                <a:cs typeface="+mn-cs"/>
              </a:rPr>
              <a:t>FPU</a:t>
            </a:r>
            <a:r>
              <a:rPr lang="ru-RU" dirty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Символьные и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строковые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Числовые</a:t>
            </a:r>
            <a:r>
              <a:rPr lang="ru-RU" dirty="0">
                <a:latin typeface="+mn-lt"/>
                <a:cs typeface="+mn-cs"/>
              </a:rPr>
              <a:t> целые могут быть заданы </a:t>
            </a:r>
            <a:r>
              <a:rPr lang="ru-RU" u="sng" dirty="0">
                <a:latin typeface="+mn-lt"/>
                <a:cs typeface="+mn-cs"/>
              </a:rPr>
              <a:t>разными</a:t>
            </a:r>
            <a:r>
              <a:rPr lang="ru-RU" dirty="0">
                <a:latin typeface="+mn-lt"/>
                <a:cs typeface="+mn-cs"/>
              </a:rPr>
              <a:t> представлениями: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Двоичным (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Признак - </a:t>
            </a:r>
            <a:r>
              <a:rPr lang="en-US" dirty="0">
                <a:latin typeface="+mn-lt"/>
                <a:cs typeface="+mn-cs"/>
              </a:rPr>
              <a:t>b/B</a:t>
            </a:r>
            <a:r>
              <a:rPr lang="ru-RU" dirty="0">
                <a:latin typeface="+mn-lt"/>
                <a:cs typeface="+mn-cs"/>
              </a:rPr>
              <a:t>)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на множестве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цифр  – </a:t>
            </a:r>
            <a:r>
              <a:rPr lang="en-US" dirty="0">
                <a:latin typeface="+mn-lt"/>
                <a:cs typeface="+mn-cs"/>
              </a:rPr>
              <a:t>{0..1}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Десятичным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/>
              <a:t>d/D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на множестве цифр – </a:t>
            </a:r>
            <a:r>
              <a:rPr lang="en-US" dirty="0"/>
              <a:t>{0..9}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Восьмеричным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о</a:t>
            </a:r>
            <a:r>
              <a:rPr lang="en-US" dirty="0"/>
              <a:t>/</a:t>
            </a:r>
            <a:r>
              <a:rPr lang="ru-RU" dirty="0"/>
              <a:t>О)</a:t>
            </a:r>
            <a:r>
              <a:rPr lang="en-US" dirty="0"/>
              <a:t> </a:t>
            </a:r>
            <a:r>
              <a:rPr lang="ru-RU" dirty="0"/>
              <a:t>на множестве цифр – </a:t>
            </a:r>
            <a:r>
              <a:rPr lang="en-US" dirty="0"/>
              <a:t>{0..7}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Шестнадцатеричным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/>
              <a:t>h/H</a:t>
            </a:r>
            <a:r>
              <a:rPr lang="ru-RU" dirty="0"/>
              <a:t>) на множестве цифр – </a:t>
            </a:r>
            <a:r>
              <a:rPr lang="en-US" dirty="0"/>
              <a:t>{0..E,F}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По - умолчанию </a:t>
            </a:r>
            <a:r>
              <a:rPr lang="ru-RU" dirty="0"/>
              <a:t>константы считаются </a:t>
            </a:r>
            <a:r>
              <a:rPr lang="ru-RU" u="sng" dirty="0"/>
              <a:t>десятичными</a:t>
            </a:r>
            <a:r>
              <a:rPr lang="ru-RU" dirty="0"/>
              <a:t>, но можно установить другое директивой </a:t>
            </a:r>
            <a:r>
              <a:rPr lang="en-US" dirty="0"/>
              <a:t>.RADIX {2|8|10|16}. (</a:t>
            </a:r>
            <a:r>
              <a:rPr lang="ru-RU" dirty="0"/>
              <a:t>Пример - </a:t>
            </a:r>
            <a:r>
              <a:rPr lang="en-US" dirty="0"/>
              <a:t>.RADIX</a:t>
            </a:r>
            <a:r>
              <a:rPr lang="ru-RU" dirty="0"/>
              <a:t> 16 – шестнадцатеричные константы по - умолчанию </a:t>
            </a:r>
            <a:r>
              <a:rPr lang="en-US" dirty="0"/>
              <a:t>)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 Шестнадцатеричная константа всегда должна начинаться с цифры: </a:t>
            </a:r>
            <a:r>
              <a:rPr lang="en-US" b="1" dirty="0">
                <a:solidFill>
                  <a:srgbClr val="FF0000"/>
                </a:solidFill>
              </a:rPr>
              <a:t>0Ah</a:t>
            </a:r>
            <a:r>
              <a:rPr lang="en-US" dirty="0"/>
              <a:t>( </a:t>
            </a:r>
            <a:r>
              <a:rPr lang="ru-RU" dirty="0"/>
              <a:t>просто </a:t>
            </a:r>
            <a:r>
              <a:rPr lang="en-US" dirty="0"/>
              <a:t>AH – </a:t>
            </a:r>
            <a:r>
              <a:rPr lang="ru-RU" dirty="0"/>
              <a:t>не правильно !</a:t>
            </a:r>
            <a:r>
              <a:rPr lang="en-US" dirty="0"/>
              <a:t>)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Символьные</a:t>
            </a:r>
            <a:r>
              <a:rPr lang="ru-RU" dirty="0"/>
              <a:t> константы заключаются в одинарные кавычки: </a:t>
            </a:r>
            <a:r>
              <a:rPr lang="en-US" dirty="0"/>
              <a:t>' </a:t>
            </a:r>
            <a:r>
              <a:rPr lang="ru-RU" dirty="0"/>
              <a:t>Б</a:t>
            </a:r>
            <a:r>
              <a:rPr lang="en-US" dirty="0"/>
              <a:t> '</a:t>
            </a:r>
            <a:r>
              <a:rPr lang="ru-RU" dirty="0"/>
              <a:t>, </a:t>
            </a:r>
            <a:r>
              <a:rPr lang="en-US" dirty="0"/>
              <a:t>' $</a:t>
            </a:r>
            <a:r>
              <a:rPr lang="ru-RU" dirty="0"/>
              <a:t> </a:t>
            </a:r>
            <a:r>
              <a:rPr lang="en-US" dirty="0"/>
              <a:t>'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Строковые</a:t>
            </a:r>
            <a:r>
              <a:rPr lang="ru-RU" dirty="0"/>
              <a:t>  константы заключаются в одинарные/двойные кавычки: </a:t>
            </a:r>
            <a:r>
              <a:rPr lang="ru-RU" b="1" dirty="0"/>
              <a:t>'</a:t>
            </a:r>
            <a:r>
              <a:rPr lang="ru-RU" dirty="0"/>
              <a:t>&lt;строка символов&gt;</a:t>
            </a:r>
            <a:r>
              <a:rPr lang="ru-RU" b="1" dirty="0"/>
              <a:t>'</a:t>
            </a:r>
            <a:r>
              <a:rPr lang="ru-RU" dirty="0"/>
              <a:t>, </a:t>
            </a:r>
            <a:r>
              <a:rPr lang="en-US" b="1" dirty="0"/>
              <a:t>"</a:t>
            </a:r>
            <a:r>
              <a:rPr lang="en-US" dirty="0"/>
              <a:t>&lt;</a:t>
            </a:r>
            <a:r>
              <a:rPr lang="ru-RU" dirty="0"/>
              <a:t> строка символов </a:t>
            </a:r>
            <a:r>
              <a:rPr lang="en-US" dirty="0"/>
              <a:t>&gt;</a:t>
            </a:r>
            <a:r>
              <a:rPr lang="en-US" b="1" dirty="0"/>
              <a:t>"</a:t>
            </a:r>
            <a:r>
              <a:rPr lang="en-US" dirty="0"/>
              <a:t>.</a:t>
            </a:r>
            <a:r>
              <a:rPr lang="ru-RU" dirty="0"/>
              <a:t> При необходимости иметь в строке кавычку она дублируется: </a:t>
            </a:r>
            <a:r>
              <a:rPr lang="ru-RU" b="1" dirty="0"/>
              <a:t>‘</a:t>
            </a:r>
            <a:r>
              <a:rPr lang="ru-RU" dirty="0"/>
              <a:t>фамилия -</a:t>
            </a:r>
            <a:r>
              <a:rPr lang="ru-RU" b="1" dirty="0"/>
              <a:t>''</a:t>
            </a:r>
            <a:r>
              <a:rPr lang="ru-RU" dirty="0"/>
              <a:t>ФИО</a:t>
            </a:r>
            <a:r>
              <a:rPr lang="ru-RU" b="1" dirty="0"/>
              <a:t>'' </a:t>
            </a:r>
            <a:r>
              <a:rPr lang="ru-RU" dirty="0"/>
              <a:t>символов</a:t>
            </a:r>
            <a:r>
              <a:rPr lang="ru-RU" b="1" dirty="0"/>
              <a:t>'</a:t>
            </a:r>
            <a:r>
              <a:rPr lang="ru-RU" dirty="0"/>
              <a:t>, -</a:t>
            </a:r>
            <a:r>
              <a:rPr lang="en-US" dirty="0"/>
              <a:t>&gt;</a:t>
            </a:r>
            <a:r>
              <a:rPr lang="ru-RU" dirty="0"/>
              <a:t>..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ru-RU" b="1" dirty="0"/>
              <a:t>'</a:t>
            </a:r>
            <a:r>
              <a:rPr lang="ru-RU" dirty="0"/>
              <a:t>ФИО</a:t>
            </a:r>
            <a:r>
              <a:rPr lang="ru-RU" b="1" dirty="0"/>
              <a:t>'</a:t>
            </a:r>
            <a:r>
              <a:rPr lang="ru-RU" dirty="0"/>
              <a:t> ..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Числовые действительные задаются для </a:t>
            </a:r>
            <a:r>
              <a:rPr lang="en-US" dirty="0"/>
              <a:t>FPU</a:t>
            </a:r>
            <a:r>
              <a:rPr lang="ru-RU" dirty="0"/>
              <a:t> так</a:t>
            </a:r>
            <a:r>
              <a:rPr lang="en-US" dirty="0"/>
              <a:t>: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</a:t>
            </a:r>
            <a:r>
              <a:rPr lang="ru-RU" sz="2400" dirty="0"/>
              <a:t>цифры</a:t>
            </a:r>
            <a:r>
              <a:rPr lang="en-US" sz="2400" dirty="0"/>
              <a:t>&gt;.&lt;</a:t>
            </a:r>
            <a:r>
              <a:rPr lang="ru-RU" sz="2400" dirty="0"/>
              <a:t> цифры </a:t>
            </a:r>
            <a:r>
              <a:rPr lang="en-US" sz="2400" dirty="0"/>
              <a:t>&gt; [</a:t>
            </a:r>
            <a:r>
              <a:rPr lang="ru-RU" sz="2400" dirty="0"/>
              <a:t>Е± </a:t>
            </a:r>
            <a:r>
              <a:rPr lang="en-US" sz="2400" dirty="0"/>
              <a:t>&lt;</a:t>
            </a:r>
            <a:r>
              <a:rPr lang="ru-RU" sz="2400" dirty="0"/>
              <a:t> цифры </a:t>
            </a:r>
            <a:r>
              <a:rPr lang="en-US" sz="2400" dirty="0"/>
              <a:t>&gt;]</a:t>
            </a:r>
            <a:r>
              <a:rPr lang="ru-RU" sz="2400" dirty="0"/>
              <a:t>, например – 0.25 Е+10 </a:t>
            </a:r>
            <a:r>
              <a:rPr lang="en-US" sz="2400" dirty="0"/>
              <a:t>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57537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Алфавит языка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46076" y="728167"/>
            <a:ext cx="83979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 языке Ассемблера допустимы </a:t>
            </a:r>
            <a:r>
              <a:rPr lang="ru-RU" sz="2400" u="sng" dirty="0">
                <a:latin typeface="+mn-lt"/>
                <a:cs typeface="+mn-cs"/>
              </a:rPr>
              <a:t>следующие</a:t>
            </a:r>
            <a:r>
              <a:rPr lang="ru-RU" sz="2400" dirty="0">
                <a:latin typeface="+mn-lt"/>
                <a:cs typeface="+mn-cs"/>
              </a:rPr>
              <a:t> символы </a:t>
            </a:r>
            <a:r>
              <a:rPr lang="ru-RU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Символы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языка: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Буквы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A…Z, a…z </a:t>
            </a:r>
            <a:r>
              <a:rPr lang="en-US" sz="2400" dirty="0">
                <a:latin typeface="+mn-lt"/>
                <a:cs typeface="+mn-cs"/>
              </a:rPr>
              <a:t>–</a:t>
            </a:r>
            <a:r>
              <a:rPr lang="ru-RU" sz="2400" dirty="0">
                <a:latin typeface="+mn-lt"/>
                <a:cs typeface="+mn-cs"/>
              </a:rPr>
              <a:t> только </a:t>
            </a:r>
            <a:r>
              <a:rPr lang="ru-RU" sz="2400" u="sng" dirty="0">
                <a:latin typeface="+mn-lt"/>
                <a:cs typeface="+mn-cs"/>
              </a:rPr>
              <a:t>латинские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Цифры</a:t>
            </a:r>
            <a:r>
              <a:rPr lang="en-US" sz="2400" dirty="0">
                <a:latin typeface="+mn-lt"/>
                <a:cs typeface="+mn-cs"/>
              </a:rPr>
              <a:t>: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0…9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Разделители для разрешенные  имен: </a:t>
            </a:r>
            <a:r>
              <a:rPr lang="ru-RU" sz="2400" dirty="0"/>
              <a:t>: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@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$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0000"/>
                </a:solidFill>
              </a:rPr>
              <a:t>” </a:t>
            </a:r>
            <a:endParaRPr lang="ru-RU" sz="2400" dirty="0">
              <a:solidFill>
                <a:srgbClr val="FF0000"/>
              </a:solidFill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Все </a:t>
            </a:r>
            <a:r>
              <a:rPr lang="ru-RU" sz="2400" u="sng" dirty="0">
                <a:latin typeface="+mn-lt"/>
                <a:cs typeface="+mn-cs"/>
              </a:rPr>
              <a:t>другие</a:t>
            </a:r>
            <a:r>
              <a:rPr lang="ru-RU" sz="2400" dirty="0">
                <a:latin typeface="+mn-lt"/>
                <a:cs typeface="+mn-cs"/>
              </a:rPr>
              <a:t> символы </a:t>
            </a:r>
            <a:r>
              <a:rPr lang="en-US" sz="2400" dirty="0">
                <a:latin typeface="+mn-lt"/>
                <a:cs typeface="+mn-cs"/>
              </a:rPr>
              <a:t>ASCII</a:t>
            </a:r>
            <a:r>
              <a:rPr lang="ru-RU" sz="2400" dirty="0">
                <a:latin typeface="+mn-lt"/>
                <a:cs typeface="+mn-cs"/>
              </a:rPr>
              <a:t> (разделители!): </a:t>
            </a:r>
            <a:r>
              <a:rPr lang="en-US" sz="2400" b="1" dirty="0">
                <a:solidFill>
                  <a:srgbClr val="FF0000"/>
                </a:solidFill>
              </a:rPr>
              <a:t>“,”, “:”</a:t>
            </a:r>
            <a:r>
              <a:rPr lang="en-US" sz="2400" b="1" dirty="0"/>
              <a:t> </a:t>
            </a:r>
            <a:r>
              <a:rPr lang="ru-RU" sz="2400" b="1" dirty="0"/>
              <a:t>и др.</a:t>
            </a:r>
            <a:r>
              <a:rPr lang="en-US" sz="2400" dirty="0"/>
              <a:t>….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Идентификаторы</a:t>
            </a:r>
            <a:r>
              <a:rPr lang="ru-RU" sz="2400" dirty="0">
                <a:latin typeface="+mn-lt"/>
                <a:cs typeface="+mn-cs"/>
              </a:rPr>
              <a:t> или имена: последовательность букв и цифр (не более 31-го символа), которая начинается с буквы или допустимого разделителя.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ПРИМЕЧАНИЕ</a:t>
            </a:r>
            <a:r>
              <a:rPr lang="ru-RU" sz="2400" dirty="0">
                <a:latin typeface="+mn-lt"/>
                <a:cs typeface="+mn-cs"/>
              </a:rPr>
              <a:t>: По умолчанию </a:t>
            </a:r>
            <a:r>
              <a:rPr lang="ru-RU" sz="2400" u="sng" dirty="0">
                <a:latin typeface="+mn-lt"/>
                <a:cs typeface="+mn-cs"/>
              </a:rPr>
              <a:t>Не различаются </a:t>
            </a:r>
            <a:r>
              <a:rPr lang="ru-RU" sz="2400" dirty="0">
                <a:latin typeface="+mn-lt"/>
                <a:cs typeface="+mn-cs"/>
              </a:rPr>
              <a:t>строчные и прописные (режимы компилятора: </a:t>
            </a:r>
            <a:r>
              <a:rPr lang="ru-RU" sz="2400" b="1" dirty="0">
                <a:latin typeface="+mn-lt"/>
                <a:cs typeface="+mn-cs"/>
              </a:rPr>
              <a:t>/</a:t>
            </a:r>
            <a:r>
              <a:rPr lang="en-US" sz="2400" b="1" dirty="0">
                <a:latin typeface="+mn-lt"/>
                <a:cs typeface="+mn-cs"/>
              </a:rPr>
              <a:t>ml 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ru-RU" sz="2400" dirty="0">
                <a:latin typeface="+mn-lt"/>
                <a:cs typeface="+mn-cs"/>
              </a:rPr>
              <a:t>все), </a:t>
            </a:r>
            <a:r>
              <a:rPr lang="ru-RU" sz="2400" b="1" dirty="0">
                <a:latin typeface="+mn-lt"/>
                <a:cs typeface="+mn-cs"/>
              </a:rPr>
              <a:t>/</a:t>
            </a:r>
            <a:r>
              <a:rPr lang="en-US" sz="2400" b="1" dirty="0">
                <a:latin typeface="+mn-lt"/>
                <a:cs typeface="+mn-cs"/>
              </a:rPr>
              <a:t>mx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>
                <a:latin typeface="+mn-lt"/>
                <a:cs typeface="+mn-cs"/>
              </a:rPr>
              <a:t>внешние , </a:t>
            </a:r>
            <a:r>
              <a:rPr lang="ru-RU" sz="2400" b="1" dirty="0"/>
              <a:t>/</a:t>
            </a:r>
            <a:r>
              <a:rPr lang="en-US" sz="2400" b="1" dirty="0"/>
              <a:t>mu</a:t>
            </a:r>
            <a:r>
              <a:rPr lang="ru-RU" sz="2400" b="1" dirty="0"/>
              <a:t> – </a:t>
            </a:r>
            <a:r>
              <a:rPr lang="ru-RU" sz="2400" dirty="0"/>
              <a:t>отмена различения (из справки </a:t>
            </a:r>
            <a:r>
              <a:rPr lang="en-US" sz="2400" dirty="0" err="1"/>
              <a:t>tasm</a:t>
            </a:r>
            <a:r>
              <a:rPr lang="en-US" sz="2400" dirty="0"/>
              <a:t> /?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8846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504056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892480" cy="35394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Общий </a:t>
            </a:r>
            <a:r>
              <a:rPr lang="ru-RU" sz="2000" u="sng" dirty="0"/>
              <a:t>вид строки команд  Ассемблера </a:t>
            </a:r>
            <a:r>
              <a:rPr lang="ru-RU" sz="2000" dirty="0"/>
              <a:t>имеет вид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[&lt;</a:t>
            </a:r>
            <a:r>
              <a:rPr lang="ru-RU" sz="2000" b="1" dirty="0"/>
              <a:t>Метка</a:t>
            </a:r>
            <a:r>
              <a:rPr lang="en-US" sz="2000" dirty="0"/>
              <a:t>&gt;:]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b="1" dirty="0"/>
              <a:t>мнемокод</a:t>
            </a:r>
            <a:r>
              <a:rPr lang="en-US" sz="2000" dirty="0"/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/>
              <a:t>&gt; [, &lt;</a:t>
            </a:r>
            <a:r>
              <a:rPr lang="ru-RU" sz="2000" dirty="0"/>
              <a:t> Операнд</a:t>
            </a:r>
            <a:r>
              <a:rPr lang="en-US" sz="2000" dirty="0"/>
              <a:t>2</a:t>
            </a:r>
            <a:r>
              <a:rPr lang="ru-RU" sz="2000" dirty="0"/>
              <a:t> </a:t>
            </a:r>
            <a:r>
              <a:rPr lang="en-US" sz="2000" dirty="0"/>
              <a:t>&gt;[,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Имена</a:t>
            </a:r>
            <a:r>
              <a:rPr lang="ru-RU" sz="2000" dirty="0"/>
              <a:t> или идентификаторы – последовательность </a:t>
            </a:r>
            <a:r>
              <a:rPr lang="ru-RU" sz="2000" u="sng" dirty="0"/>
              <a:t>латинских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букв и цифр, которая начинается с буквы (плюс допустимы следующие  разделители: </a:t>
            </a:r>
            <a:r>
              <a:rPr lang="en-US" sz="2000" dirty="0"/>
              <a:t> “</a:t>
            </a:r>
            <a:r>
              <a:rPr lang="en-US" sz="2000" b="1" dirty="0"/>
              <a:t>?</a:t>
            </a:r>
            <a:r>
              <a:rPr lang="en-US" sz="2000" dirty="0"/>
              <a:t>”, “</a:t>
            </a:r>
            <a:r>
              <a:rPr lang="en-US" sz="2000" b="1" dirty="0"/>
              <a:t>@</a:t>
            </a:r>
            <a:r>
              <a:rPr lang="en-US" sz="2000" dirty="0"/>
              <a:t>”, “</a:t>
            </a:r>
            <a:r>
              <a:rPr lang="en-US" sz="2000" b="1" dirty="0"/>
              <a:t>$</a:t>
            </a:r>
            <a:r>
              <a:rPr lang="en-US" sz="2000" dirty="0"/>
              <a:t>”, 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, причем точка</a:t>
            </a:r>
            <a:r>
              <a:rPr lang="en-US" sz="2000" dirty="0"/>
              <a:t>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 должна быть первой ), число операндов зависит от типа команды и может быть </a:t>
            </a:r>
            <a:r>
              <a:rPr lang="ru-RU" sz="2000" u="sng" dirty="0"/>
              <a:t>пустым</a:t>
            </a:r>
            <a:r>
              <a:rPr lang="ru-RU" sz="2000" dirty="0"/>
              <a:t>.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/>
              <a:t>Идентификаторы</a:t>
            </a:r>
            <a:r>
              <a:rPr lang="ru-RU" sz="2000" dirty="0"/>
              <a:t> (имена), примеры:</a:t>
            </a:r>
            <a:r>
              <a:rPr lang="en-US" sz="2000" b="1" dirty="0">
                <a:solidFill>
                  <a:srgbClr val="FF0000"/>
                </a:solidFill>
              </a:rPr>
              <a:t>VAR1, Counter, .MODE, @</a:t>
            </a:r>
            <a:r>
              <a:rPr lang="en-US" sz="2000" b="1" dirty="0" err="1">
                <a:solidFill>
                  <a:srgbClr val="FF0000"/>
                </a:solidFill>
              </a:rPr>
              <a:t>Regim</a:t>
            </a:r>
            <a:r>
              <a:rPr lang="en-US" sz="2000" b="1" dirty="0">
                <a:solidFill>
                  <a:srgbClr val="FF0000"/>
                </a:solidFill>
              </a:rPr>
              <a:t>, ?PUSTO</a:t>
            </a:r>
            <a:r>
              <a:rPr lang="ru-RU" sz="2000" dirty="0"/>
              <a:t> (все </a:t>
            </a:r>
            <a:r>
              <a:rPr lang="ru-RU" sz="2000" u="sng" dirty="0"/>
              <a:t>верно</a:t>
            </a:r>
            <a:r>
              <a:rPr lang="ru-RU" sz="2000" dirty="0"/>
              <a:t>)</a:t>
            </a:r>
            <a:r>
              <a:rPr lang="en-US" sz="2000" dirty="0"/>
              <a:t>, 1A (</a:t>
            </a:r>
            <a:r>
              <a:rPr lang="ru-RU" sz="2000" u="sng" dirty="0"/>
              <a:t>неверно</a:t>
            </a:r>
            <a:r>
              <a:rPr lang="en-US" sz="2000" dirty="0"/>
              <a:t>)</a:t>
            </a:r>
            <a:r>
              <a:rPr lang="ru-RU" sz="2000" dirty="0"/>
              <a:t>. </a:t>
            </a:r>
            <a:r>
              <a:rPr lang="ru-RU" sz="2000" u="sng" dirty="0">
                <a:solidFill>
                  <a:srgbClr val="FF0000"/>
                </a:solidFill>
              </a:rPr>
              <a:t>Русские</a:t>
            </a:r>
            <a:r>
              <a:rPr lang="ru-RU" sz="2000" dirty="0"/>
              <a:t> символы, даже с таким же изображением не допустимы (ошибки!!!). Число </a:t>
            </a:r>
            <a:r>
              <a:rPr lang="ru-RU" sz="2000" dirty="0">
                <a:hlinkClick r:id="rId3" action="ppaction://hlinksldjump"/>
              </a:rPr>
              <a:t>операндов</a:t>
            </a:r>
            <a:r>
              <a:rPr lang="ru-RU" sz="2000" dirty="0"/>
              <a:t>, зависит от типа команды.  Строчные и прописные символы в именах не различаются (есть специальные режимы компиляции) !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1932" y="4026555"/>
            <a:ext cx="864096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Примеры команд</a:t>
            </a:r>
            <a:r>
              <a:rPr lang="ru-RU" sz="2400" dirty="0"/>
              <a:t>: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CICLE</a:t>
            </a:r>
            <a:r>
              <a:rPr lang="ru-RU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MOV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400" dirty="0"/>
              <a:t>  </a:t>
            </a:r>
            <a:r>
              <a:rPr lang="en-US" sz="2400" dirty="0">
                <a:solidFill>
                  <a:srgbClr val="00B050"/>
                </a:solidFill>
              </a:rPr>
              <a:t>; </a:t>
            </a:r>
            <a:r>
              <a:rPr lang="ru-RU" sz="2400" dirty="0">
                <a:solidFill>
                  <a:srgbClr val="00B050"/>
                </a:solidFill>
              </a:rPr>
              <a:t>Пересылка регистров</a:t>
            </a:r>
            <a:endParaRPr lang="en-US" sz="24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ADD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JMP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LOOP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CICLE</a:t>
            </a:r>
            <a:endParaRPr lang="ru-RU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41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Контроль параметров для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)==() ECHO </a:t>
            </a:r>
            <a:r>
              <a:rPr lang="ru-RU" sz="1600" b="1" dirty="0"/>
              <a:t>Нет 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/>
              <a:t>-го параметра</a:t>
            </a:r>
          </a:p>
          <a:p>
            <a:pPr marL="0" indent="0">
              <a:buNone/>
            </a:pPr>
            <a:r>
              <a:rPr lang="en-US" sz="1600" b="1" dirty="0"/>
              <a:t>ECHO 1-</a:t>
            </a:r>
            <a:r>
              <a:rPr lang="ru-RU" sz="1600" b="1" dirty="0"/>
              <a:t>й параметр: </a:t>
            </a:r>
            <a:r>
              <a:rPr lang="ru-RU" sz="1600" b="1" dirty="0">
                <a:solidFill>
                  <a:srgbClr val="FF0000"/>
                </a:solidFill>
              </a:rPr>
              <a:t>%1</a:t>
            </a:r>
            <a:r>
              <a:rPr lang="ru-RU" sz="1600" b="1" dirty="0"/>
              <a:t>     </a:t>
            </a:r>
          </a:p>
          <a:p>
            <a:pPr marL="0" indent="0">
              <a:buNone/>
            </a:pPr>
            <a:r>
              <a:rPr lang="en-US" sz="1600" b="1" dirty="0"/>
              <a:t>IF (%2)==() ECHO </a:t>
            </a:r>
            <a:r>
              <a:rPr lang="ru-RU" sz="1600" b="1" dirty="0"/>
              <a:t>Нет 2-го параметра</a:t>
            </a:r>
          </a:p>
          <a:p>
            <a:pPr marL="0" indent="0">
              <a:buNone/>
            </a:pPr>
            <a:r>
              <a:rPr lang="en-US" sz="1600" b="1" dirty="0"/>
              <a:t>ECHO 2-</a:t>
            </a:r>
            <a:r>
              <a:rPr lang="ru-RU" sz="1600" b="1" dirty="0"/>
              <a:t>й параметр: %2  </a:t>
            </a:r>
            <a:r>
              <a:rPr lang="ru-RU" sz="1600" b="1" dirty="0">
                <a:solidFill>
                  <a:srgbClr val="00B050"/>
                </a:solidFill>
              </a:rPr>
              <a:t>Распечатка параметра</a:t>
            </a:r>
          </a:p>
          <a:p>
            <a:pPr marL="0" indent="0">
              <a:buNone/>
            </a:pPr>
            <a:r>
              <a:rPr lang="en-US" sz="1600" b="1" dirty="0"/>
              <a:t>IF (%3)==() ECHO </a:t>
            </a:r>
            <a:r>
              <a:rPr lang="ru-RU" sz="1600" b="1" dirty="0"/>
              <a:t>Нет 3-го параметра</a:t>
            </a:r>
          </a:p>
          <a:p>
            <a:pPr marL="0" indent="0">
              <a:buNone/>
            </a:pPr>
            <a:r>
              <a:rPr lang="en-US" sz="1600" b="1" dirty="0"/>
              <a:t>ECHO 3-</a:t>
            </a:r>
            <a:r>
              <a:rPr lang="ru-RU" sz="1600" b="1" dirty="0"/>
              <a:t>й параметр: %3</a:t>
            </a:r>
          </a:p>
          <a:p>
            <a:pPr marL="0" indent="0">
              <a:buNone/>
            </a:pPr>
            <a:r>
              <a:rPr lang="en-US" sz="1600" b="1" dirty="0"/>
              <a:t>IF (%4)==() ECHO </a:t>
            </a:r>
            <a:r>
              <a:rPr lang="ru-RU" sz="1600" b="1" dirty="0"/>
              <a:t>Нет 4-го параметра</a:t>
            </a:r>
          </a:p>
          <a:p>
            <a:pPr marL="0" indent="0">
              <a:buNone/>
            </a:pPr>
            <a:r>
              <a:rPr lang="en-US" sz="1600" b="1" dirty="0"/>
              <a:t>ECHO 4-</a:t>
            </a:r>
            <a:r>
              <a:rPr lang="ru-RU" sz="1600" b="1" dirty="0"/>
              <a:t>й параметр: %4 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>
                <a:solidFill>
                  <a:srgbClr val="FF0000"/>
                </a:solidFill>
              </a:rPr>
              <a:t>Очистка</a:t>
            </a:r>
            <a:r>
              <a:rPr lang="ru-RU" sz="1600" b="1" dirty="0"/>
              <a:t> экрана при значении первого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CLS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Контроль задания и распечатка значений вводимых параметров</a:t>
            </a:r>
            <a:r>
              <a:rPr lang="en-US" altLang="ru-RU" dirty="0"/>
              <a:t> </a:t>
            </a:r>
            <a:r>
              <a:rPr lang="ru-RU" altLang="ru-RU" dirty="0"/>
              <a:t>и очистка (</a:t>
            </a:r>
            <a:r>
              <a:rPr lang="en-US" altLang="ru-RU" b="1" dirty="0">
                <a:solidFill>
                  <a:srgbClr val="FF0000"/>
                </a:solidFill>
              </a:rPr>
              <a:t>CLS - %1</a:t>
            </a:r>
            <a:r>
              <a:rPr lang="ru-RU" altLang="ru-RU" dirty="0"/>
              <a:t>):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55576" y="385175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При таком задании параметров в запуске КФ в КС: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805576" y="4149080"/>
            <a:ext cx="805504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&gt;</a:t>
            </a:r>
            <a:r>
              <a:rPr lang="en-US" sz="1600" b="1" dirty="0">
                <a:solidFill>
                  <a:schemeClr val="bg1"/>
                </a:solidFill>
              </a:rPr>
              <a:t>&gt;Lab2 </a:t>
            </a:r>
            <a:r>
              <a:rPr lang="ru-RU" sz="1600" b="1" dirty="0">
                <a:solidFill>
                  <a:schemeClr val="bg1"/>
                </a:solidFill>
              </a:rPr>
              <a:t>ДА </a:t>
            </a:r>
            <a:r>
              <a:rPr lang="ru-RU" sz="1600" b="1" dirty="0" err="1">
                <a:solidFill>
                  <a:schemeClr val="bg1"/>
                </a:solidFill>
              </a:rPr>
              <a:t>ДА</a:t>
            </a:r>
            <a:r>
              <a:rPr lang="ru-RU" sz="1600" b="1" dirty="0">
                <a:solidFill>
                  <a:schemeClr val="bg1"/>
                </a:solidFill>
              </a:rPr>
              <a:t> НЕТ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05576" y="4437112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Получим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67739" y="4797152"/>
            <a:ext cx="8055040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ДА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2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ДА Распечатка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параметра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НЕТ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Нет 4-го параметра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4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</a:p>
        </p:txBody>
      </p:sp>
    </p:spTree>
    <p:extLst>
      <p:ext uri="{BB962C8B-B14F-4D97-AF65-F5344CB8AC3E}">
        <p14:creationId xmlns:p14="http://schemas.microsoft.com/office/powerpoint/2010/main" val="231109705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b="1" dirty="0"/>
              <a:t>Директивы</a:t>
            </a:r>
            <a:r>
              <a:rPr lang="ru-RU" dirty="0"/>
              <a:t>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4164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764704"/>
            <a:ext cx="8244409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+mn-lt"/>
                <a:cs typeface="+mn-cs"/>
              </a:rPr>
              <a:t>    </a:t>
            </a:r>
            <a:r>
              <a:rPr lang="ru-RU" sz="2200" u="sng" dirty="0">
                <a:latin typeface="+mn-lt"/>
                <a:cs typeface="+mn-cs"/>
              </a:rPr>
              <a:t>Директивы и Псевдооператоры </a:t>
            </a:r>
            <a:r>
              <a:rPr lang="ru-RU" sz="2200" dirty="0">
                <a:latin typeface="+mn-lt"/>
                <a:cs typeface="+mn-cs"/>
              </a:rPr>
              <a:t>Ассемблера (обзор)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2200" dirty="0">
                <a:latin typeface="+mn-lt"/>
                <a:cs typeface="+mn-cs"/>
              </a:rPr>
              <a:t>:</a:t>
            </a:r>
            <a:endParaRPr lang="en-US" sz="2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Псевдооператоры/директивы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u="sng" dirty="0">
                <a:latin typeface="+mn-lt"/>
                <a:cs typeface="+mn-cs"/>
              </a:rPr>
              <a:t>Описания Данных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+mn-lt"/>
                <a:cs typeface="+mn-cs"/>
              </a:rPr>
              <a:t>EQU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en-US" sz="2200" dirty="0">
                <a:latin typeface="+mn-lt"/>
                <a:cs typeface="+mn-cs"/>
              </a:rPr>
              <a:t>DB, DW, DT, DQ, RECORD, Label,  ORG, RECORD, STRUC. </a:t>
            </a:r>
            <a:endParaRPr lang="ru-RU" sz="2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модульных связей</a:t>
            </a:r>
            <a:r>
              <a:rPr lang="ru-RU" sz="2200" dirty="0"/>
              <a:t>: </a:t>
            </a:r>
            <a:r>
              <a:rPr lang="en-US" sz="2200" dirty="0"/>
              <a:t>PUBLIC, EXTRN, INCLUDE.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Описания </a:t>
            </a:r>
            <a:r>
              <a:rPr lang="ru-RU" sz="2200" dirty="0"/>
              <a:t>сегментов: </a:t>
            </a:r>
            <a:r>
              <a:rPr lang="en-US" sz="2200" dirty="0"/>
              <a:t>SEGNENT, ENDS, END, PROC, ENDP, ASSUME.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 макропрограммирования: </a:t>
            </a:r>
            <a:r>
              <a:rPr lang="en-US" sz="2200" dirty="0"/>
              <a:t>MACRO, ENDM,</a:t>
            </a:r>
            <a:r>
              <a:rPr lang="ru-RU" sz="2200" dirty="0"/>
              <a:t> </a:t>
            </a:r>
            <a:r>
              <a:rPr lang="en-US" sz="2200" dirty="0"/>
              <a:t>PEPT, IRP, IRPC, EXITM, LOCAL.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ru-RU" sz="2200" dirty="0"/>
              <a:t>Псевдооператоры/директив </a:t>
            </a:r>
            <a:r>
              <a:rPr lang="ru-RU" sz="2200" u="sng" dirty="0"/>
              <a:t>условной</a:t>
            </a:r>
            <a:r>
              <a:rPr lang="ru-RU" sz="2200" dirty="0"/>
              <a:t> компиляции: </a:t>
            </a:r>
            <a:r>
              <a:rPr lang="en-US" sz="2200" dirty="0"/>
              <a:t>IF, ELSE, ENDIF,</a:t>
            </a:r>
            <a:r>
              <a:rPr lang="ru-RU" sz="2200" dirty="0"/>
              <a:t> </a:t>
            </a:r>
            <a:r>
              <a:rPr lang="en-US" sz="2200" dirty="0"/>
              <a:t>IFB, IFNB, IFDEF, IFNDEF, IFE , IFNE.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управления листингом</a:t>
            </a:r>
            <a:r>
              <a:rPr lang="ru-RU" sz="2200" dirty="0"/>
              <a:t>: </a:t>
            </a:r>
            <a:r>
              <a:rPr lang="en-US" sz="2200" dirty="0"/>
              <a:t>.LALL, .SALL, .XALL, .XLIST, .PAGE.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956883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7665"/>
            <a:ext cx="6768752" cy="706090"/>
          </a:xfrm>
        </p:spPr>
        <p:txBody>
          <a:bodyPr>
            <a:normAutofit/>
          </a:bodyPr>
          <a:lstStyle/>
          <a:p>
            <a:r>
              <a:rPr lang="ru-RU" sz="2800" dirty="0"/>
              <a:t>Операнды команд и директив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9034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90810" y="620688"/>
            <a:ext cx="8453189" cy="535531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latin typeface="+mn-lt"/>
                <a:cs typeface="+mn-cs"/>
              </a:rPr>
              <a:t>В качестве </a:t>
            </a:r>
            <a:r>
              <a:rPr lang="ru-RU" sz="2600" u="sng" dirty="0">
                <a:latin typeface="+mn-lt"/>
                <a:cs typeface="+mn-cs"/>
              </a:rPr>
              <a:t>операндов</a:t>
            </a:r>
            <a:r>
              <a:rPr lang="ru-RU" sz="2600" dirty="0">
                <a:latin typeface="+mn-lt"/>
                <a:cs typeface="+mn-cs"/>
              </a:rPr>
              <a:t> команд и директив </a:t>
            </a:r>
            <a:r>
              <a:rPr lang="ru-RU" sz="2800" dirty="0"/>
              <a:t>(</a:t>
            </a:r>
            <a:r>
              <a:rPr lang="ru-RU" sz="28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ЯА)</a:t>
            </a:r>
            <a:r>
              <a:rPr lang="ru-RU" sz="2600" dirty="0">
                <a:latin typeface="+mn-lt"/>
                <a:cs typeface="+mn-cs"/>
              </a:rPr>
              <a:t>. Ассемблера могут быть </a:t>
            </a:r>
            <a:r>
              <a:rPr lang="ru-RU" sz="2600" u="sng" dirty="0">
                <a:latin typeface="+mn-lt"/>
                <a:cs typeface="+mn-cs"/>
              </a:rPr>
              <a:t>представлены</a:t>
            </a:r>
            <a:r>
              <a:rPr lang="ru-RU" sz="2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</a:rPr>
              <a:t>Мнемокоды </a:t>
            </a:r>
            <a:r>
              <a:rPr lang="ru-RU" sz="2600" dirty="0">
                <a:latin typeface="+mn-lt"/>
                <a:cs typeface="+mn-cs"/>
                <a:hlinkClick r:id="rId3" action="ppaction://hlinksldjump"/>
              </a:rPr>
              <a:t>регистров МП </a:t>
            </a:r>
            <a:r>
              <a:rPr lang="ru-RU" sz="2600" dirty="0">
                <a:latin typeface="+mn-lt"/>
                <a:cs typeface="+mn-cs"/>
              </a:rPr>
              <a:t>(</a:t>
            </a:r>
            <a:r>
              <a:rPr lang="en-US" sz="2600" dirty="0">
                <a:latin typeface="+mn-lt"/>
                <a:cs typeface="+mn-cs"/>
              </a:rPr>
              <a:t>AX… DH</a:t>
            </a:r>
            <a:r>
              <a:rPr lang="ru-RU" sz="2600" dirty="0">
                <a:latin typeface="+mn-lt"/>
                <a:cs typeface="+mn-cs"/>
              </a:rPr>
              <a:t>)</a:t>
            </a:r>
            <a:r>
              <a:rPr lang="en-US" sz="26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4" action="ppaction://hlinksldjump"/>
              </a:rPr>
              <a:t>Константы Ассемблера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5" action="ppaction://hlinksldjump"/>
              </a:rPr>
              <a:t>Выражения </a:t>
            </a:r>
            <a:r>
              <a:rPr lang="ru-RU" sz="2600" dirty="0">
                <a:latin typeface="+mn-lt"/>
                <a:cs typeface="+mn-cs"/>
              </a:rPr>
              <a:t>этапа компиляции и переменные этапа компиляции (ПЭК)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6" action="ppaction://hlinksldjump"/>
              </a:rPr>
              <a:t>Переменные программы </a:t>
            </a:r>
            <a:r>
              <a:rPr lang="ru-RU" sz="2600" dirty="0">
                <a:latin typeface="+mn-lt"/>
                <a:cs typeface="+mn-cs"/>
              </a:rPr>
              <a:t>Ассемблера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7" action="ppaction://hlinksldjump"/>
              </a:rPr>
              <a:t>Метки </a:t>
            </a:r>
            <a:r>
              <a:rPr lang="ru-RU" sz="2600" dirty="0">
                <a:latin typeface="+mn-lt"/>
                <a:cs typeface="+mn-cs"/>
              </a:rPr>
              <a:t>программы(в командах управления)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</a:rPr>
              <a:t> </a:t>
            </a:r>
            <a:r>
              <a:rPr lang="ru-RU" sz="2600" dirty="0">
                <a:latin typeface="+mn-lt"/>
                <a:cs typeface="+mn-cs"/>
                <a:hlinkClick r:id="rId8" action="ppaction://hlinksldjump"/>
              </a:rPr>
              <a:t>Поля записей и структур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9" action="ppaction://hlinksldjump"/>
              </a:rPr>
              <a:t>Комментарии </a:t>
            </a:r>
            <a:endParaRPr lang="ru-RU" sz="2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latin typeface="+mn-lt"/>
                <a:cs typeface="+mn-cs"/>
              </a:rPr>
              <a:t>Типы Операндов должны удовлетворять синтаксисы и назначению команды (директивы) быть записаны в требуемом порядке!!!</a:t>
            </a:r>
          </a:p>
        </p:txBody>
      </p:sp>
    </p:spTree>
    <p:extLst>
      <p:ext uri="{BB962C8B-B14F-4D97-AF65-F5344CB8AC3E}">
        <p14:creationId xmlns:p14="http://schemas.microsoft.com/office/powerpoint/2010/main" val="18222295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27384"/>
            <a:ext cx="633670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Описание переменных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910850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Для описания </a:t>
            </a:r>
            <a:r>
              <a:rPr lang="ru-RU" sz="2400" u="sng" dirty="0">
                <a:latin typeface="+mn-lt"/>
                <a:cs typeface="+mn-cs"/>
              </a:rPr>
              <a:t>переменных</a:t>
            </a:r>
            <a:r>
              <a:rPr lang="ru-RU" sz="2400" dirty="0">
                <a:latin typeface="+mn-lt"/>
                <a:cs typeface="+mn-cs"/>
              </a:rPr>
              <a:t> в Ассемблере есть</a:t>
            </a:r>
            <a:endParaRPr lang="ru-RU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 специальные </a:t>
            </a:r>
            <a:r>
              <a:rPr lang="ru-RU" sz="2400" u="dbl" dirty="0">
                <a:latin typeface="+mn-lt"/>
                <a:cs typeface="+mn-cs"/>
              </a:rPr>
              <a:t>директивы</a:t>
            </a:r>
            <a:r>
              <a:rPr lang="ru-RU" sz="2400" dirty="0">
                <a:latin typeface="+mn-lt"/>
                <a:cs typeface="+mn-cs"/>
              </a:rPr>
              <a:t> описания, которые </a:t>
            </a:r>
            <a:r>
              <a:rPr lang="ru-RU" sz="2400" u="sng" dirty="0">
                <a:latin typeface="+mn-lt"/>
                <a:cs typeface="+mn-cs"/>
              </a:rPr>
              <a:t>позволяют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Задать </a:t>
            </a:r>
            <a:r>
              <a:rPr lang="ru-RU" sz="2400" u="sng" dirty="0">
                <a:latin typeface="+mn-lt"/>
                <a:cs typeface="+mn-cs"/>
              </a:rPr>
              <a:t>имя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u="sng" dirty="0">
                <a:latin typeface="+mn-lt"/>
                <a:cs typeface="+mn-cs"/>
              </a:rPr>
              <a:t>тип</a:t>
            </a:r>
            <a:r>
              <a:rPr lang="ru-RU" sz="2400" dirty="0">
                <a:latin typeface="+mn-lt"/>
                <a:cs typeface="+mn-cs"/>
              </a:rPr>
              <a:t> переменной (и размер).</a:t>
            </a:r>
            <a:r>
              <a:rPr lang="ru-RU" sz="2400" dirty="0"/>
              <a:t> 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>
                <a:latin typeface="+mn-lt"/>
                <a:cs typeface="+mn-cs"/>
              </a:rPr>
              <a:t>Выделить</a:t>
            </a:r>
            <a:r>
              <a:rPr lang="ru-RU" sz="2400" dirty="0">
                <a:latin typeface="+mn-lt"/>
                <a:cs typeface="+mn-cs"/>
              </a:rPr>
              <a:t> место в ОП для расположения переменной в программе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Задать определенное </a:t>
            </a:r>
            <a:r>
              <a:rPr lang="ru-RU" sz="2400" u="sng" dirty="0">
                <a:latin typeface="+mn-lt"/>
                <a:cs typeface="+mn-cs"/>
              </a:rPr>
              <a:t>начальное</a:t>
            </a:r>
            <a:r>
              <a:rPr lang="ru-RU" sz="2400" dirty="0">
                <a:latin typeface="+mn-lt"/>
                <a:cs typeface="+mn-cs"/>
              </a:rPr>
              <a:t> значение переменной или произвольное (инициализация)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Предусмотрены </a:t>
            </a:r>
            <a:r>
              <a:rPr lang="ru-RU" sz="2400" u="sng" dirty="0">
                <a:latin typeface="+mn-lt"/>
                <a:cs typeface="+mn-cs"/>
              </a:rPr>
              <a:t>следующие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u="sng" dirty="0">
                <a:latin typeface="+mn-lt"/>
                <a:cs typeface="+mn-cs"/>
              </a:rPr>
              <a:t>варианты</a:t>
            </a:r>
            <a:r>
              <a:rPr lang="ru-RU" sz="2400" dirty="0">
                <a:latin typeface="+mn-lt"/>
                <a:cs typeface="+mn-cs"/>
              </a:rPr>
              <a:t> описания переменных: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Скалярные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описания переменных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Описания шаблонов </a:t>
            </a:r>
            <a:r>
              <a:rPr lang="ru-RU" sz="2400" u="sng" dirty="0">
                <a:latin typeface="+mn-lt"/>
                <a:cs typeface="+mn-cs"/>
                <a:hlinkClick r:id="rId4" action="ppaction://hlinksldjump"/>
              </a:rPr>
              <a:t>записей</a:t>
            </a:r>
            <a:r>
              <a:rPr lang="ru-RU" sz="2400" dirty="0">
                <a:latin typeface="+mn-lt"/>
                <a:cs typeface="+mn-cs"/>
              </a:rPr>
              <a:t> для работы с </a:t>
            </a:r>
            <a:r>
              <a:rPr lang="ru-RU" sz="2400" u="sng" dirty="0">
                <a:latin typeface="+mn-lt"/>
                <a:cs typeface="+mn-cs"/>
              </a:rPr>
              <a:t>битовыми полями</a:t>
            </a:r>
            <a:r>
              <a:rPr lang="ru-RU" sz="2400" dirty="0">
                <a:latin typeface="+mn-lt"/>
                <a:cs typeface="+mn-cs"/>
              </a:rPr>
              <a:t> и их применение</a:t>
            </a:r>
            <a:endParaRPr lang="ru-RU" sz="2400" u="sng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Описание шаблонов 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структурных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переменных </a:t>
            </a:r>
            <a:r>
              <a:rPr lang="ru-RU" sz="2400" dirty="0"/>
              <a:t>и их применение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Место описания переменных: Переменные описываются в начале программы или в сегменте данных. Они должны быть описаны до их первого применения в командах или директивах.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Скалярные переменные (1)</a:t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8712968" cy="60324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скалярных</a:t>
            </a:r>
            <a:r>
              <a:rPr lang="ru-RU" dirty="0">
                <a:latin typeface="+mn-lt"/>
                <a:cs typeface="+mn-cs"/>
              </a:rPr>
              <a:t> данных имеет вид </a:t>
            </a:r>
            <a:r>
              <a:rPr lang="ru-RU" dirty="0"/>
              <a:t>(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                        </a:t>
            </a:r>
            <a:r>
              <a:rPr lang="en-US" dirty="0">
                <a:latin typeface="+mn-lt"/>
                <a:cs typeface="+mn-cs"/>
              </a:rPr>
              <a:t>DB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/>
              <a:t>&lt;</a:t>
            </a:r>
            <a:r>
              <a:rPr lang="ru-RU" dirty="0"/>
              <a:t>имя </a:t>
            </a:r>
            <a:r>
              <a:rPr lang="en-US" dirty="0"/>
              <a:t>&gt;</a:t>
            </a:r>
            <a:r>
              <a:rPr lang="ru-RU" dirty="0"/>
              <a:t>           </a:t>
            </a:r>
            <a:r>
              <a:rPr lang="en-US" dirty="0">
                <a:latin typeface="+mn-lt"/>
                <a:cs typeface="+mn-cs"/>
              </a:rPr>
              <a:t>DD </a:t>
            </a:r>
            <a:r>
              <a:rPr lang="ru-RU" dirty="0">
                <a:latin typeface="+mn-lt"/>
                <a:cs typeface="+mn-cs"/>
              </a:rPr>
              <a:t>          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Выражение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,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  <a:r>
              <a:rPr lang="ru-RU" dirty="0"/>
              <a:t>,…</a:t>
            </a:r>
            <a:endParaRPr lang="en-US" dirty="0">
              <a:latin typeface="+mn-lt"/>
              <a:cs typeface="+mn-cs"/>
            </a:endParaRP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DQ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DT</a:t>
            </a:r>
            <a:r>
              <a:rPr lang="ru-RU" dirty="0">
                <a:latin typeface="+mn-lt"/>
                <a:cs typeface="+mn-cs"/>
              </a:rPr>
              <a:t>  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В качестве  </a:t>
            </a:r>
            <a:r>
              <a:rPr lang="ru-RU" sz="2000" u="sng" dirty="0">
                <a:latin typeface="+mn-lt"/>
                <a:cs typeface="+mn-cs"/>
              </a:rPr>
              <a:t>имени</a:t>
            </a:r>
            <a:r>
              <a:rPr lang="ru-RU" sz="2000" dirty="0">
                <a:latin typeface="+mn-lt"/>
                <a:cs typeface="+mn-cs"/>
              </a:rPr>
              <a:t> допустим любой идентификатор Ассемблера, кроме зарезервированных (мнемоника команд и директив, обозначения регистров,  операций Ассемблера и ключевых слов языка)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В качестве  </a:t>
            </a:r>
            <a:r>
              <a:rPr lang="ru-RU" sz="2000" u="dbl" dirty="0"/>
              <a:t>Выражения</a:t>
            </a:r>
            <a:r>
              <a:rPr lang="ru-RU" sz="2000" dirty="0"/>
              <a:t> допускаются </a:t>
            </a:r>
            <a:r>
              <a:rPr lang="ru-RU" sz="2000" dirty="0">
                <a:hlinkClick r:id="rId3" action="ppaction://hlinksldjump"/>
              </a:rPr>
              <a:t>выражения </a:t>
            </a:r>
            <a:r>
              <a:rPr lang="ru-RU" sz="2000" dirty="0"/>
              <a:t>этапа компиляции (ВЭК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Для каждого из допустимых типов  переменных выделяется память: </a:t>
            </a:r>
            <a:r>
              <a:rPr lang="en-US" sz="2000" dirty="0"/>
              <a:t>DB (1 </a:t>
            </a:r>
            <a:r>
              <a:rPr lang="ru-RU" sz="2000" dirty="0"/>
              <a:t>байт</a:t>
            </a:r>
            <a:r>
              <a:rPr lang="en-US" sz="2000" dirty="0"/>
              <a:t>), DW(</a:t>
            </a:r>
            <a:r>
              <a:rPr lang="ru-RU" sz="2000" dirty="0"/>
              <a:t>2</a:t>
            </a:r>
            <a:r>
              <a:rPr lang="en-US" sz="2000" dirty="0"/>
              <a:t> </a:t>
            </a:r>
            <a:r>
              <a:rPr lang="ru-RU" sz="2000" dirty="0"/>
              <a:t>байта</a:t>
            </a:r>
            <a:r>
              <a:rPr lang="en-US" sz="2000" dirty="0"/>
              <a:t>), DD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4</a:t>
            </a:r>
            <a:r>
              <a:rPr lang="en-US" sz="2000" dirty="0"/>
              <a:t> </a:t>
            </a:r>
            <a:r>
              <a:rPr lang="ru-RU" sz="2000" dirty="0"/>
              <a:t>байта</a:t>
            </a:r>
            <a:r>
              <a:rPr lang="en-US" sz="2000" dirty="0"/>
              <a:t>), DQ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8</a:t>
            </a:r>
            <a:r>
              <a:rPr lang="en-US" sz="2000" dirty="0"/>
              <a:t> </a:t>
            </a:r>
            <a:r>
              <a:rPr lang="ru-RU" sz="2000" dirty="0"/>
              <a:t>байт</a:t>
            </a:r>
            <a:r>
              <a:rPr lang="en-US" sz="2000" dirty="0"/>
              <a:t>), DT</a:t>
            </a:r>
            <a:r>
              <a:rPr lang="ru-RU" sz="2000" dirty="0"/>
              <a:t> </a:t>
            </a:r>
            <a:r>
              <a:rPr lang="en-US" sz="2000" dirty="0"/>
              <a:t>(1</a:t>
            </a:r>
            <a:r>
              <a:rPr lang="ru-RU" sz="2000" dirty="0"/>
              <a:t>0</a:t>
            </a:r>
            <a:r>
              <a:rPr lang="en-US" sz="2000" dirty="0"/>
              <a:t> </a:t>
            </a:r>
            <a:r>
              <a:rPr lang="ru-RU" sz="2000" dirty="0"/>
              <a:t>байт</a:t>
            </a:r>
            <a:r>
              <a:rPr lang="en-US" sz="2000" dirty="0"/>
              <a:t>)</a:t>
            </a:r>
            <a:r>
              <a:rPr lang="ru-RU" sz="2000" dirty="0"/>
              <a:t> для каждого значения инициализации (</a:t>
            </a:r>
            <a:r>
              <a:rPr lang="en-US" sz="2000" dirty="0"/>
              <a:t>“</a:t>
            </a:r>
            <a:r>
              <a:rPr lang="ru-RU" sz="2000" dirty="0"/>
              <a:t>,</a:t>
            </a:r>
            <a:r>
              <a:rPr lang="en-US" sz="2000" dirty="0"/>
              <a:t>”</a:t>
            </a:r>
            <a:r>
              <a:rPr lang="ru-RU" sz="2000" dirty="0"/>
              <a:t>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При выделении памяти каждая переменная должны выводиться на кратную ее размеру границу ОП (1</a:t>
            </a:r>
            <a:r>
              <a:rPr lang="en-US" sz="2000" dirty="0"/>
              <a:t>,2,4,8</a:t>
            </a:r>
            <a:r>
              <a:rPr lang="ru-RU" sz="2000" dirty="0"/>
              <a:t> 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После описания переменных они могут быть использованы в командах и директивах: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AX , &lt;</a:t>
            </a:r>
            <a:r>
              <a:rPr lang="ru-RU" sz="2000" dirty="0">
                <a:latin typeface="+mn-lt"/>
                <a:cs typeface="+mn-cs"/>
              </a:rPr>
              <a:t>имя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переменной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ПРИМЕР: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en-US" sz="2000" dirty="0">
                <a:latin typeface="+mn-lt"/>
                <a:cs typeface="+mn-cs"/>
              </a:rPr>
              <a:t> COUNT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187624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Левая фигурная скобка 8"/>
          <p:cNvSpPr/>
          <p:nvPr/>
        </p:nvSpPr>
        <p:spPr>
          <a:xfrm rot="10800000">
            <a:off x="2123728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69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Скалярные переменные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2598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48680"/>
            <a:ext cx="7416824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При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начальной  </a:t>
            </a:r>
            <a:r>
              <a:rPr lang="ru-RU" sz="2000" u="sng" dirty="0">
                <a:latin typeface="+mn-lt"/>
                <a:cs typeface="+mn-cs"/>
              </a:rPr>
              <a:t>инициализации</a:t>
            </a:r>
            <a:r>
              <a:rPr lang="ru-RU" sz="2000" dirty="0">
                <a:latin typeface="+mn-lt"/>
                <a:cs typeface="+mn-cs"/>
              </a:rPr>
              <a:t> переменных в качестве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выражения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могут быть </a:t>
            </a:r>
            <a:r>
              <a:rPr lang="ru-RU" sz="2000" u="sng" dirty="0">
                <a:latin typeface="+mn-lt"/>
                <a:cs typeface="+mn-cs"/>
              </a:rPr>
              <a:t>заданы конструкции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Знак вопроса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?</a:t>
            </a:r>
            <a:r>
              <a:rPr lang="en-US" sz="2000" dirty="0">
                <a:latin typeface="+mn-lt"/>
                <a:cs typeface="+mn-cs"/>
              </a:rPr>
              <a:t>” – </a:t>
            </a:r>
            <a:r>
              <a:rPr lang="ru-RU" sz="2000" dirty="0">
                <a:latin typeface="+mn-lt"/>
                <a:cs typeface="+mn-cs"/>
              </a:rPr>
              <a:t>инициализация отсутствует ( начальные значения не определены  - Мусор)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Вычисляемое выражение из констант и переменных этапа компиляции (много выражений через запятую)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множественного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описания данных (для массивов переменных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и их инициализации может быть использована специальная операция дублирования </a:t>
            </a:r>
            <a:r>
              <a:rPr lang="en-US" sz="2000" dirty="0">
                <a:latin typeface="+mn-lt"/>
                <a:cs typeface="+mn-cs"/>
              </a:rPr>
              <a:t>DUP.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число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DUP</a:t>
            </a:r>
            <a:r>
              <a:rPr lang="en-US" sz="2000" dirty="0">
                <a:latin typeface="+mn-lt"/>
                <a:cs typeface="+mn-cs"/>
              </a:rPr>
              <a:t>(&lt;</a:t>
            </a:r>
            <a:r>
              <a:rPr lang="ru-RU" sz="2000" dirty="0">
                <a:latin typeface="+mn-lt"/>
                <a:cs typeface="+mn-cs"/>
              </a:rPr>
              <a:t>выражения инициализации 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через</a:t>
            </a:r>
            <a:r>
              <a:rPr lang="en-US" sz="2000" dirty="0">
                <a:latin typeface="+mn-lt"/>
                <a:cs typeface="+mn-cs"/>
              </a:rPr>
              <a:t>“,”&gt;)</a:t>
            </a:r>
            <a:r>
              <a:rPr lang="ru-RU" sz="2000" dirty="0">
                <a:latin typeface="+mn-lt"/>
                <a:cs typeface="+mn-cs"/>
              </a:rPr>
              <a:t>, допускается вложенное использование </a:t>
            </a:r>
            <a:r>
              <a:rPr lang="en-US" sz="2000" b="1" dirty="0">
                <a:solidFill>
                  <a:srgbClr val="FF0000"/>
                </a:solidFill>
              </a:rPr>
              <a:t>DUP</a:t>
            </a:r>
            <a:r>
              <a:rPr lang="ru-RU" sz="2000" dirty="0"/>
              <a:t> – в скобках!</a:t>
            </a:r>
            <a:r>
              <a:rPr lang="ru-RU" sz="2000" dirty="0">
                <a:latin typeface="+mn-lt"/>
                <a:cs typeface="+mn-cs"/>
              </a:rPr>
              <a:t>  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5615" y="4026554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описаний 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10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COUNT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DW 0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в слово (</a:t>
            </a:r>
            <a:r>
              <a:rPr lang="en-US" sz="2000" dirty="0">
                <a:solidFill>
                  <a:srgbClr val="00B050"/>
                </a:solidFill>
              </a:rPr>
              <a:t>WORD – 2</a:t>
            </a:r>
            <a:r>
              <a:rPr lang="ru-RU" sz="2000" dirty="0">
                <a:solidFill>
                  <a:srgbClr val="00B050"/>
                </a:solidFill>
              </a:rPr>
              <a:t>б) инициализирована значением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N      </a:t>
            </a:r>
            <a:r>
              <a:rPr lang="en-US" sz="2000" b="1" dirty="0">
                <a:solidFill>
                  <a:srgbClr val="FF0000"/>
                </a:solidFill>
              </a:rPr>
              <a:t>DB  ? 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не инициализирована (неизвестно значение)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STR</a:t>
            </a:r>
            <a:r>
              <a:rPr lang="en-US" sz="2000" b="1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DB  </a:t>
            </a:r>
            <a:r>
              <a:rPr lang="ru-RU" sz="2000" dirty="0"/>
              <a:t>'Резидент загружен', ,</a:t>
            </a:r>
            <a:r>
              <a:rPr lang="en-US" sz="2000" dirty="0"/>
              <a:t>10,13,</a:t>
            </a:r>
            <a:r>
              <a:rPr lang="ru-RU" sz="2000" dirty="0"/>
              <a:t> '</a:t>
            </a:r>
            <a:r>
              <a:rPr lang="en-US" sz="2000" dirty="0"/>
              <a:t>$</a:t>
            </a:r>
            <a:r>
              <a:rPr lang="ru-RU" sz="2000" dirty="0"/>
              <a:t>‘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строка 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MAS  </a:t>
            </a:r>
            <a:r>
              <a:rPr lang="en-US" sz="2000" b="1" dirty="0">
                <a:solidFill>
                  <a:srgbClr val="FF0000"/>
                </a:solidFill>
              </a:rPr>
              <a:t>DD 5 DUP ( 5 DUP (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en-US" sz="2000" b="1" dirty="0">
                <a:solidFill>
                  <a:srgbClr val="FF0000"/>
                </a:solidFill>
              </a:rPr>
              <a:t>)) </a:t>
            </a:r>
            <a:r>
              <a:rPr lang="ru-RU" sz="2000" b="1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Массив </a:t>
            </a:r>
            <a:r>
              <a:rPr lang="ru-RU" sz="2000" b="1" dirty="0">
                <a:solidFill>
                  <a:srgbClr val="FF0000"/>
                </a:solidFill>
              </a:rPr>
              <a:t>5*5 = 25 </a:t>
            </a:r>
            <a:r>
              <a:rPr lang="ru-RU" sz="2000" dirty="0">
                <a:solidFill>
                  <a:srgbClr val="00B050"/>
                </a:solidFill>
              </a:rPr>
              <a:t>элементов со значениями 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10</a:t>
            </a:r>
            <a:r>
              <a:rPr lang="ru-RU" sz="2000" b="1" dirty="0">
                <a:solidFill>
                  <a:srgbClr val="FF0000"/>
                </a:solidFill>
              </a:rPr>
              <a:t>*10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>
                <a:solidFill>
                  <a:srgbClr val="FF0000"/>
                </a:solidFill>
              </a:rPr>
              <a:t>100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8704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Записи и битовые поля (1)</a:t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0" y="2221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4664"/>
            <a:ext cx="9108504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Записи (</a:t>
            </a:r>
            <a:r>
              <a:rPr lang="en-US" dirty="0">
                <a:latin typeface="+mn-lt"/>
                <a:cs typeface="+mn-cs"/>
              </a:rPr>
              <a:t>RECORD</a:t>
            </a:r>
            <a:r>
              <a:rPr lang="ru-RU" dirty="0">
                <a:latin typeface="+mn-lt"/>
                <a:cs typeface="+mn-cs"/>
              </a:rPr>
              <a:t>)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используются для плотной упаковки данных в битовых полях. Записи </a:t>
            </a:r>
            <a:r>
              <a:rPr lang="ru-RU" u="sng" dirty="0">
                <a:latin typeface="+mn-lt"/>
                <a:cs typeface="+mn-cs"/>
              </a:rPr>
              <a:t>упаковываются</a:t>
            </a:r>
            <a:r>
              <a:rPr lang="ru-RU" dirty="0">
                <a:latin typeface="+mn-lt"/>
                <a:cs typeface="+mn-cs"/>
              </a:rPr>
              <a:t> в </a:t>
            </a:r>
            <a:r>
              <a:rPr lang="en-US" dirty="0">
                <a:latin typeface="+mn-lt"/>
                <a:cs typeface="+mn-cs"/>
              </a:rPr>
              <a:t>WORD </a:t>
            </a:r>
            <a:r>
              <a:rPr lang="ru-RU" dirty="0">
                <a:latin typeface="+mn-lt"/>
                <a:cs typeface="+mn-cs"/>
              </a:rPr>
              <a:t>переменную (2 бай 16 бит). </a:t>
            </a:r>
            <a:r>
              <a:rPr lang="ru-RU" dirty="0"/>
              <a:t>(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 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Записи в </a:t>
            </a:r>
            <a:r>
              <a:rPr lang="ru-RU" dirty="0">
                <a:latin typeface="+mn-lt"/>
                <a:cs typeface="+mn-cs"/>
              </a:rPr>
              <a:t>Ассемблере помогают работать и инициализировать такие переменные. Для создания шаблона записи необходимо предварительно </a:t>
            </a:r>
            <a:r>
              <a:rPr lang="ru-RU" u="sng" dirty="0">
                <a:latin typeface="+mn-lt"/>
                <a:cs typeface="+mn-cs"/>
              </a:rPr>
              <a:t>рассчитать</a:t>
            </a:r>
            <a:r>
              <a:rPr lang="ru-RU" dirty="0">
                <a:latin typeface="+mn-lt"/>
                <a:cs typeface="+mn-cs"/>
              </a:rPr>
              <a:t> побитное размещение полей и размер записи: Пусть мы кодируем запись </a:t>
            </a:r>
            <a:r>
              <a:rPr lang="ru-RU" u="sng" dirty="0">
                <a:latin typeface="+mn-lt"/>
                <a:cs typeface="+mn-cs"/>
              </a:rPr>
              <a:t>даты</a:t>
            </a:r>
            <a:r>
              <a:rPr lang="ru-RU" dirty="0">
                <a:latin typeface="+mn-lt"/>
                <a:cs typeface="+mn-cs"/>
              </a:rPr>
              <a:t>: год (диапазон года =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0-99), месяц(</a:t>
            </a:r>
            <a:r>
              <a:rPr lang="ru-RU" dirty="0"/>
              <a:t>диапазон месяца =</a:t>
            </a:r>
            <a:r>
              <a:rPr lang="en-US" dirty="0"/>
              <a:t>&gt; </a:t>
            </a:r>
            <a:r>
              <a:rPr lang="ru-RU" dirty="0">
                <a:latin typeface="+mn-lt"/>
                <a:cs typeface="+mn-cs"/>
              </a:rPr>
              <a:t>0-12) и день (</a:t>
            </a:r>
            <a:r>
              <a:rPr lang="ru-RU" dirty="0"/>
              <a:t>диапазон дня =</a:t>
            </a:r>
            <a:r>
              <a:rPr lang="en-US" dirty="0"/>
              <a:t>&gt; </a:t>
            </a:r>
            <a:r>
              <a:rPr lang="ru-RU" dirty="0">
                <a:latin typeface="+mn-lt"/>
                <a:cs typeface="+mn-cs"/>
              </a:rPr>
              <a:t>0-31). 7 + 4 + 5! = (</a:t>
            </a:r>
            <a:r>
              <a:rPr lang="ru-RU" b="1" dirty="0">
                <a:latin typeface="+mn-lt"/>
                <a:cs typeface="+mn-cs"/>
              </a:rPr>
              <a:t>16 бит</a:t>
            </a:r>
            <a:r>
              <a:rPr lang="ru-RU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Пример проектирования структуры записи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Придумаем названия полей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  <a:r>
              <a:rPr lang="en-US" dirty="0"/>
              <a:t> </a:t>
            </a:r>
            <a:r>
              <a:rPr lang="en-US" b="1" dirty="0"/>
              <a:t>Year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Month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Day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09602"/>
            <a:ext cx="9144000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Следует </a:t>
            </a:r>
            <a:r>
              <a:rPr lang="ru-RU" sz="1900" u="sng" dirty="0">
                <a:latin typeface="+mn-lt"/>
                <a:cs typeface="+mn-cs"/>
              </a:rPr>
              <a:t>различать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переменных типа записи </a:t>
            </a:r>
            <a:r>
              <a:rPr lang="ru-RU" sz="1900" dirty="0">
                <a:latin typeface="+mn-lt"/>
                <a:cs typeface="+mn-cs"/>
              </a:rPr>
              <a:t>с инициализацией </a:t>
            </a:r>
            <a:r>
              <a:rPr lang="en-US" sz="1900" dirty="0">
                <a:latin typeface="+mn-lt"/>
                <a:cs typeface="+mn-cs"/>
              </a:rPr>
              <a:t>&lt;, ,&gt;</a:t>
            </a:r>
            <a:r>
              <a:rPr lang="ru-RU" sz="1900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u="sng" dirty="0">
                <a:latin typeface="+mn-lt"/>
                <a:cs typeface="+mn-cs"/>
              </a:rPr>
              <a:t>Использование</a:t>
            </a:r>
            <a:r>
              <a:rPr lang="ru-RU" sz="1900" dirty="0">
                <a:latin typeface="+mn-lt"/>
                <a:cs typeface="+mn-cs"/>
              </a:rPr>
              <a:t> полей </a:t>
            </a:r>
            <a:r>
              <a:rPr lang="ru-RU" sz="1900" dirty="0"/>
              <a:t>записи </a:t>
            </a:r>
            <a:r>
              <a:rPr lang="ru-RU" sz="1900" dirty="0">
                <a:latin typeface="+mn-lt"/>
                <a:cs typeface="+mn-cs"/>
              </a:rPr>
              <a:t>в командах и директивах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>
                <a:latin typeface="+mn-lt"/>
                <a:cs typeface="+mn-cs"/>
              </a:rPr>
              <a:t>Вставку</a:t>
            </a:r>
            <a:r>
              <a:rPr lang="ru-RU" sz="1900" dirty="0">
                <a:latin typeface="+mn-lt"/>
                <a:cs typeface="+mn-cs"/>
              </a:rPr>
              <a:t> в запись  данных и </a:t>
            </a:r>
            <a:r>
              <a:rPr lang="ru-RU" sz="1900" u="sng" dirty="0">
                <a:latin typeface="+mn-lt"/>
                <a:cs typeface="+mn-cs"/>
              </a:rPr>
              <a:t>выборку</a:t>
            </a:r>
            <a:r>
              <a:rPr lang="ru-RU" sz="1900" dirty="0">
                <a:latin typeface="+mn-lt"/>
                <a:cs typeface="+mn-cs"/>
              </a:rPr>
              <a:t> из записи данных.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 имеет общий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Имя записи</a:t>
            </a:r>
            <a:r>
              <a:rPr lang="en-US" sz="1900" dirty="0">
                <a:latin typeface="+mn-lt"/>
                <a:cs typeface="+mn-cs"/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RECORD</a:t>
            </a:r>
            <a:r>
              <a:rPr lang="en-US" sz="1900" b="1" dirty="0">
                <a:latin typeface="+mn-lt"/>
                <a:cs typeface="+mn-cs"/>
              </a:rPr>
              <a:t>  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 Имя поля</a:t>
            </a:r>
            <a:r>
              <a:rPr lang="en-US" sz="1900" dirty="0">
                <a:latin typeface="+mn-lt"/>
                <a:cs typeface="+mn-cs"/>
              </a:rPr>
              <a:t> 1&gt;</a:t>
            </a:r>
            <a:r>
              <a:rPr lang="ru-RU" sz="1900" dirty="0">
                <a:latin typeface="+mn-lt"/>
                <a:cs typeface="+mn-cs"/>
              </a:rPr>
              <a:t>: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размер</a:t>
            </a:r>
            <a:r>
              <a:rPr lang="en-US" sz="1900" dirty="0">
                <a:latin typeface="+mn-lt"/>
                <a:cs typeface="+mn-cs"/>
              </a:rPr>
              <a:t>1&gt;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[= &lt;</a:t>
            </a:r>
            <a:r>
              <a:rPr lang="ru-RU" sz="1900" dirty="0">
                <a:latin typeface="+mn-lt"/>
                <a:cs typeface="+mn-cs"/>
              </a:rPr>
              <a:t>Выражение</a:t>
            </a:r>
            <a:r>
              <a:rPr lang="en-US" sz="1900" dirty="0">
                <a:latin typeface="+mn-lt"/>
                <a:cs typeface="+mn-cs"/>
              </a:rPr>
              <a:t>&gt;]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, &lt;</a:t>
            </a:r>
            <a:r>
              <a:rPr lang="ru-RU" sz="1900" dirty="0">
                <a:latin typeface="+mn-lt"/>
                <a:cs typeface="+mn-cs"/>
              </a:rPr>
              <a:t>Поле</a:t>
            </a:r>
            <a:r>
              <a:rPr lang="en-US" sz="1900" dirty="0">
                <a:latin typeface="+mn-lt"/>
                <a:cs typeface="+mn-cs"/>
              </a:rPr>
              <a:t>2&gt;, </a:t>
            </a:r>
            <a:r>
              <a:rPr lang="ru-RU" sz="1900" dirty="0">
                <a:latin typeface="+mn-lt"/>
                <a:cs typeface="+mn-cs"/>
              </a:rPr>
              <a:t>…</a:t>
            </a:r>
            <a:endParaRPr lang="en-US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>
                <a:latin typeface="+mn-lt"/>
                <a:cs typeface="+mn-cs"/>
              </a:rPr>
              <a:t>Суммарный</a:t>
            </a:r>
            <a:r>
              <a:rPr lang="ru-RU" sz="1900" dirty="0">
                <a:latin typeface="+mn-lt"/>
                <a:cs typeface="+mn-cs"/>
              </a:rPr>
              <a:t> размер полей не должен превышать 16 бит.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переменных типа запись </a:t>
            </a:r>
            <a:r>
              <a:rPr lang="ru-RU" sz="1900" dirty="0">
                <a:latin typeface="+mn-lt"/>
                <a:cs typeface="+mn-cs"/>
              </a:rPr>
              <a:t>имеет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Имя переменной записи</a:t>
            </a:r>
            <a:r>
              <a:rPr lang="en-US" sz="1900" dirty="0">
                <a:latin typeface="+mn-lt"/>
                <a:cs typeface="+mn-cs"/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/>
              <a:t>&lt;</a:t>
            </a:r>
            <a:r>
              <a:rPr lang="ru-RU" sz="1900" dirty="0"/>
              <a:t>Имя шаблона записи</a:t>
            </a:r>
            <a:r>
              <a:rPr lang="en-US" sz="1900" dirty="0"/>
              <a:t>&gt;</a:t>
            </a:r>
            <a:r>
              <a:rPr lang="ru-RU" sz="1900" dirty="0"/>
              <a:t>  </a:t>
            </a:r>
            <a:r>
              <a:rPr lang="en-US" sz="1900" b="1" dirty="0">
                <a:solidFill>
                  <a:srgbClr val="FF0000"/>
                </a:solidFill>
              </a:rPr>
              <a:t>&lt; </a:t>
            </a:r>
            <a:r>
              <a:rPr lang="en-US" sz="1900" b="1" dirty="0"/>
              <a:t>&lt;</a:t>
            </a:r>
            <a:r>
              <a:rPr lang="ru-RU" sz="1900" dirty="0"/>
              <a:t> </a:t>
            </a:r>
            <a:r>
              <a:rPr lang="ru-RU" sz="1900" dirty="0" err="1"/>
              <a:t>Выраж</a:t>
            </a:r>
            <a:r>
              <a:rPr lang="ru-RU" sz="1900" dirty="0"/>
              <a:t>.</a:t>
            </a:r>
            <a:r>
              <a:rPr lang="en-US" sz="1900" b="1" dirty="0"/>
              <a:t>&gt;</a:t>
            </a:r>
            <a:r>
              <a:rPr lang="en-US" sz="1900" dirty="0"/>
              <a:t>, &lt;</a:t>
            </a:r>
            <a:r>
              <a:rPr lang="ru-RU" sz="1900" dirty="0"/>
              <a:t> </a:t>
            </a:r>
            <a:r>
              <a:rPr lang="ru-RU" sz="1900" dirty="0" err="1"/>
              <a:t>Выраж</a:t>
            </a:r>
            <a:r>
              <a:rPr lang="ru-RU" sz="1900" dirty="0"/>
              <a:t>. </a:t>
            </a:r>
            <a:r>
              <a:rPr lang="en-US" sz="1900" dirty="0"/>
              <a:t>&gt; , …  </a:t>
            </a:r>
            <a:r>
              <a:rPr lang="en-US" sz="1900" b="1" dirty="0">
                <a:solidFill>
                  <a:srgbClr val="FF0000"/>
                </a:solidFill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39553" y="2276872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   </a:t>
              </a:r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Год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День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 бит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Day</a:t>
              </a:r>
              <a:r>
                <a:rPr lang="ru-RU" b="1" dirty="0">
                  <a:latin typeface="+mn-lt"/>
                  <a:cs typeface="+mn-cs"/>
                </a:rPr>
                <a:t> - 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Месяц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 бита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Month</a:t>
              </a:r>
              <a:r>
                <a:rPr lang="ru-RU" b="1" dirty="0">
                  <a:latin typeface="+mn-lt"/>
                  <a:cs typeface="+mn-cs"/>
                </a:rPr>
                <a:t> –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 бит – </a:t>
              </a:r>
              <a:r>
                <a:rPr lang="en-US" b="1" dirty="0">
                  <a:latin typeface="+mn-lt"/>
                  <a:cs typeface="+mn-cs"/>
                </a:rPr>
                <a:t>Year</a:t>
              </a:r>
              <a:r>
                <a:rPr lang="ru-RU" b="1" dirty="0">
                  <a:latin typeface="+mn-lt"/>
                  <a:cs typeface="+mn-cs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=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</a:p>
          </p:txBody>
        </p:sp>
      </p:grp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930658" y="637625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3259345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544616" cy="70609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Записи и битовые поля</a:t>
            </a:r>
            <a:r>
              <a:rPr lang="en-US" sz="2800" dirty="0"/>
              <a:t> </a:t>
            </a:r>
            <a:r>
              <a:rPr lang="ru-RU" sz="2800" b="1" u="sng" dirty="0">
                <a:solidFill>
                  <a:srgbClr val="FF0000"/>
                </a:solidFill>
              </a:rPr>
              <a:t>описания</a:t>
            </a:r>
            <a:r>
              <a:rPr lang="ru-RU" sz="2800" dirty="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977" y="455156"/>
            <a:ext cx="907502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Пример описания </a:t>
            </a:r>
            <a:r>
              <a:rPr lang="ru-RU" sz="2400" u="sng" dirty="0">
                <a:latin typeface="+mn-lt"/>
                <a:cs typeface="+mn-cs"/>
              </a:rPr>
              <a:t>шаблона</a:t>
            </a:r>
            <a:r>
              <a:rPr lang="ru-RU" sz="2400" dirty="0">
                <a:latin typeface="+mn-lt"/>
                <a:cs typeface="+mn-cs"/>
              </a:rPr>
              <a:t> записей для даты и </a:t>
            </a:r>
            <a:r>
              <a:rPr lang="ru-RU" sz="2400" u="sng" dirty="0">
                <a:latin typeface="+mn-lt"/>
                <a:cs typeface="+mn-cs"/>
              </a:rPr>
              <a:t>переменных</a:t>
            </a:r>
            <a:r>
              <a:rPr lang="ru-RU" sz="2400" dirty="0">
                <a:latin typeface="+mn-lt"/>
                <a:cs typeface="+mn-cs"/>
              </a:rPr>
              <a:t> дат дано ниже </a:t>
            </a:r>
            <a:r>
              <a:rPr lang="ru-RU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96752"/>
            <a:ext cx="9144000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шаблона  записи</a:t>
            </a:r>
            <a:r>
              <a:rPr lang="ru-RU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</a:rPr>
              <a:t>; ; </a:t>
            </a:r>
            <a:r>
              <a:rPr lang="ru-RU" sz="2400" dirty="0">
                <a:solidFill>
                  <a:srgbClr val="00B050"/>
                </a:solidFill>
              </a:rPr>
              <a:t>Запись для </a:t>
            </a:r>
            <a:r>
              <a:rPr lang="ru-RU" sz="2400" b="1" u="sng" dirty="0">
                <a:solidFill>
                  <a:srgbClr val="00B050"/>
                </a:solidFill>
              </a:rPr>
              <a:t>упаковки</a:t>
            </a:r>
            <a:r>
              <a:rPr lang="ru-RU" sz="2400" dirty="0">
                <a:solidFill>
                  <a:srgbClr val="00B050"/>
                </a:solidFill>
              </a:rPr>
              <a:t> даты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b="1" dirty="0">
                <a:solidFill>
                  <a:srgbClr val="3333FF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RECORD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Year</a:t>
            </a:r>
            <a:r>
              <a:rPr lang="en-US" sz="2400" dirty="0"/>
              <a:t>:7 = </a:t>
            </a:r>
            <a:r>
              <a:rPr lang="en-US" sz="2400" b="1" dirty="0">
                <a:solidFill>
                  <a:srgbClr val="FF0000"/>
                </a:solidFill>
              </a:rPr>
              <a:t>17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month</a:t>
            </a:r>
            <a:r>
              <a:rPr lang="en-US" sz="2400" dirty="0"/>
              <a:t>:4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:5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ru-RU" sz="24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и применения структурных переменных</a:t>
            </a:r>
            <a:r>
              <a:rPr lang="en-US" sz="2400" u="sng" dirty="0"/>
              <a:t> </a:t>
            </a:r>
            <a:r>
              <a:rPr lang="ru-RU" sz="2400" u="sng" dirty="0"/>
              <a:t>типа запись </a:t>
            </a:r>
            <a:r>
              <a:rPr lang="en-US" sz="2400" b="1" dirty="0">
                <a:solidFill>
                  <a:srgbClr val="3333FF"/>
                </a:solidFill>
              </a:rPr>
              <a:t>MY_DATE </a:t>
            </a:r>
            <a:r>
              <a:rPr lang="ru-RU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DAY_0</a:t>
            </a:r>
            <a:r>
              <a:rPr lang="en-US" sz="2400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&lt;0,0,0&gt;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0000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B_DAY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&lt;&gt;      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2221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_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 50,7,</a:t>
            </a:r>
            <a:r>
              <a:rPr lang="en-US" sz="2400" b="1" dirty="0">
                <a:solidFill>
                  <a:srgbClr val="FF0000"/>
                </a:solidFill>
              </a:rPr>
              <a:t>26</a:t>
            </a:r>
            <a:r>
              <a:rPr lang="en-US" sz="2400" dirty="0"/>
              <a:t>&gt;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64FA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539553" y="5072534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   </a:t>
              </a:r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Год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День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 бит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Day</a:t>
              </a:r>
              <a:r>
                <a:rPr lang="ru-RU" b="1" dirty="0">
                  <a:latin typeface="+mn-lt"/>
                  <a:cs typeface="+mn-cs"/>
                </a:rPr>
                <a:t> - 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Месяц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 бита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Month</a:t>
              </a:r>
              <a:r>
                <a:rPr lang="ru-RU" b="1" dirty="0">
                  <a:latin typeface="+mn-lt"/>
                  <a:cs typeface="+mn-cs"/>
                </a:rPr>
                <a:t> –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 бит – </a:t>
              </a:r>
              <a:r>
                <a:rPr lang="en-US" b="1" dirty="0">
                  <a:latin typeface="+mn-lt"/>
                  <a:cs typeface="+mn-cs"/>
                </a:rPr>
                <a:t>Year</a:t>
              </a:r>
              <a:r>
                <a:rPr lang="ru-RU" b="1" dirty="0">
                  <a:latin typeface="+mn-lt"/>
                  <a:cs typeface="+mn-cs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=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</a:p>
          </p:txBody>
        </p:sp>
      </p:grp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68977" y="582209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13393134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18864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317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-99392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/>
              <a:t>Записи и битовые поля - </a:t>
            </a:r>
            <a:r>
              <a:rPr lang="ru-RU" sz="2800" u="sng" dirty="0">
                <a:solidFill>
                  <a:srgbClr val="FF0000"/>
                </a:solidFill>
              </a:rPr>
              <a:t>выборка</a:t>
            </a:r>
            <a:r>
              <a:rPr lang="ru-RU" sz="2800" dirty="0"/>
              <a:t>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0" y="473589"/>
            <a:ext cx="9101100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u="sng" dirty="0"/>
              <a:t> </a:t>
            </a:r>
            <a:r>
              <a:rPr lang="ru-RU" sz="1600" u="sng" dirty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ru-RU" sz="1600" b="1" dirty="0">
                <a:solidFill>
                  <a:srgbClr val="FF0000"/>
                </a:solidFill>
              </a:rPr>
              <a:t>001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ru-RU" sz="1600" b="1" dirty="0">
                <a:solidFill>
                  <a:srgbClr val="FF0000"/>
                </a:solidFill>
              </a:rPr>
              <a:t> = 0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-82363" y="4077072"/>
            <a:ext cx="3070187" cy="2088232"/>
            <a:chOff x="-82363" y="4077072"/>
            <a:chExt cx="3070187" cy="2088232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001F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72008" y="5517232"/>
              <a:ext cx="111561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SHR  -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001A = </a:t>
              </a:r>
              <a:r>
                <a:rPr lang="en-US" sz="2400" b="1" dirty="0">
                  <a:solidFill>
                    <a:srgbClr val="FF0000"/>
                  </a:solidFill>
                </a:rPr>
                <a:t>26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526149" y="4149080"/>
            <a:ext cx="3070187" cy="2088232"/>
            <a:chOff x="-82363" y="4077072"/>
            <a:chExt cx="3070187" cy="2088232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72008" y="5517232"/>
              <a:ext cx="133164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SHR -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0032= </a:t>
              </a:r>
              <a:r>
                <a:rPr lang="en-US" sz="2400" b="1" dirty="0">
                  <a:solidFill>
                    <a:srgbClr val="FF0000"/>
                  </a:solidFill>
                </a:rPr>
                <a:t>50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037" y="407707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Day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1960" y="4139788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Прямоугольник 24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2146675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76456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6551" y="-157410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/>
              <a:t>Записи и битовые поля – </a:t>
            </a:r>
            <a:r>
              <a:rPr lang="ru-RU" sz="2800" u="sng" dirty="0">
                <a:solidFill>
                  <a:srgbClr val="FF0000"/>
                </a:solidFill>
              </a:rPr>
              <a:t>вставка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821" y="332656"/>
            <a:ext cx="8655643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Записи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/>
              <a:t>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  <a:r>
              <a:rPr lang="ru-RU" sz="1600" dirty="0">
                <a:solidFill>
                  <a:srgbClr val="00B050"/>
                </a:solidFill>
              </a:rPr>
              <a:t> – первоначально!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Вставка числа/года </a:t>
            </a:r>
            <a:r>
              <a:rPr lang="ru-RU" sz="1600" b="1" dirty="0">
                <a:solidFill>
                  <a:srgbClr val="FF0000"/>
                </a:solidFill>
              </a:rPr>
              <a:t>49</a:t>
            </a:r>
            <a:r>
              <a:rPr lang="ru-RU" sz="1600" dirty="0">
                <a:solidFill>
                  <a:srgbClr val="00B050"/>
                </a:solidFill>
              </a:rPr>
              <a:t> 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/>
              <a:t>MOV AX , _DAY 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00B050"/>
                </a:solidFill>
              </a:rPr>
              <a:t>AX =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64FA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AND AX , NOT mask YEAR</a:t>
            </a:r>
            <a:r>
              <a:rPr lang="ru-RU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</a:t>
            </a:r>
            <a:r>
              <a:rPr lang="en-US" sz="1600" dirty="0">
                <a:solidFill>
                  <a:srgbClr val="00B050"/>
                </a:solidFill>
              </a:rPr>
              <a:t>  </a:t>
            </a:r>
            <a:r>
              <a:rPr lang="ru-RU" sz="1600" b="1" dirty="0">
                <a:solidFill>
                  <a:srgbClr val="00B050"/>
                </a:solidFill>
              </a:rPr>
              <a:t>маска с отрицанием </a:t>
            </a:r>
            <a:r>
              <a:rPr lang="ru-RU" sz="1600" b="1" dirty="0">
                <a:solidFill>
                  <a:srgbClr val="FF0000"/>
                </a:solidFill>
              </a:rPr>
              <a:t>= 01</a:t>
            </a:r>
            <a:r>
              <a:rPr lang="en-US" sz="1600" b="1" dirty="0">
                <a:solidFill>
                  <a:srgbClr val="FF0000"/>
                </a:solidFill>
              </a:rPr>
              <a:t>FFH  ; AX = 00FA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BX , </a:t>
            </a:r>
            <a:r>
              <a:rPr lang="en-US" sz="1600" b="1" dirty="0">
                <a:solidFill>
                  <a:srgbClr val="FF0000"/>
                </a:solidFill>
              </a:rPr>
              <a:t>49</a:t>
            </a:r>
            <a:r>
              <a:rPr lang="ru-RU" sz="1600" b="1" dirty="0">
                <a:solidFill>
                  <a:srgbClr val="FF0000"/>
                </a:solidFill>
              </a:rPr>
              <a:t>                       </a:t>
            </a:r>
            <a:r>
              <a:rPr lang="en-US" sz="1600" b="1" dirty="0">
                <a:solidFill>
                  <a:srgbClr val="00B050"/>
                </a:solidFill>
              </a:rPr>
              <a:t>; BX = </a:t>
            </a:r>
            <a:r>
              <a:rPr lang="en-US" sz="1600" b="1" dirty="0">
                <a:solidFill>
                  <a:srgbClr val="FF0000"/>
                </a:solidFill>
              </a:rPr>
              <a:t>31H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CL , YEAR                   </a:t>
            </a:r>
            <a:r>
              <a:rPr lang="en-US" sz="1600" b="1" dirty="0">
                <a:solidFill>
                  <a:srgbClr val="00B050"/>
                </a:solidFill>
              </a:rPr>
              <a:t>;  CL 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SHL</a:t>
            </a:r>
            <a:r>
              <a:rPr lang="en-US" sz="1600" dirty="0"/>
              <a:t>  BX , CL                         </a:t>
            </a:r>
            <a:r>
              <a:rPr lang="en-US" sz="1600" b="1" dirty="0">
                <a:solidFill>
                  <a:srgbClr val="00B050"/>
                </a:solidFill>
              </a:rPr>
              <a:t>;  BX = </a:t>
            </a:r>
            <a:r>
              <a:rPr lang="en-US" sz="1600" b="1" dirty="0">
                <a:solidFill>
                  <a:srgbClr val="FF0000"/>
                </a:solidFill>
              </a:rPr>
              <a:t>6200H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OR</a:t>
            </a:r>
            <a:r>
              <a:rPr lang="en-US" sz="1600" dirty="0"/>
              <a:t>  AX , BX                          </a:t>
            </a:r>
            <a:r>
              <a:rPr lang="en-US" sz="1600" b="1" dirty="0">
                <a:solidFill>
                  <a:srgbClr val="00B050"/>
                </a:solidFill>
              </a:rPr>
              <a:t>; AX = </a:t>
            </a:r>
            <a:r>
              <a:rPr lang="en-US" sz="1600" b="1" dirty="0">
                <a:solidFill>
                  <a:srgbClr val="FF0000"/>
                </a:solidFill>
              </a:rPr>
              <a:t>62FAH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_DAY , AX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</a:t>
            </a:r>
            <a:r>
              <a:rPr lang="en-US" sz="1600" dirty="0">
                <a:solidFill>
                  <a:srgbClr val="00B050"/>
                </a:solidFill>
              </a:rPr>
              <a:t>   (</a:t>
            </a:r>
            <a:r>
              <a:rPr lang="ru-RU" sz="1600" dirty="0">
                <a:solidFill>
                  <a:srgbClr val="00B050"/>
                </a:solidFill>
              </a:rPr>
              <a:t>для проверки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6200H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SHR</a:t>
            </a:r>
            <a:r>
              <a:rPr lang="en-US" sz="1600" dirty="0"/>
              <a:t>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49</a:t>
            </a:r>
            <a:r>
              <a:rPr lang="en-US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32H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03648" y="4294201"/>
            <a:ext cx="1584177" cy="2789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64FA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09" y="4492084"/>
            <a:ext cx="648072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AND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12031" y="4684721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FF0000"/>
                </a:solidFill>
              </a:rPr>
              <a:t>0FA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699" y="5229200"/>
            <a:ext cx="1115616" cy="34005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SHL  - 9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12031" y="5186818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31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7" y="4797152"/>
            <a:ext cx="827584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=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03648" y="5549038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6200H</a:t>
            </a:r>
            <a:endParaRPr lang="ru-RU" sz="24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4481003" y="4365104"/>
            <a:ext cx="3593232" cy="1809492"/>
            <a:chOff x="-605408" y="4077072"/>
            <a:chExt cx="3593232" cy="208823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62FAH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605408" y="5526283"/>
              <a:ext cx="1331640" cy="42622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0000"/>
                  </a:solidFill>
                  <a:latin typeface="+mn-lt"/>
                  <a:cs typeface="+mn-cs"/>
                </a:defRPr>
              </a:lvl1pPr>
            </a:lstStyle>
            <a:p>
              <a:r>
                <a:rPr lang="en-US" b="1" dirty="0"/>
                <a:t>SHR</a:t>
              </a:r>
              <a:r>
                <a:rPr lang="en-US" dirty="0"/>
                <a:t> </a:t>
              </a:r>
              <a:r>
                <a:rPr lang="en-US" b="1" dirty="0"/>
                <a:t>AX</a:t>
              </a:r>
              <a:r>
                <a:rPr lang="en-US" dirty="0"/>
                <a:t>  - 9 </a:t>
              </a:r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6200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0031H= </a:t>
              </a:r>
              <a:r>
                <a:rPr lang="en-US" sz="2400" b="1" dirty="0">
                  <a:solidFill>
                    <a:srgbClr val="FF0000"/>
                  </a:solidFill>
                </a:rPr>
                <a:t>49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689859" y="435581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9" y="5233423"/>
            <a:ext cx="88686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endParaRPr lang="ru-RU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4052" y="5661248"/>
            <a:ext cx="64807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OR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412031" y="5933063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62FAH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5211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9652" y="-144016"/>
            <a:ext cx="6264696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Структуры в Ассемблере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662" y="27940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260648"/>
            <a:ext cx="7992887" cy="338554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Структурные переменные </a:t>
            </a:r>
            <a:r>
              <a:rPr lang="ru-RU" dirty="0">
                <a:latin typeface="+mn-lt"/>
                <a:cs typeface="+mn-cs"/>
              </a:rPr>
              <a:t>в Ассемблере позволяют совместно описывать и инициализировать группу скалярных переменных. Следует </a:t>
            </a:r>
            <a:r>
              <a:rPr lang="ru-RU" u="sng" dirty="0">
                <a:latin typeface="+mn-lt"/>
                <a:cs typeface="+mn-cs"/>
              </a:rPr>
              <a:t>различать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шаблона</a:t>
            </a:r>
            <a:r>
              <a:rPr lang="ru-RU" dirty="0">
                <a:latin typeface="+mn-lt"/>
                <a:cs typeface="+mn-cs"/>
              </a:rPr>
              <a:t> структуры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структурных переменных </a:t>
            </a:r>
            <a:r>
              <a:rPr lang="ru-RU" dirty="0">
                <a:latin typeface="+mn-lt"/>
                <a:cs typeface="+mn-cs"/>
              </a:rPr>
              <a:t>с инициализацией </a:t>
            </a:r>
            <a:r>
              <a:rPr lang="en-US" dirty="0">
                <a:latin typeface="+mn-lt"/>
                <a:cs typeface="+mn-cs"/>
              </a:rPr>
              <a:t>&lt;, ,&gt;</a:t>
            </a:r>
            <a:r>
              <a:rPr lang="ru-RU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Использование полей структуры в командах и директивах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шаблона</a:t>
            </a:r>
            <a:r>
              <a:rPr lang="ru-RU" dirty="0">
                <a:latin typeface="+mn-lt"/>
                <a:cs typeface="+mn-cs"/>
              </a:rPr>
              <a:t> структуры: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структуры</a:t>
            </a:r>
            <a:r>
              <a:rPr lang="en-US" dirty="0">
                <a:latin typeface="+mn-lt"/>
                <a:cs typeface="+mn-cs"/>
              </a:rPr>
              <a:t>&gt;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STRUC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1</a:t>
            </a:r>
            <a:r>
              <a:rPr lang="en-US" dirty="0"/>
              <a:t>&gt;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скалярная переменная</a:t>
            </a:r>
            <a:r>
              <a:rPr lang="en-US" dirty="0">
                <a:latin typeface="+mn-lt"/>
                <a:cs typeface="+mn-cs"/>
              </a:rPr>
              <a:t>&gt;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2</a:t>
            </a:r>
            <a:r>
              <a:rPr lang="en-US" dirty="0"/>
              <a:t>&gt; &lt;</a:t>
            </a:r>
            <a:r>
              <a:rPr lang="ru-RU" dirty="0"/>
              <a:t>скалярная переменная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/>
              <a:t> Имя структуры 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ENDS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>
                <a:latin typeface="+mn-lt"/>
                <a:cs typeface="+mn-cs"/>
              </a:rPr>
              <a:t>Использование</a:t>
            </a:r>
            <a:r>
              <a:rPr lang="ru-RU" dirty="0">
                <a:latin typeface="+mn-lt"/>
                <a:cs typeface="+mn-cs"/>
              </a:rPr>
              <a:t> полей  структур: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структурной переменной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поля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551" y="3573016"/>
            <a:ext cx="9144000" cy="2708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структуры </a:t>
            </a:r>
            <a:r>
              <a:rPr lang="ru-RU" sz="17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STRUC </a:t>
            </a:r>
            <a:r>
              <a:rPr lang="en-US" sz="1700" dirty="0"/>
              <a:t>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Шаблон</a:t>
            </a:r>
            <a:r>
              <a:rPr lang="ru-RU" sz="1700" dirty="0">
                <a:solidFill>
                  <a:srgbClr val="00B050"/>
                </a:solidFill>
              </a:rPr>
              <a:t> структуры студента (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ru-RU" sz="1700" dirty="0">
                <a:solidFill>
                  <a:srgbClr val="00B050"/>
                </a:solidFill>
              </a:rPr>
              <a:t>).</a:t>
            </a:r>
            <a:endParaRPr lang="en-US" sz="17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3333FF"/>
                </a:solidFill>
              </a:rPr>
              <a:t>Fam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</a:t>
            </a:r>
            <a:r>
              <a:rPr lang="ru-RU" sz="1700" dirty="0"/>
              <a:t>14 </a:t>
            </a:r>
            <a:r>
              <a:rPr lang="en-US" sz="1700" dirty="0"/>
              <a:t>DUP ('</a:t>
            </a:r>
            <a:r>
              <a:rPr lang="ru-RU" sz="1700" dirty="0"/>
              <a:t> </a:t>
            </a:r>
            <a:r>
              <a:rPr lang="en-US" sz="1700" dirty="0"/>
              <a:t>') </a:t>
            </a:r>
            <a:r>
              <a:rPr lang="en-US" sz="1700" dirty="0">
                <a:solidFill>
                  <a:srgbClr val="00B050"/>
                </a:solidFill>
              </a:rPr>
              <a:t>;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- </a:t>
            </a:r>
            <a:r>
              <a:rPr lang="en-US" sz="1700" dirty="0">
                <a:solidFill>
                  <a:srgbClr val="00B050"/>
                </a:solidFill>
              </a:rPr>
              <a:t> 14-</a:t>
            </a:r>
            <a:r>
              <a:rPr lang="ru-RU" sz="1700" dirty="0" err="1">
                <a:solidFill>
                  <a:srgbClr val="00B050"/>
                </a:solidFill>
              </a:rPr>
              <a:t>ти</a:t>
            </a:r>
            <a:r>
              <a:rPr lang="ru-RU" sz="1700" dirty="0">
                <a:solidFill>
                  <a:srgbClr val="00B050"/>
                </a:solidFill>
              </a:rPr>
              <a:t> байтовое для </a:t>
            </a:r>
            <a:r>
              <a:rPr lang="ru-RU" sz="1700" u="sng" dirty="0">
                <a:solidFill>
                  <a:srgbClr val="00B050"/>
                </a:solidFill>
              </a:rPr>
              <a:t>фамилии</a:t>
            </a:r>
            <a:r>
              <a:rPr lang="ru-RU" sz="1700" dirty="0">
                <a:solidFill>
                  <a:srgbClr val="00B050"/>
                </a:solidFill>
              </a:rPr>
              <a:t>  студента 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?</a:t>
            </a:r>
            <a:r>
              <a:rPr lang="ru-RU" sz="1700" dirty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- байтовая</a:t>
            </a:r>
            <a:r>
              <a:rPr lang="en-US" sz="1700" dirty="0">
                <a:solidFill>
                  <a:srgbClr val="00B050"/>
                </a:solidFill>
              </a:rPr>
              <a:t> </a:t>
            </a:r>
            <a:r>
              <a:rPr lang="ru-RU" sz="1700" u="sng" dirty="0">
                <a:solidFill>
                  <a:srgbClr val="00B050"/>
                </a:solidFill>
              </a:rPr>
              <a:t>курса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Stip</a:t>
            </a:r>
            <a:r>
              <a:rPr lang="en-US" sz="1700" dirty="0"/>
              <a:t> DD ?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для размера </a:t>
            </a:r>
            <a:r>
              <a:rPr lang="ru-RU" sz="1700" u="sng" dirty="0">
                <a:solidFill>
                  <a:srgbClr val="00B050"/>
                </a:solidFill>
              </a:rPr>
              <a:t>стипендии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u="sng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ENDS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и применения структурных переменных </a:t>
            </a:r>
            <a:r>
              <a:rPr lang="ru-RU" sz="17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&lt;, ,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>
                <a:solidFill>
                  <a:srgbClr val="00B050"/>
                </a:solidFill>
              </a:rPr>
              <a:t>Структурная переменная </a:t>
            </a: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ru-RU" sz="1700" dirty="0">
                <a:solidFill>
                  <a:srgbClr val="00B050"/>
                </a:solidFill>
              </a:rPr>
              <a:t> </a:t>
            </a:r>
            <a:r>
              <a:rPr lang="ru-RU" sz="1700" b="1" u="sng" dirty="0">
                <a:solidFill>
                  <a:srgbClr val="00B050"/>
                </a:solidFill>
              </a:rPr>
              <a:t>без</a:t>
            </a:r>
            <a:r>
              <a:rPr lang="ru-RU" sz="1700" dirty="0">
                <a:solidFill>
                  <a:srgbClr val="00B050"/>
                </a:solidFill>
              </a:rPr>
              <a:t> инициализации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/>
              <a:t>Bolshakov</a:t>
            </a:r>
            <a:r>
              <a:rPr lang="en-US" sz="1700" dirty="0"/>
              <a:t> 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&lt;' </a:t>
            </a:r>
            <a:r>
              <a:rPr lang="en-US" sz="1700" dirty="0" err="1"/>
              <a:t>Bolshakov</a:t>
            </a:r>
            <a:r>
              <a:rPr lang="en-US" sz="1700" dirty="0"/>
              <a:t> $', 2, 2000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>
                <a:solidFill>
                  <a:srgbClr val="00B050"/>
                </a:solidFill>
              </a:rPr>
              <a:t>Инициализация структуры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/>
              <a:t>MOV AL , </a:t>
            </a:r>
            <a:r>
              <a:rPr lang="en-US" sz="1700" dirty="0" err="1"/>
              <a:t>Bolshakov</a:t>
            </a:r>
            <a:r>
              <a:rPr lang="en-US" sz="1700" b="1" dirty="0" err="1">
                <a:solidFill>
                  <a:srgbClr val="FF0000"/>
                </a:solidFill>
              </a:rPr>
              <a:t>.</a:t>
            </a: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Квалифицированная</a:t>
            </a:r>
            <a:r>
              <a:rPr lang="ru-RU" sz="1700" dirty="0">
                <a:solidFill>
                  <a:srgbClr val="00B050"/>
                </a:solidFill>
              </a:rPr>
              <a:t> ссылка на поле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Выдача справки по КФ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8906" y="793149"/>
            <a:ext cx="8055040" cy="27022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CLS</a:t>
            </a:r>
            <a:endParaRPr lang="en-US" sz="1600" b="1" dirty="0"/>
          </a:p>
          <a:p>
            <a:pPr marL="0" indent="0">
              <a:buNone/>
            </a:pPr>
            <a:r>
              <a:rPr lang="ru-RU" sz="1600" b="1" dirty="0"/>
              <a:t>ECHO.</a:t>
            </a:r>
          </a:p>
          <a:p>
            <a:pPr marL="0" indent="0">
              <a:buNone/>
            </a:pPr>
            <a:r>
              <a:rPr lang="ru-RU" sz="1600" b="1" dirty="0"/>
              <a:t>ECHO Вложенный КФ - Большаков С.А. ГР. ИУ5-00   </a:t>
            </a:r>
            <a:r>
              <a:rPr lang="en-US" sz="1600" b="1" dirty="0"/>
              <a:t>(</a:t>
            </a:r>
            <a:r>
              <a:rPr lang="ru-RU" sz="1600" b="1" dirty="0"/>
              <a:t>Справка ЛР 2</a:t>
            </a:r>
            <a:r>
              <a:rPr lang="en-US" sz="1600" b="1" dirty="0"/>
              <a:t>)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ECHO Справка о параметрах</a:t>
            </a:r>
          </a:p>
          <a:p>
            <a:pPr marL="0" indent="0">
              <a:buNone/>
            </a:pPr>
            <a:r>
              <a:rPr lang="ru-RU" sz="1600" b="1" dirty="0"/>
              <a:t>ECHO 1-й : имя файла справки</a:t>
            </a:r>
          </a:p>
          <a:p>
            <a:pPr marL="0" indent="0">
              <a:buNone/>
            </a:pPr>
            <a:r>
              <a:rPr lang="ru-RU" sz="1600" b="1" dirty="0"/>
              <a:t>ECHO 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/>
              <a:t>ECHO 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/>
              <a:t>ECHO 4-й : ДА/НЕТ - Вывод справки в конце</a:t>
            </a:r>
          </a:p>
          <a:p>
            <a:pPr marL="0" indent="0">
              <a:buNone/>
            </a:pPr>
            <a:r>
              <a:rPr lang="ru-RU" sz="1600" b="1" dirty="0"/>
              <a:t>PAUSE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Файл справки </a:t>
            </a:r>
            <a:r>
              <a:rPr lang="en-US" altLang="ru-RU" b="1" dirty="0"/>
              <a:t>MY_HELP.BAT, </a:t>
            </a:r>
            <a:r>
              <a:rPr lang="ru-RU" altLang="ru-RU" b="1" dirty="0"/>
              <a:t>и очистка </a:t>
            </a:r>
            <a:r>
              <a:rPr lang="en-US" altLang="ru-RU" b="1" dirty="0">
                <a:solidFill>
                  <a:srgbClr val="FF0000"/>
                </a:solidFill>
              </a:rPr>
              <a:t>CLS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8906" y="3419708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Вызов</a:t>
            </a:r>
            <a:r>
              <a:rPr lang="ru-RU" altLang="ru-RU" dirty="0"/>
              <a:t> файла справки в основной программе: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53176" y="3687475"/>
            <a:ext cx="8055040" cy="6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справки при значении четвертого параметра запуска - 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3304" y="4222928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КФ справки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43304" y="4509120"/>
            <a:ext cx="805504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С.А.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1-й : имя файла справки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4-й : ДА/НЕТ - Вывод справки в конце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Press any key to continue.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1534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-99392"/>
            <a:ext cx="468052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Метки в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07906" y="29410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4641" y="476670"/>
            <a:ext cx="9009359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в программе</a:t>
            </a:r>
            <a:r>
              <a:rPr lang="ru-RU" sz="2000" dirty="0">
                <a:latin typeface="+mn-lt"/>
                <a:cs typeface="+mn-cs"/>
              </a:rPr>
              <a:t>, располагается </a:t>
            </a:r>
            <a:r>
              <a:rPr lang="ru-RU" sz="2000" u="sng" dirty="0">
                <a:latin typeface="+mn-lt"/>
                <a:cs typeface="+mn-cs"/>
              </a:rPr>
              <a:t>в начале </a:t>
            </a:r>
            <a:r>
              <a:rPr lang="ru-RU" sz="2000" dirty="0">
                <a:latin typeface="+mn-lt"/>
                <a:cs typeface="+mn-cs"/>
              </a:rPr>
              <a:t>отдельной строки и служат для указания отдельного места в программе. </a:t>
            </a:r>
            <a:r>
              <a:rPr lang="ru-RU" sz="2000" u="sng" dirty="0">
                <a:latin typeface="+mn-lt"/>
                <a:cs typeface="+mn-cs"/>
              </a:rPr>
              <a:t>Важно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 пределах одного модуля имена меток не должны </a:t>
            </a:r>
            <a:r>
              <a:rPr lang="ru-RU" sz="2000" u="sng" dirty="0">
                <a:latin typeface="+mn-lt"/>
                <a:cs typeface="+mn-cs"/>
              </a:rPr>
              <a:t>совпадать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Имя метки должно быть записано </a:t>
            </a:r>
            <a:r>
              <a:rPr lang="ru-RU" sz="2000" u="sng" dirty="0">
                <a:latin typeface="+mn-lt"/>
                <a:cs typeface="+mn-cs"/>
              </a:rPr>
              <a:t>по правилам </a:t>
            </a:r>
            <a:r>
              <a:rPr lang="ru-RU" sz="2000" dirty="0">
                <a:latin typeface="+mn-lt"/>
                <a:cs typeface="+mn-cs"/>
              </a:rPr>
              <a:t>Ассемблера.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Метки используются в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командах МП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LOOP, JMP, PROC, CALL 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>
                <a:latin typeface="+mn-lt"/>
                <a:cs typeface="+mn-cs"/>
              </a:rPr>
              <a:t>JE.JC… 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директивах Ассемблера (</a:t>
            </a:r>
            <a:r>
              <a:rPr lang="en-US" sz="2000" dirty="0">
                <a:latin typeface="+mn-lt"/>
                <a:cs typeface="+mn-cs"/>
              </a:rPr>
              <a:t>END, FSSYME, SEGMENT </a:t>
            </a:r>
            <a:r>
              <a:rPr lang="ru-RU" sz="2000" dirty="0">
                <a:latin typeface="+mn-lt"/>
                <a:cs typeface="+mn-cs"/>
              </a:rPr>
              <a:t>…).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А</a:t>
            </a:r>
            <a:r>
              <a:rPr lang="ru-RU" sz="2000" dirty="0"/>
              <a:t>)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sng" dirty="0">
                <a:latin typeface="+mn-lt"/>
                <a:cs typeface="+mn-cs"/>
              </a:rPr>
              <a:t>Примеры меток</a:t>
            </a:r>
            <a:r>
              <a:rPr lang="ru-RU" sz="2000" dirty="0">
                <a:latin typeface="+mn-lt"/>
                <a:cs typeface="+mn-cs"/>
              </a:rPr>
              <a:t>: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157" y="2780928"/>
            <a:ext cx="8655643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/>
              <a:t>: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Точка входа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PUTCH</a:t>
            </a:r>
            <a:r>
              <a:rPr lang="en-US" sz="1600" dirty="0"/>
              <a:t> PROC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Начало процедуры</a:t>
            </a:r>
            <a:r>
              <a:rPr lang="ru-RU" sz="1600" dirty="0"/>
              <a:t>  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en-US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LOOP </a:t>
            </a: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Команда цикла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JMP </a:t>
            </a:r>
            <a:r>
              <a:rPr lang="en-US" sz="1600" b="1" dirty="0">
                <a:solidFill>
                  <a:srgbClr val="FF0000"/>
                </a:solidFill>
              </a:rPr>
              <a:t>M2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B050"/>
                </a:solidFill>
              </a:rPr>
              <a:t>;Безусловный 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JE  </a:t>
            </a: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B050"/>
                </a:solidFill>
              </a:rPr>
              <a:t>;Условный 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en-US" sz="1600" dirty="0"/>
              <a:t>:</a:t>
            </a:r>
            <a:endParaRPr lang="ru-RU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END </a:t>
            </a: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/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28876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и операции ( Классификация)</a:t>
            </a:r>
            <a:r>
              <a:rPr lang="en-US" sz="2800" dirty="0"/>
              <a:t> -1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941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Выражения в Ассемблере </a:t>
            </a:r>
            <a:r>
              <a:rPr lang="ru-RU" sz="2000" u="sng" dirty="0">
                <a:latin typeface="+mn-lt"/>
                <a:cs typeface="+mn-cs"/>
              </a:rPr>
              <a:t>вычисляются</a:t>
            </a:r>
            <a:r>
              <a:rPr lang="ru-RU" sz="2000" dirty="0">
                <a:latin typeface="+mn-lt"/>
                <a:cs typeface="+mn-cs"/>
              </a:rPr>
              <a:t> на этапе компиляции программы (ВЭК) и служат для </a:t>
            </a:r>
            <a:r>
              <a:rPr lang="ru-RU" sz="2000" u="sng" dirty="0">
                <a:latin typeface="+mn-lt"/>
                <a:cs typeface="+mn-cs"/>
              </a:rPr>
              <a:t>задания констант и данных </a:t>
            </a:r>
            <a:r>
              <a:rPr lang="ru-RU" sz="2000" dirty="0">
                <a:latin typeface="+mn-lt"/>
                <a:cs typeface="+mn-cs"/>
              </a:rPr>
              <a:t>(Это операнды в командах, данные для инициализации. Управление компиляцией.). Выражения (их операции) бывают разных типов их выполнение определяется заданным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приоритетом</a:t>
            </a:r>
            <a:r>
              <a:rPr lang="ru-RU" sz="2000" dirty="0">
                <a:latin typeface="+mn-lt"/>
                <a:cs typeface="+mn-cs"/>
              </a:rPr>
              <a:t>. Различают следующие </a:t>
            </a:r>
            <a:r>
              <a:rPr lang="ru-RU" sz="2000" u="sng" dirty="0">
                <a:latin typeface="+mn-lt"/>
                <a:cs typeface="+mn-cs"/>
              </a:rPr>
              <a:t>типы операций и выражений (ВЭК)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Арифметические 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Логические </a:t>
            </a:r>
            <a:r>
              <a:rPr lang="ru-RU" sz="2000" dirty="0">
                <a:latin typeface="+mn-lt"/>
                <a:cs typeface="+mn-cs"/>
              </a:rPr>
              <a:t>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отношения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адресации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сегментов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Специальные операции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5" y="3979059"/>
            <a:ext cx="4522466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Арифметические</a:t>
            </a:r>
            <a:r>
              <a:rPr lang="ru-RU" dirty="0">
                <a:latin typeface="+mn-lt"/>
                <a:cs typeface="+mn-cs"/>
              </a:rPr>
              <a:t> операции: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+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Сложение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- </a:t>
            </a:r>
            <a:r>
              <a:rPr lang="en-US" dirty="0"/>
              <a:t>(</a:t>
            </a:r>
            <a:r>
              <a:rPr lang="ru-RU" dirty="0"/>
              <a:t>Вычитание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* </a:t>
            </a:r>
            <a:r>
              <a:rPr lang="en-US" dirty="0"/>
              <a:t>(</a:t>
            </a:r>
            <a:r>
              <a:rPr lang="ru-RU" dirty="0"/>
              <a:t>Умножение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/ </a:t>
            </a:r>
            <a:r>
              <a:rPr lang="en-US" dirty="0"/>
              <a:t>(</a:t>
            </a:r>
            <a:r>
              <a:rPr lang="ru-RU" dirty="0"/>
              <a:t>Деление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MOD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/>
              <a:t>(</a:t>
            </a:r>
            <a:r>
              <a:rPr lang="ru-RU" dirty="0"/>
              <a:t>Модуль</a:t>
            </a:r>
            <a:r>
              <a:rPr lang="en-US" dirty="0"/>
              <a:t>)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SHL,SHR </a:t>
            </a:r>
            <a:r>
              <a:rPr lang="en-US" dirty="0"/>
              <a:t>(</a:t>
            </a:r>
            <a:r>
              <a:rPr lang="ru-RU" dirty="0"/>
              <a:t>Сдвиги влево и вправо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4920" y="4221088"/>
            <a:ext cx="402555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выражений </a:t>
            </a:r>
            <a:r>
              <a:rPr lang="ru-RU" u="sng" dirty="0"/>
              <a:t>сложения</a:t>
            </a:r>
            <a:r>
              <a:rPr lang="ru-RU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>
                <a:solidFill>
                  <a:srgbClr val="FF0000"/>
                </a:solidFill>
              </a:rPr>
              <a:t>25/2 + 1  </a:t>
            </a:r>
            <a:r>
              <a:rPr lang="en-US" b="1" dirty="0">
                <a:solidFill>
                  <a:srgbClr val="00B050"/>
                </a:solidFill>
              </a:rPr>
              <a:t>;  AL = 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(</a:t>
            </a:r>
            <a:r>
              <a:rPr lang="en-US" b="1" dirty="0">
                <a:solidFill>
                  <a:srgbClr val="FF0000"/>
                </a:solidFill>
              </a:rPr>
              <a:t>000Fh) </a:t>
            </a:r>
            <a:r>
              <a:rPr lang="en-US" dirty="0"/>
              <a:t>SHL 4</a:t>
            </a:r>
            <a:r>
              <a:rPr lang="en-US" b="1" dirty="0">
                <a:solidFill>
                  <a:srgbClr val="00B050"/>
                </a:solidFill>
              </a:rPr>
              <a:t>;  AL = 000Fh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>
                <a:solidFill>
                  <a:srgbClr val="FF0000"/>
                </a:solidFill>
              </a:rPr>
              <a:t>15 MOD  4</a:t>
            </a:r>
            <a:r>
              <a:rPr lang="en-US" b="1" dirty="0">
                <a:solidFill>
                  <a:srgbClr val="00B050"/>
                </a:solidFill>
              </a:rPr>
              <a:t>;  AL = 3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и операции ( </a:t>
            </a:r>
            <a:r>
              <a:rPr lang="en-US" sz="2800" dirty="0"/>
              <a:t>2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5556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403244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Логические </a:t>
            </a:r>
            <a:r>
              <a:rPr lang="ru-RU" dirty="0">
                <a:latin typeface="+mn-lt"/>
                <a:cs typeface="+mn-cs"/>
              </a:rPr>
              <a:t>операции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поразрядные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AND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-</a:t>
            </a:r>
            <a:r>
              <a:rPr lang="ru-RU" dirty="0">
                <a:latin typeface="+mn-lt"/>
                <a:cs typeface="+mn-cs"/>
              </a:rPr>
              <a:t>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OR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- </a:t>
            </a:r>
            <a:r>
              <a:rPr lang="ru-RU" dirty="0"/>
              <a:t>ИЛИ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XOR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- </a:t>
            </a:r>
            <a:r>
              <a:rPr lang="ru-RU" dirty="0">
                <a:latin typeface="+mn-lt"/>
                <a:cs typeface="+mn-cs"/>
              </a:rPr>
              <a:t>Исключающее </a:t>
            </a:r>
            <a:r>
              <a:rPr lang="ru-RU" dirty="0"/>
              <a:t>ИЛИ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NOT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dirty="0"/>
              <a:t>Отрицание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42798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</a:t>
            </a:r>
            <a:r>
              <a:rPr lang="ru-RU" u="sng" dirty="0"/>
              <a:t>логических</a:t>
            </a:r>
            <a:r>
              <a:rPr lang="ru-RU" dirty="0"/>
              <a:t> выражений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B XOR B</a:t>
            </a:r>
            <a:r>
              <a:rPr lang="en-US" b="1" dirty="0">
                <a:solidFill>
                  <a:srgbClr val="00B050"/>
                </a:solidFill>
              </a:rPr>
              <a:t>;  AL = 0000H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b="1" dirty="0">
                <a:solidFill>
                  <a:srgbClr val="FF0000"/>
                </a:solidFill>
              </a:rPr>
              <a:t>B XOR B)</a:t>
            </a:r>
            <a:r>
              <a:rPr lang="en-US" b="1" dirty="0">
                <a:solidFill>
                  <a:srgbClr val="00B050"/>
                </a:solidFill>
              </a:rPr>
              <a:t>;  AL = FFFFH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0000H OR  FFAAH</a:t>
            </a:r>
            <a:r>
              <a:rPr lang="en-US" b="1" dirty="0">
                <a:solidFill>
                  <a:srgbClr val="00B050"/>
                </a:solidFill>
              </a:rPr>
              <a:t>;  AL = FFAAH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2492896"/>
            <a:ext cx="4032448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Операции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Отношения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EQ – </a:t>
            </a:r>
            <a:r>
              <a:rPr lang="ru-RU" dirty="0">
                <a:latin typeface="+mn-lt"/>
                <a:cs typeface="+mn-cs"/>
              </a:rPr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NE– </a:t>
            </a:r>
            <a:r>
              <a:rPr lang="ru-RU" dirty="0"/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LT– </a:t>
            </a:r>
            <a:r>
              <a:rPr lang="ru-RU" dirty="0"/>
              <a:t>меньше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LE– </a:t>
            </a:r>
            <a:r>
              <a:rPr lang="ru-RU" dirty="0"/>
              <a:t>меньше или равно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GT– </a:t>
            </a:r>
            <a:r>
              <a:rPr lang="ru-RU" dirty="0"/>
              <a:t>больше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GE– </a:t>
            </a:r>
            <a:r>
              <a:rPr lang="ru-RU" dirty="0"/>
              <a:t>равно или равно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</a:rPr>
              <a:t>ВАЖНО:</a:t>
            </a:r>
            <a:r>
              <a:rPr lang="ru-RU" dirty="0"/>
              <a:t> </a:t>
            </a:r>
            <a:r>
              <a:rPr lang="ru-RU" b="1" dirty="0">
                <a:solidFill>
                  <a:srgbClr val="FF0000"/>
                </a:solidFill>
              </a:rPr>
              <a:t>0000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dirty="0"/>
              <a:t> – </a:t>
            </a:r>
            <a:r>
              <a:rPr lang="ru-RU" dirty="0"/>
              <a:t>ложь (</a:t>
            </a:r>
            <a:r>
              <a:rPr lang="en-US" dirty="0"/>
              <a:t>false</a:t>
            </a:r>
            <a:r>
              <a:rPr lang="ru-RU" dirty="0"/>
              <a:t>)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   </a:t>
            </a:r>
            <a:r>
              <a:rPr lang="en-US" b="1" dirty="0">
                <a:solidFill>
                  <a:srgbClr val="FF0000"/>
                </a:solidFill>
              </a:rPr>
              <a:t>FFFFH</a:t>
            </a:r>
            <a:r>
              <a:rPr lang="en-US" dirty="0"/>
              <a:t> – </a:t>
            </a:r>
            <a:r>
              <a:rPr lang="ru-RU" dirty="0"/>
              <a:t>истина (</a:t>
            </a:r>
            <a:r>
              <a:rPr lang="en-US" dirty="0"/>
              <a:t>true</a:t>
            </a:r>
            <a:r>
              <a:rPr lang="ru-RU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1920" y="3939192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выражений  отношения: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CHOICE LT 20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если </a:t>
            </a:r>
            <a:r>
              <a:rPr lang="en-US" b="1" dirty="0">
                <a:solidFill>
                  <a:srgbClr val="00B050"/>
                </a:solidFill>
              </a:rPr>
              <a:t>CHOICE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&lt; 20 AX = FFFFH</a:t>
            </a:r>
            <a:r>
              <a:rPr lang="ru-RU" b="1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Специальные Выражения и операции ( </a:t>
            </a:r>
            <a:r>
              <a:rPr lang="en-US" sz="2800" dirty="0"/>
              <a:t>2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48515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740767"/>
            <a:ext cx="4320480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Операции адресации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Тип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>
                <a:latin typeface="+mn-lt"/>
                <a:cs typeface="+mn-cs"/>
              </a:rPr>
              <a:t> &lt;</a:t>
            </a:r>
            <a:r>
              <a:rPr lang="ru-RU" dirty="0">
                <a:latin typeface="+mn-lt"/>
                <a:cs typeface="+mn-cs"/>
              </a:rPr>
              <a:t>Выражение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изменяет атрибут типа для выражения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Тип: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>
                <a:latin typeface="+mn-lt"/>
                <a:cs typeface="+mn-cs"/>
              </a:rPr>
              <a:t>, WORD, DWORD, QWORD, TWORD </a:t>
            </a:r>
            <a:r>
              <a:rPr lang="ru-RU" dirty="0">
                <a:latin typeface="+mn-lt"/>
                <a:cs typeface="+mn-cs"/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42798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 выражения  адресации: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/>
              <a:t> DW AABBH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/>
              <a:t> </a:t>
            </a: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AAH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Иначе ошибка типа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3168352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Операции </a:t>
            </a:r>
            <a:r>
              <a:rPr lang="ru-RU" u="sng" dirty="0">
                <a:latin typeface="+mn-lt"/>
                <a:cs typeface="+mn-cs"/>
              </a:rPr>
              <a:t>сегментов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 err="1">
                <a:latin typeface="+mn-lt"/>
                <a:cs typeface="+mn-cs"/>
              </a:rPr>
              <a:t>Сегм</a:t>
            </a:r>
            <a:r>
              <a:rPr lang="ru-RU" dirty="0">
                <a:latin typeface="+mn-lt"/>
                <a:cs typeface="+mn-cs"/>
              </a:rPr>
              <a:t>. Рег.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:</a:t>
            </a:r>
            <a:r>
              <a:rPr lang="en-US" dirty="0">
                <a:latin typeface="+mn-lt"/>
                <a:cs typeface="+mn-cs"/>
              </a:rPr>
              <a:t> &lt;</a:t>
            </a:r>
            <a:r>
              <a:rPr lang="ru-RU" dirty="0">
                <a:latin typeface="+mn-lt"/>
                <a:cs typeface="+mn-cs"/>
              </a:rPr>
              <a:t>смещение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изменяет использование сегментных регистров, заданных по умолчанию.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63888" y="2780928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сегментных выражений 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ES: [BP]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По умолчанию </a:t>
            </a:r>
            <a:r>
              <a:rPr lang="en-US" b="1" dirty="0">
                <a:solidFill>
                  <a:srgbClr val="00B050"/>
                </a:solidFill>
              </a:rPr>
              <a:t>SS </a:t>
            </a:r>
            <a:r>
              <a:rPr lang="ru-RU" b="1" dirty="0">
                <a:solidFill>
                  <a:srgbClr val="00B050"/>
                </a:solidFill>
              </a:rPr>
              <a:t>для </a:t>
            </a:r>
            <a:r>
              <a:rPr lang="en-US" b="1" dirty="0">
                <a:solidFill>
                  <a:srgbClr val="00B050"/>
                </a:solidFill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34884301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2051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Специальные операции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7785" y="595908"/>
            <a:ext cx="741682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Специальные операции: </a:t>
            </a:r>
            <a:r>
              <a:rPr lang="en-US" sz="2200" dirty="0">
                <a:latin typeface="+mn-lt"/>
                <a:cs typeface="+mn-cs"/>
              </a:rPr>
              <a:t>SHORT, OFFSET, SEG, $, TYPE , LENGTH, LOW , HIGH, SIZE, WIDTH, MASK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кратко означают.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+mn-lt"/>
                <a:cs typeface="+mn-cs"/>
              </a:rPr>
              <a:t> </a:t>
            </a:r>
            <a:r>
              <a:rPr lang="en-US" sz="2200" dirty="0"/>
              <a:t>SHORT – </a:t>
            </a:r>
            <a:r>
              <a:rPr lang="ru-RU" sz="2200" dirty="0"/>
              <a:t>короткий адрес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OFFSET</a:t>
            </a:r>
            <a:r>
              <a:rPr lang="ru-RU" sz="2200" dirty="0"/>
              <a:t> – адрес в сегменте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SEG</a:t>
            </a:r>
            <a:r>
              <a:rPr lang="ru-RU" sz="2200" dirty="0"/>
              <a:t> – возвращает адрес в сегментном регистре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$</a:t>
            </a:r>
            <a:r>
              <a:rPr lang="ru-RU" sz="2200" dirty="0"/>
              <a:t> - возвращает текущее смещение исполняемой команды 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.</a:t>
            </a:r>
            <a:r>
              <a:rPr lang="en-US" sz="2200" dirty="0"/>
              <a:t>TYPE </a:t>
            </a:r>
            <a:r>
              <a:rPr lang="ru-RU" sz="2200" dirty="0"/>
              <a:t>возвращает  тип переменной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LENGTH</a:t>
            </a:r>
            <a:r>
              <a:rPr lang="ru-RU" sz="2200" dirty="0"/>
              <a:t> -  возвращает  длину переменной в единицах типа</a:t>
            </a:r>
            <a:r>
              <a:rPr lang="en-US" sz="2200" dirty="0"/>
              <a:t>,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SIZE</a:t>
            </a:r>
            <a:r>
              <a:rPr lang="ru-RU" sz="2200" dirty="0"/>
              <a:t> - возвращает  длину переменной в байтах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WIDTH</a:t>
            </a:r>
            <a:r>
              <a:rPr lang="ru-RU" sz="2200" dirty="0"/>
              <a:t> – возвращает ширину всей записи в байтах </a:t>
            </a:r>
            <a:r>
              <a:rPr lang="en-US" sz="2200" dirty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LOW</a:t>
            </a:r>
            <a:r>
              <a:rPr lang="ru-RU" sz="2200" dirty="0"/>
              <a:t> - возвращает второй байт константы </a:t>
            </a:r>
            <a:r>
              <a:rPr lang="en-US" sz="2200" dirty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HIGH</a:t>
            </a:r>
            <a:r>
              <a:rPr lang="ru-RU" sz="2200" dirty="0"/>
              <a:t> - возвращает первый байт константы ,</a:t>
            </a:r>
            <a:endParaRPr lang="en-US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MASK - </a:t>
            </a:r>
            <a:r>
              <a:rPr lang="ru-RU" sz="2200" dirty="0"/>
              <a:t>возвращает маску поля записи </a:t>
            </a:r>
            <a:r>
              <a:rPr lang="en-US" sz="2200" dirty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0405131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(Приоритет операций)</a:t>
            </a: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33167"/>
            <a:ext cx="849694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Главный приоритет определяется выполнением операций </a:t>
            </a:r>
            <a:r>
              <a:rPr lang="ru-RU" sz="2000" u="sng" dirty="0">
                <a:latin typeface="+mn-lt"/>
                <a:cs typeface="+mn-cs"/>
              </a:rPr>
              <a:t>слева направо</a:t>
            </a:r>
            <a:r>
              <a:rPr lang="ru-RU" sz="2000" dirty="0">
                <a:latin typeface="+mn-lt"/>
                <a:cs typeface="+mn-cs"/>
              </a:rPr>
              <a:t>. Приоритет одинаковых операций в выражениях Ассемблера этапа компиляции, показан ниже: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1474143"/>
            <a:ext cx="56343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1   LENGTH, SIZE, WIDTH, MASK, </a:t>
            </a:r>
            <a:r>
              <a:rPr lang="en-US" sz="2000" b="1" dirty="0">
                <a:solidFill>
                  <a:srgbClr val="FF0000"/>
                </a:solidFill>
              </a:rPr>
              <a:t>(), [], &lt;&gt;</a:t>
            </a:r>
          </a:p>
          <a:p>
            <a:r>
              <a:rPr lang="en-US" sz="2000" dirty="0"/>
              <a:t> 2    </a:t>
            </a:r>
            <a:r>
              <a:rPr lang="en-US" sz="2000" b="1" dirty="0">
                <a:solidFill>
                  <a:srgbClr val="FF0000"/>
                </a:solidFill>
              </a:rPr>
              <a:t>. </a:t>
            </a:r>
            <a:r>
              <a:rPr lang="en-US" sz="2000" dirty="0"/>
              <a:t>(</a:t>
            </a:r>
            <a:r>
              <a:rPr lang="ru-RU" sz="2000" dirty="0"/>
              <a:t>квалификатор ссылки в структуре</a:t>
            </a:r>
            <a:r>
              <a:rPr lang="en-US" sz="2000" dirty="0"/>
              <a:t>)</a:t>
            </a:r>
          </a:p>
          <a:p>
            <a:r>
              <a:rPr lang="en-US" sz="2000" dirty="0"/>
              <a:t> 3   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/>
              <a:t> 4   PTR, OFFSET, SEG, TYPE, THIS</a:t>
            </a:r>
          </a:p>
          <a:p>
            <a:r>
              <a:rPr lang="en-US" sz="2000" dirty="0"/>
              <a:t> 5   HIGH, LOW</a:t>
            </a:r>
          </a:p>
          <a:p>
            <a:r>
              <a:rPr lang="en-US" sz="2000" dirty="0"/>
              <a:t> 6   </a:t>
            </a:r>
            <a:r>
              <a:rPr lang="en-US" sz="2000" b="1" dirty="0">
                <a:solidFill>
                  <a:srgbClr val="FF0000"/>
                </a:solidFill>
              </a:rPr>
              <a:t>+, - </a:t>
            </a:r>
            <a:r>
              <a:rPr lang="en-US" sz="2000" dirty="0"/>
              <a:t>(</a:t>
            </a:r>
            <a:r>
              <a:rPr lang="ru-RU" sz="2000" dirty="0"/>
              <a:t>унарные операции</a:t>
            </a:r>
            <a:r>
              <a:rPr lang="en-US" sz="2000" dirty="0"/>
              <a:t>)</a:t>
            </a:r>
          </a:p>
          <a:p>
            <a:r>
              <a:rPr lang="en-US" sz="2000" dirty="0"/>
              <a:t> 7   *, /, MOD, SHL, SHR</a:t>
            </a:r>
          </a:p>
          <a:p>
            <a:r>
              <a:rPr lang="en-US" sz="2000" dirty="0"/>
              <a:t> 8   </a:t>
            </a:r>
            <a:r>
              <a:rPr lang="en-US" sz="2000" b="1" dirty="0">
                <a:solidFill>
                  <a:srgbClr val="FF0000"/>
                </a:solidFill>
              </a:rPr>
              <a:t>+, -</a:t>
            </a:r>
            <a:r>
              <a:rPr lang="en-US" sz="2000" dirty="0"/>
              <a:t> (</a:t>
            </a:r>
            <a:r>
              <a:rPr lang="ru-RU" sz="2000" dirty="0"/>
              <a:t>Бинарные операции</a:t>
            </a:r>
            <a:r>
              <a:rPr lang="en-US" sz="2000" dirty="0"/>
              <a:t>)</a:t>
            </a:r>
          </a:p>
          <a:p>
            <a:r>
              <a:rPr lang="en-US" sz="2000" dirty="0"/>
              <a:t> 9   EQ, NE, LT, LE, G</a:t>
            </a:r>
            <a:r>
              <a:rPr lang="ru-RU" sz="2000" dirty="0"/>
              <a:t> </a:t>
            </a:r>
            <a:r>
              <a:rPr lang="en-US" sz="2000" dirty="0"/>
              <a:t>T, GE</a:t>
            </a:r>
            <a:r>
              <a:rPr lang="ru-RU" sz="2000" dirty="0"/>
              <a:t> (операции отношения)</a:t>
            </a:r>
            <a:endParaRPr lang="en-US" sz="2000" dirty="0"/>
          </a:p>
          <a:p>
            <a:r>
              <a:rPr lang="en-US" sz="2000" dirty="0"/>
              <a:t>10   NOT</a:t>
            </a:r>
            <a:r>
              <a:rPr lang="ru-RU" sz="2000" dirty="0"/>
              <a:t>  (логические операции )</a:t>
            </a:r>
            <a:endParaRPr lang="en-US" sz="2000" dirty="0"/>
          </a:p>
          <a:p>
            <a:r>
              <a:rPr lang="en-US" sz="2000" dirty="0"/>
              <a:t>11   AND</a:t>
            </a:r>
          </a:p>
          <a:p>
            <a:r>
              <a:rPr lang="en-US" sz="2000" dirty="0"/>
              <a:t>12   OR, XOR</a:t>
            </a:r>
          </a:p>
          <a:p>
            <a:r>
              <a:rPr lang="en-US" sz="2000" dirty="0"/>
              <a:t>13   SHORT, .TYPE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7308304" y="1556792"/>
            <a:ext cx="0" cy="4010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96336" y="3297178"/>
            <a:ext cx="154766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Приоритет операции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Растет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4624"/>
            <a:ext cx="5472608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Специальные директивы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9397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820472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Специальные директивы ( </a:t>
            </a:r>
            <a:r>
              <a:rPr lang="en-US" dirty="0">
                <a:latin typeface="+mn-lt"/>
                <a:cs typeface="+mn-cs"/>
              </a:rPr>
              <a:t>EQU</a:t>
            </a:r>
            <a:r>
              <a:rPr lang="ru-RU" dirty="0">
                <a:latin typeface="+mn-lt"/>
                <a:cs typeface="+mn-cs"/>
              </a:rPr>
              <a:t>,</a:t>
            </a:r>
            <a:r>
              <a:rPr lang="en-US" dirty="0">
                <a:latin typeface="+mn-lt"/>
                <a:cs typeface="+mn-cs"/>
              </a:rPr>
              <a:t> ASSUME</a:t>
            </a:r>
            <a:r>
              <a:rPr lang="ru-RU" dirty="0">
                <a:latin typeface="+mn-lt"/>
                <a:cs typeface="+mn-cs"/>
              </a:rPr>
              <a:t>, </a:t>
            </a:r>
            <a:r>
              <a:rPr lang="en-US" dirty="0">
                <a:latin typeface="+mn-lt"/>
                <a:cs typeface="+mn-cs"/>
              </a:rPr>
              <a:t>END</a:t>
            </a:r>
            <a:r>
              <a:rPr lang="ru-RU" dirty="0">
                <a:latin typeface="+mn-lt"/>
                <a:cs typeface="+mn-cs"/>
              </a:rPr>
              <a:t>,</a:t>
            </a:r>
            <a:r>
              <a:rPr lang="en-US" dirty="0">
                <a:latin typeface="+mn-lt"/>
                <a:cs typeface="+mn-cs"/>
              </a:rPr>
              <a:t> ORG, INCLUDE, </a:t>
            </a:r>
            <a:r>
              <a:rPr lang="ru-RU" dirty="0">
                <a:latin typeface="+mn-lt"/>
                <a:cs typeface="+mn-cs"/>
              </a:rPr>
              <a:t>управление листингом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/>
              <a:t> – описывает переменные этапа компиляции.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</a:t>
            </a:r>
            <a:r>
              <a:rPr lang="en-US" dirty="0"/>
              <a:t>&gt;</a:t>
            </a:r>
            <a:r>
              <a:rPr lang="ru-RU" dirty="0"/>
              <a:t>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/>
              <a:t>K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en-US" dirty="0"/>
              <a:t> 1024</a:t>
            </a:r>
            <a:endParaRPr lang="ru-RU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ASSUME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задает для компилятора </a:t>
            </a:r>
            <a:r>
              <a:rPr lang="ru-RU" u="sng" dirty="0"/>
              <a:t>соответствие</a:t>
            </a:r>
            <a:r>
              <a:rPr lang="ru-RU" dirty="0"/>
              <a:t> между сегментными регистрами (сами регистры заносят </a:t>
            </a:r>
            <a:r>
              <a:rPr lang="ru-RU" u="sng" dirty="0"/>
              <a:t>отдельно</a:t>
            </a:r>
            <a:r>
              <a:rPr lang="ru-RU" dirty="0"/>
              <a:t>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ASSUME</a:t>
            </a:r>
            <a:r>
              <a:rPr lang="ru-RU" dirty="0"/>
              <a:t>  </a:t>
            </a:r>
            <a:r>
              <a:rPr lang="en-US" dirty="0"/>
              <a:t>&lt;</a:t>
            </a:r>
            <a:r>
              <a:rPr lang="ru-RU" dirty="0"/>
              <a:t>имя сегмента</a:t>
            </a:r>
            <a:r>
              <a:rPr lang="en-US" dirty="0"/>
              <a:t>&gt;:&lt;</a:t>
            </a:r>
            <a:r>
              <a:rPr lang="ru-RU" dirty="0"/>
              <a:t>обозначение сегментного </a:t>
            </a:r>
            <a:r>
              <a:rPr lang="ru-RU" dirty="0">
                <a:hlinkClick r:id="rId2" action="ppaction://hlinksldjump"/>
              </a:rPr>
              <a:t>регистра</a:t>
            </a:r>
            <a:r>
              <a:rPr lang="en-US" dirty="0"/>
              <a:t>&gt;…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ASSUME </a:t>
            </a:r>
            <a:r>
              <a:rPr lang="en-US" dirty="0"/>
              <a:t>CS:MYCODE,  DS:MYDATA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ru-RU" dirty="0"/>
              <a:t> - задает конец программы и точку входа в нее (если метка не указана, то входом является первый байт программы)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[&lt;</a:t>
            </a:r>
            <a:r>
              <a:rPr lang="ru-RU" dirty="0"/>
              <a:t>Метка входа</a:t>
            </a:r>
            <a:r>
              <a:rPr lang="en-US" dirty="0"/>
              <a:t>&gt;]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START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dirty="0"/>
              <a:t> – она переключает счетчик памяти на заданное число (если в начале, то фактически выделяется память 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100H  ; </a:t>
            </a:r>
            <a:r>
              <a:rPr lang="ru-RU" dirty="0"/>
              <a:t>Память для </a:t>
            </a:r>
            <a:r>
              <a:rPr lang="en-US" dirty="0"/>
              <a:t>PSP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– </a:t>
            </a:r>
            <a:r>
              <a:rPr lang="ru-RU" dirty="0"/>
              <a:t>включает исходный текст их файла  в исходный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&lt;</a:t>
            </a:r>
            <a:r>
              <a:rPr lang="ru-RU" dirty="0"/>
              <a:t>Имя файла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&lt;macro.inc&gt;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Модули и связи</a:t>
            </a:r>
            <a:r>
              <a:rPr lang="en-US" dirty="0"/>
              <a:t> </a:t>
            </a:r>
            <a:r>
              <a:rPr lang="ru-RU" dirty="0"/>
              <a:t>модулей (1)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0648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Программа состоит из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модулей</a:t>
            </a:r>
            <a:r>
              <a:rPr lang="ru-RU" sz="2400" dirty="0">
                <a:latin typeface="+mn-lt"/>
                <a:cs typeface="+mn-cs"/>
              </a:rPr>
              <a:t>. Между модулями возможны связи двух типов: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Связи по управлению (в этом случае предполагается вызов процедур другого модуля)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Связи до данным (Один модуль использует данные из другого модуля). При этом предполагается, что модули могут компилироваться отдельно. Для межмодульных связей в Ассемблере предусмотрены Специальные директивы :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 Директива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ru-RU" sz="2400" dirty="0">
                <a:latin typeface="+mn-lt"/>
                <a:cs typeface="+mn-cs"/>
              </a:rPr>
              <a:t> делает доступными имена данного модуля другим модулям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/>
              <a:t>Директива </a:t>
            </a:r>
            <a:r>
              <a:rPr lang="en-US" sz="2400" b="1" dirty="0">
                <a:solidFill>
                  <a:srgbClr val="FF0000"/>
                </a:solidFill>
              </a:rPr>
              <a:t>EXTRN</a:t>
            </a:r>
            <a:r>
              <a:rPr lang="ru-RU" sz="2400" dirty="0"/>
              <a:t> указывает на связи (имена данных и процедур) из данного модуля к другим модулям. Установка взаимных связей выполняется после компиляции на этапе </a:t>
            </a:r>
            <a:r>
              <a:rPr lang="ru-RU" sz="2400" dirty="0">
                <a:hlinkClick r:id="rId3" action="ppaction://hlinksldjump"/>
              </a:rPr>
              <a:t>редактирования </a:t>
            </a:r>
            <a:r>
              <a:rPr lang="ru-RU" sz="2400" dirty="0"/>
              <a:t>связей.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9031" y="-72009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Модули и связи</a:t>
            </a:r>
            <a:r>
              <a:rPr lang="en-US" dirty="0"/>
              <a:t> </a:t>
            </a:r>
            <a:r>
              <a:rPr lang="ru-RU" dirty="0"/>
              <a:t>модулей (2)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9341" y="35799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328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4445" y="548679"/>
            <a:ext cx="80648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Пусть в программе имеются два модуля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М1.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OBJ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 и М2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.OBJ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395536" y="1084436"/>
            <a:ext cx="1749425" cy="2704604"/>
            <a:chOff x="7215188" y="2163763"/>
            <a:chExt cx="1749425" cy="270460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М1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483298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3932263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6350967" y="1052736"/>
            <a:ext cx="1749425" cy="2704604"/>
            <a:chOff x="7215188" y="2163763"/>
            <a:chExt cx="1749425" cy="270460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М2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42200" y="2705473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7451725" y="3834954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342714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578426" y="2341880"/>
            <a:ext cx="1521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P</a:t>
            </a:r>
            <a:r>
              <a:rPr lang="en-US" altLang="ru-RU" sz="1800" dirty="0"/>
              <a:t> Proc FAR …</a:t>
            </a:r>
            <a:endParaRPr lang="ru-RU" altLang="ru-RU" sz="1800" dirty="0"/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611907" y="1422623"/>
            <a:ext cx="1007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A</a:t>
            </a:r>
            <a:r>
              <a:rPr lang="en-US" altLang="ru-RU" sz="1800" dirty="0"/>
              <a:t> DW ?</a:t>
            </a:r>
            <a:endParaRPr lang="ru-RU" altLang="ru-RU" sz="1800" dirty="0"/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482129" y="2492896"/>
            <a:ext cx="16415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dirty="0"/>
              <a:t>CALL </a:t>
            </a:r>
            <a:r>
              <a:rPr lang="en-US" altLang="ru-RU" sz="1400" b="1" dirty="0">
                <a:solidFill>
                  <a:srgbClr val="FF0000"/>
                </a:solidFill>
              </a:rPr>
              <a:t>FAR PTR P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6563121" y="1663715"/>
            <a:ext cx="13681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/>
              <a:t> MOV AX , </a:t>
            </a:r>
            <a:r>
              <a:rPr lang="en-US" altLang="ru-RU" sz="1600" b="1" dirty="0">
                <a:solidFill>
                  <a:srgbClr val="FF0000"/>
                </a:solidFill>
              </a:rPr>
              <a:t>A</a:t>
            </a:r>
            <a:endParaRPr lang="ru-RU" altLang="ru-RU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6587504" y="3112557"/>
            <a:ext cx="10077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RETF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P  </a:t>
            </a:r>
            <a:r>
              <a:rPr lang="en-US" altLang="ru-RU" sz="1800" dirty="0"/>
              <a:t>ENDP</a:t>
            </a:r>
            <a:endParaRPr lang="ru-RU" altLang="ru-RU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2451271" y="3758888"/>
            <a:ext cx="230425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Вызов процедуры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r>
              <a:rPr lang="ru-RU" dirty="0">
                <a:latin typeface="+mn-lt"/>
                <a:cs typeface="+mn-cs"/>
              </a:rPr>
              <a:t> модуля </a:t>
            </a:r>
            <a:r>
              <a:rPr lang="ru-RU" b="1" dirty="0">
                <a:solidFill>
                  <a:srgbClr val="00B0F0"/>
                </a:solidFill>
              </a:rPr>
              <a:t>М2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67571" y="914513"/>
            <a:ext cx="302433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Использование переменной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А </a:t>
            </a:r>
            <a:r>
              <a:rPr lang="ru-RU" dirty="0">
                <a:latin typeface="+mn-lt"/>
                <a:cs typeface="+mn-cs"/>
              </a:rPr>
              <a:t>из модуля </a:t>
            </a:r>
            <a:r>
              <a:rPr lang="ru-RU" b="1" dirty="0">
                <a:solidFill>
                  <a:srgbClr val="00B0F0"/>
                </a:solidFill>
              </a:rPr>
              <a:t>М1</a:t>
            </a:r>
          </a:p>
        </p:txBody>
      </p:sp>
      <p:cxnSp>
        <p:nvCxnSpPr>
          <p:cNvPr id="26" name="Прямая со стрелкой 25"/>
          <p:cNvCxnSpPr>
            <a:stCxn id="25" idx="1"/>
            <a:endCxn id="20" idx="3"/>
          </p:cNvCxnSpPr>
          <p:nvPr/>
        </p:nvCxnSpPr>
        <p:spPr>
          <a:xfrm flipH="1">
            <a:off x="1619647" y="1237679"/>
            <a:ext cx="1447924" cy="3696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0"/>
            <a:endCxn id="21" idx="2"/>
          </p:cNvCxnSpPr>
          <p:nvPr/>
        </p:nvCxnSpPr>
        <p:spPr>
          <a:xfrm flipH="1" flipV="1">
            <a:off x="1302929" y="2800673"/>
            <a:ext cx="2300470" cy="958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1" idx="3"/>
            <a:endCxn id="19" idx="1"/>
          </p:cNvCxnSpPr>
          <p:nvPr/>
        </p:nvCxnSpPr>
        <p:spPr>
          <a:xfrm flipV="1">
            <a:off x="2123728" y="2526546"/>
            <a:ext cx="4454698" cy="12023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23" idx="1"/>
            <a:endCxn id="11" idx="3"/>
          </p:cNvCxnSpPr>
          <p:nvPr/>
        </p:nvCxnSpPr>
        <p:spPr>
          <a:xfrm flipH="1" flipV="1">
            <a:off x="1929061" y="2906118"/>
            <a:ext cx="4658443" cy="5296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0378" y="3758888"/>
            <a:ext cx="2160240" cy="184665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М1</a:t>
            </a:r>
            <a:r>
              <a:rPr lang="ru-RU" sz="2000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sz="2000" b="1" dirty="0">
                <a:solidFill>
                  <a:srgbClr val="FF0000"/>
                </a:solidFill>
              </a:rPr>
              <a:t>A</a:t>
            </a:r>
            <a:r>
              <a:rPr lang="en-US" altLang="ru-RU" sz="2000" dirty="0"/>
              <a:t> DW ?</a:t>
            </a:r>
            <a:endParaRPr lang="ru-RU" alt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PIBLIC A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P:FAR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…</a:t>
            </a:r>
            <a:r>
              <a:rPr lang="en-US" altLang="ru-RU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CALL </a:t>
            </a:r>
            <a:r>
              <a:rPr lang="en-US" altLang="ru-RU" b="1" dirty="0">
                <a:solidFill>
                  <a:srgbClr val="FF0000"/>
                </a:solidFill>
                <a:latin typeface="+mn-lt"/>
                <a:cs typeface="+mn-cs"/>
              </a:rPr>
              <a:t>FAR PTR  </a:t>
            </a:r>
            <a:r>
              <a:rPr lang="en-US" altLang="ru-RU" b="1" dirty="0">
                <a:solidFill>
                  <a:srgbClr val="FF0000"/>
                </a:solidFill>
              </a:rPr>
              <a:t>P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26609" y="3843927"/>
            <a:ext cx="2160240" cy="20928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М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A:WORD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MOV AX , </a:t>
            </a:r>
            <a:r>
              <a:rPr lang="en-US" altLang="ru-RU" b="1" dirty="0">
                <a:solidFill>
                  <a:srgbClr val="FF0000"/>
                </a:solidFill>
              </a:rPr>
              <a:t>A</a:t>
            </a:r>
            <a:endParaRPr lang="ru-RU" alt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P</a:t>
            </a:r>
            <a:r>
              <a:rPr lang="en-US" altLang="ru-RU" dirty="0"/>
              <a:t> Proc FAR 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RETF …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60" name="Прямая со стрелкой 59"/>
          <p:cNvCxnSpPr>
            <a:stCxn id="25" idx="3"/>
            <a:endCxn id="22" idx="1"/>
          </p:cNvCxnSpPr>
          <p:nvPr/>
        </p:nvCxnSpPr>
        <p:spPr>
          <a:xfrm>
            <a:off x="6091907" y="1237679"/>
            <a:ext cx="471214" cy="5953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5598254"/>
            <a:ext cx="6804248" cy="67710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Запуск на редактирование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связей многомодульных проектов</a:t>
            </a:r>
            <a:r>
              <a:rPr lang="en-US" dirty="0">
                <a:latin typeface="+mn-lt"/>
                <a:cs typeface="+mn-cs"/>
              </a:rPr>
              <a:t>!!!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&gt; TLINK.EXE M1.obj M2.OBj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89737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Процедуры и прерывания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0" y="3483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6948" y="530911"/>
            <a:ext cx="8869548" cy="28007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Процедуры </a:t>
            </a:r>
            <a:r>
              <a:rPr lang="ru-RU" sz="2200" dirty="0">
                <a:latin typeface="+mn-lt"/>
                <a:cs typeface="+mn-cs"/>
              </a:rPr>
              <a:t> (</a:t>
            </a:r>
            <a:r>
              <a:rPr lang="en-US" sz="2200" dirty="0">
                <a:latin typeface="+mn-lt"/>
                <a:cs typeface="+mn-cs"/>
                <a:hlinkClick r:id="rId3" action="ppaction://hlinksldjump"/>
              </a:rPr>
              <a:t>CALL/RET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для </a:t>
            </a:r>
            <a:r>
              <a:rPr lang="en-US" sz="2200" dirty="0">
                <a:latin typeface="+mn-lt"/>
                <a:cs typeface="+mn-cs"/>
                <a:hlinkClick r:id="rId4" action="ppaction://hlinksldjump"/>
              </a:rPr>
              <a:t>FAR </a:t>
            </a:r>
            <a:r>
              <a:rPr lang="ru-RU" sz="2200" dirty="0">
                <a:latin typeface="+mn-lt"/>
                <a:cs typeface="+mn-cs"/>
              </a:rPr>
              <a:t>и </a:t>
            </a:r>
            <a:r>
              <a:rPr lang="en-US" sz="2200" dirty="0">
                <a:latin typeface="+mn-lt"/>
                <a:cs typeface="+mn-cs"/>
                <a:hlinkClick r:id="rId5" action="ppaction://hlinksldjump"/>
              </a:rPr>
              <a:t>NEAR </a:t>
            </a:r>
            <a:r>
              <a:rPr lang="ru-RU" sz="2200" dirty="0">
                <a:latin typeface="+mn-lt"/>
                <a:cs typeface="+mn-cs"/>
              </a:rPr>
              <a:t>адресов) и прерывания</a:t>
            </a:r>
            <a:r>
              <a:rPr lang="en-US" sz="2200" dirty="0">
                <a:latin typeface="+mn-lt"/>
                <a:cs typeface="+mn-cs"/>
              </a:rPr>
              <a:t> (</a:t>
            </a:r>
            <a:r>
              <a:rPr lang="en-US" sz="2200" dirty="0">
                <a:latin typeface="+mn-lt"/>
                <a:cs typeface="+mn-cs"/>
                <a:hlinkClick r:id="rId6" action="ppaction://hlinksldjump"/>
              </a:rPr>
              <a:t>INT/IRET</a:t>
            </a:r>
            <a:r>
              <a:rPr lang="en-US" sz="2200" dirty="0">
                <a:latin typeface="+mn-lt"/>
                <a:cs typeface="+mn-cs"/>
              </a:rPr>
              <a:t>)</a:t>
            </a:r>
            <a:r>
              <a:rPr lang="ru-RU" sz="2200" dirty="0">
                <a:latin typeface="+mn-lt"/>
                <a:cs typeface="+mn-cs"/>
              </a:rPr>
              <a:t> рассмотрены в теоретической части 3-й ЛР.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Механизм процедур позволяет выполнить один и тот же код многократно. В Ассемблере нет технологии передачи параметров в процедуру. Можно использовать: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Регистры МП,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Стек программы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Глобальные данные в модулях программы. </a:t>
            </a:r>
            <a:r>
              <a:rPr lang="ru-RU" sz="2200" u="sng" dirty="0">
                <a:latin typeface="+mn-lt"/>
                <a:cs typeface="+mn-cs"/>
              </a:rPr>
              <a:t>Вызов процедур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487648"/>
            <a:ext cx="1944216" cy="26776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>
            <a:defPPr>
              <a:defRPr lang="ru-RU"/>
            </a:defPPr>
            <a:lvl1pPr fontAlgn="auto">
              <a:spcBef>
                <a:spcPts val="0"/>
              </a:spcBef>
              <a:spcAft>
                <a:spcPts val="0"/>
              </a:spcAft>
              <a:defRPr sz="2400" u="sng">
                <a:latin typeface="+mn-lt"/>
                <a:cs typeface="+mn-cs"/>
              </a:defRPr>
            </a:lvl1pPr>
          </a:lstStyle>
          <a:p>
            <a:r>
              <a:rPr lang="ru-RU" dirty="0"/>
              <a:t>Текст программы:</a:t>
            </a:r>
          </a:p>
          <a:p>
            <a:r>
              <a:rPr lang="ru-RU" u="none" dirty="0"/>
              <a:t>…</a:t>
            </a:r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  <a:p>
            <a:r>
              <a:rPr lang="en-US" u="none" dirty="0"/>
              <a:t>…</a:t>
            </a:r>
            <a:endParaRPr lang="ru-RU" u="none" dirty="0"/>
          </a:p>
          <a:p>
            <a:endParaRPr lang="ru-RU" u="none" dirty="0"/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3640048"/>
            <a:ext cx="2952328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Текст процедуры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ru-RU" sz="2400" dirty="0"/>
              <a:t> </a:t>
            </a:r>
            <a:r>
              <a:rPr lang="en-US" sz="2400" dirty="0"/>
              <a:t>PROC NEAR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RET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en-US" sz="2400" dirty="0"/>
              <a:t> ENDP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9" name="Прямая со стрелкой 8"/>
          <p:cNvCxnSpPr>
            <a:stCxn id="7" idx="3"/>
          </p:cNvCxnSpPr>
          <p:nvPr/>
        </p:nvCxnSpPr>
        <p:spPr>
          <a:xfrm flipV="1">
            <a:off x="2843808" y="4279736"/>
            <a:ext cx="2520280" cy="546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843808" y="5071824"/>
            <a:ext cx="2520280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Вывод меню по КФ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544" y="774682"/>
            <a:ext cx="8213263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меню  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begin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перед выводом меню по параметру %3  </a:t>
            </a:r>
          </a:p>
          <a:p>
            <a:pPr marL="0" indent="0">
              <a:buNone/>
            </a:pPr>
            <a:r>
              <a:rPr lang="en-US" sz="1600" b="1" dirty="0"/>
              <a:t>SET Par3=%3</a:t>
            </a:r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ДА) </a:t>
            </a:r>
            <a:r>
              <a:rPr lang="en-US" sz="1600" b="1" dirty="0">
                <a:solidFill>
                  <a:srgbClr val="FF0000"/>
                </a:solidFill>
              </a:rPr>
              <a:t>CLS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1. -</a:t>
            </a:r>
            <a:r>
              <a:rPr lang="ru-RU" sz="1600" b="1" dirty="0"/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2. - </a:t>
            </a:r>
            <a:r>
              <a:rPr lang="ru-RU" sz="1600" b="1" dirty="0"/>
              <a:t>Команда </a:t>
            </a:r>
            <a:r>
              <a:rPr lang="en-US" sz="1600" b="1" dirty="0"/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3. - </a:t>
            </a:r>
            <a:r>
              <a:rPr lang="ru-RU" sz="1600" b="1" dirty="0"/>
              <a:t>Команда </a:t>
            </a:r>
            <a:r>
              <a:rPr lang="en-US" sz="1600" b="1" dirty="0"/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4. - </a:t>
            </a:r>
            <a:r>
              <a:rPr lang="ru-RU" sz="1600" b="1" dirty="0"/>
              <a:t>Команда </a:t>
            </a:r>
            <a:r>
              <a:rPr lang="en-US" sz="1600" b="1" dirty="0"/>
              <a:t>DIR *.</a:t>
            </a:r>
            <a:r>
              <a:rPr lang="en-US" sz="1600" b="1" dirty="0" err="1"/>
              <a:t>ini</a:t>
            </a:r>
            <a:r>
              <a:rPr lang="en-US" sz="1600" b="1" dirty="0"/>
              <a:t> 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echo 5. – </a:t>
            </a:r>
            <a:r>
              <a:rPr lang="ru-RU" sz="1600" b="1" dirty="0"/>
              <a:t>Выход</a:t>
            </a:r>
            <a:endParaRPr lang="en-US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Вывод меню выполняется командой </a:t>
            </a:r>
            <a:r>
              <a:rPr lang="en-US" altLang="ru-RU" b="1" dirty="0">
                <a:solidFill>
                  <a:srgbClr val="FF0000"/>
                </a:solidFill>
              </a:rPr>
              <a:t>ECHO</a:t>
            </a:r>
            <a:r>
              <a:rPr lang="en-US" altLang="ru-RU" dirty="0"/>
              <a:t> :</a:t>
            </a:r>
            <a:endParaRPr lang="ru-RU" alt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0899" y="3833981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фрагмента вывода меню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67544" y="4149080"/>
            <a:ext cx="8213264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1. -</a:t>
            </a:r>
            <a:r>
              <a:rPr lang="ru-RU" sz="1600" b="1" dirty="0">
                <a:solidFill>
                  <a:schemeClr val="bg1"/>
                </a:solidFill>
              </a:rPr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2.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3.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4.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</a:t>
            </a:r>
            <a:r>
              <a:rPr lang="en-US" sz="1600" b="1" dirty="0" err="1">
                <a:solidFill>
                  <a:schemeClr val="bg1"/>
                </a:solidFill>
              </a:rPr>
              <a:t>ini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5. – </a:t>
            </a:r>
            <a:r>
              <a:rPr lang="ru-RU" sz="1600" b="1" dirty="0">
                <a:solidFill>
                  <a:schemeClr val="bg1"/>
                </a:solidFill>
              </a:rPr>
              <a:t>Выход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156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Директивы сегментации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8568952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Программа на Ассемблере может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состоять </a:t>
            </a:r>
            <a:r>
              <a:rPr lang="ru-RU" sz="2200" dirty="0">
                <a:latin typeface="+mn-lt"/>
                <a:cs typeface="+mn-cs"/>
              </a:rPr>
              <a:t>из </a:t>
            </a:r>
            <a:r>
              <a:rPr lang="ru-RU" sz="2200" dirty="0">
                <a:latin typeface="+mn-lt"/>
                <a:cs typeface="+mn-cs"/>
                <a:hlinkClick r:id="rId4" action="ppaction://hlinksldjump"/>
              </a:rPr>
              <a:t>сегментов </a:t>
            </a:r>
            <a:r>
              <a:rPr lang="ru-RU" sz="2200" dirty="0">
                <a:latin typeface="+mn-lt"/>
                <a:cs typeface="+mn-cs"/>
              </a:rPr>
              <a:t>3-х типов: данных (</a:t>
            </a:r>
            <a:r>
              <a:rPr lang="en-US" sz="2200" dirty="0">
                <a:latin typeface="+mn-lt"/>
                <a:cs typeface="+mn-cs"/>
              </a:rPr>
              <a:t>DATA</a:t>
            </a:r>
            <a:r>
              <a:rPr lang="ru-RU" sz="2200" dirty="0">
                <a:latin typeface="+mn-lt"/>
                <a:cs typeface="+mn-cs"/>
              </a:rPr>
              <a:t>), кода (</a:t>
            </a:r>
            <a:r>
              <a:rPr lang="en-US" sz="2200" dirty="0">
                <a:latin typeface="+mn-lt"/>
                <a:cs typeface="+mn-cs"/>
              </a:rPr>
              <a:t>CODE</a:t>
            </a:r>
            <a:r>
              <a:rPr lang="ru-RU" sz="2200" dirty="0">
                <a:latin typeface="+mn-lt"/>
                <a:cs typeface="+mn-cs"/>
              </a:rPr>
              <a:t>)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и стека (</a:t>
            </a:r>
            <a:r>
              <a:rPr lang="en-US" sz="2200" dirty="0">
                <a:latin typeface="+mn-lt"/>
                <a:cs typeface="+mn-cs"/>
              </a:rPr>
              <a:t>STACK</a:t>
            </a:r>
            <a:r>
              <a:rPr lang="ru-RU" sz="2200" dirty="0">
                <a:latin typeface="+mn-lt"/>
                <a:cs typeface="+mn-cs"/>
              </a:rPr>
              <a:t>)</a:t>
            </a:r>
            <a:r>
              <a:rPr lang="en-US" sz="2200" dirty="0">
                <a:latin typeface="+mn-lt"/>
                <a:cs typeface="+mn-cs"/>
              </a:rPr>
              <a:t>. </a:t>
            </a:r>
            <a:r>
              <a:rPr lang="ru-RU" sz="2200" dirty="0">
                <a:latin typeface="+mn-lt"/>
                <a:cs typeface="+mn-cs"/>
              </a:rPr>
              <a:t>Сегментированная программа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имеет вид</a:t>
            </a:r>
            <a:r>
              <a:rPr lang="ru-RU" sz="2200" dirty="0">
                <a:latin typeface="+mn-lt"/>
                <a:cs typeface="+mn-cs"/>
              </a:rPr>
              <a:t>. Для описания сегментов применяются Псевдооператоры: </a:t>
            </a:r>
            <a:r>
              <a:rPr lang="en-US" sz="2200" dirty="0">
                <a:latin typeface="+mn-lt"/>
                <a:cs typeface="+mn-cs"/>
              </a:rPr>
              <a:t>SEGMENT/ENDS: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+mn-lt"/>
                <a:cs typeface="+mn-cs"/>
              </a:rPr>
              <a:t>&lt;</a:t>
            </a:r>
            <a:r>
              <a:rPr lang="ru-RU" sz="2200" dirty="0">
                <a:latin typeface="+mn-lt"/>
                <a:cs typeface="+mn-cs"/>
              </a:rPr>
              <a:t>Имя Сегмента</a:t>
            </a:r>
            <a:r>
              <a:rPr lang="en-US" sz="2200" dirty="0">
                <a:latin typeface="+mn-lt"/>
                <a:cs typeface="+mn-cs"/>
              </a:rPr>
              <a:t>&gt; </a:t>
            </a:r>
            <a:r>
              <a:rPr lang="en-US" sz="2200" b="1" u="sng" dirty="0">
                <a:solidFill>
                  <a:srgbClr val="FF0000"/>
                </a:solidFill>
                <a:latin typeface="+mn-lt"/>
                <a:cs typeface="+mn-cs"/>
              </a:rPr>
              <a:t>SEG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MENT </a:t>
            </a:r>
            <a:r>
              <a:rPr lang="en-US" sz="2200" dirty="0">
                <a:latin typeface="+mn-lt"/>
                <a:cs typeface="+mn-cs"/>
              </a:rPr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Выравнивание</a:t>
            </a:r>
            <a:r>
              <a:rPr lang="en-US" sz="2200" dirty="0">
                <a:latin typeface="+mn-lt"/>
                <a:cs typeface="+mn-cs"/>
              </a:rPr>
              <a:t>&gt;] </a:t>
            </a: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Тип связи</a:t>
            </a:r>
            <a:r>
              <a:rPr lang="en-US" sz="2200" dirty="0"/>
              <a:t>&gt;] ['&lt;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Класс</a:t>
            </a:r>
            <a:r>
              <a:rPr lang="en-US" sz="2200" dirty="0"/>
              <a:t>&gt;']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Тело ….</a:t>
            </a:r>
            <a:r>
              <a:rPr lang="en-US" sz="2200" dirty="0"/>
              <a:t>&gt;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Имя Сегмента</a:t>
            </a:r>
            <a:r>
              <a:rPr lang="en-US" sz="2200" dirty="0"/>
              <a:t>&gt;</a:t>
            </a:r>
            <a:r>
              <a:rPr lang="ru-RU" sz="2200" dirty="0"/>
              <a:t>  </a:t>
            </a:r>
            <a:r>
              <a:rPr lang="en-US" sz="2200" b="1" dirty="0">
                <a:solidFill>
                  <a:srgbClr val="FF0000"/>
                </a:solidFill>
              </a:rPr>
              <a:t>ENDS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Выравнивание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 BYTE | WORD| PARA | PAGE – </a:t>
            </a:r>
            <a:r>
              <a:rPr lang="ru-RU" sz="2200" dirty="0"/>
              <a:t>граница начала сегмента (1,2,16, 256 байт соответственно)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Тип связи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</a:t>
            </a:r>
            <a:r>
              <a:rPr lang="ru-RU" sz="2200" dirty="0"/>
              <a:t> </a:t>
            </a:r>
            <a:r>
              <a:rPr lang="en-US" sz="2200" dirty="0"/>
              <a:t>PUBLIC | STACK | COMMON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 COMMON</a:t>
            </a:r>
            <a:r>
              <a:rPr lang="ru-RU" sz="2200" dirty="0"/>
              <a:t> </a:t>
            </a:r>
            <a:r>
              <a:rPr lang="en-US" sz="2200" dirty="0"/>
              <a:t>– </a:t>
            </a:r>
            <a:r>
              <a:rPr lang="ru-RU" sz="2200" dirty="0"/>
              <a:t>одноименные сегменты перекрываются (оверлей)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 </a:t>
            </a:r>
            <a:r>
              <a:rPr lang="en-US" sz="2200" dirty="0"/>
              <a:t>PUBLIC</a:t>
            </a:r>
            <a:r>
              <a:rPr lang="ru-RU" sz="2200" dirty="0"/>
              <a:t> и</a:t>
            </a:r>
            <a:r>
              <a:rPr lang="en-US" sz="2200" dirty="0"/>
              <a:t> STACK</a:t>
            </a:r>
            <a:r>
              <a:rPr lang="ru-RU" sz="2200" dirty="0"/>
              <a:t>– одноименные сегменты складываются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>
                <a:solidFill>
                  <a:srgbClr val="3333FF"/>
                </a:solidFill>
              </a:rPr>
              <a:t>Класс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 DATA | CODE | STACK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Если явно не указаны сегменты, то по умолчанию они объединены в один сегмент и </a:t>
            </a:r>
            <a:r>
              <a:rPr lang="ru-RU" sz="2200" dirty="0">
                <a:hlinkClick r:id="rId4" action="ppaction://hlinksldjump"/>
              </a:rPr>
              <a:t>перекрываются</a:t>
            </a:r>
            <a:r>
              <a:rPr lang="ru-RU" sz="2200" dirty="0"/>
              <a:t>. В </a:t>
            </a:r>
            <a:r>
              <a:rPr lang="ru-RU" sz="2200" b="1" dirty="0">
                <a:solidFill>
                  <a:srgbClr val="FF0000"/>
                </a:solidFill>
              </a:rPr>
              <a:t>программе</a:t>
            </a:r>
            <a:r>
              <a:rPr lang="ru-RU" sz="2200" dirty="0"/>
              <a:t> с сегментами могут быть заданы все сегменты </a:t>
            </a:r>
            <a:r>
              <a:rPr lang="ru-RU" sz="2200" dirty="0">
                <a:hlinkClick r:id="rId5" action="ppaction://hlinksldjump"/>
              </a:rPr>
              <a:t>отдельно и явно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738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Макрокоманды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1063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93199"/>
            <a:ext cx="8892480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Подробное рассмотрение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макрокоманд </a:t>
            </a:r>
            <a:r>
              <a:rPr lang="ru-RU" sz="2200" dirty="0">
                <a:latin typeface="+mn-lt"/>
                <a:cs typeface="+mn-cs"/>
              </a:rPr>
              <a:t>дано в МУ по курсу СП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(см. раздел 22 Пособия).  Макрокоманды используют специальные </a:t>
            </a:r>
            <a:r>
              <a:rPr lang="ru-RU" sz="2200" dirty="0" err="1">
                <a:latin typeface="+mn-lt"/>
                <a:cs typeface="+mn-cs"/>
                <a:hlinkClick r:id="rId3" action="ppaction://hlinksldjump"/>
              </a:rPr>
              <a:t>макродирективы</a:t>
            </a:r>
            <a:r>
              <a:rPr lang="ru-RU" sz="2200" dirty="0">
                <a:latin typeface="+mn-lt"/>
                <a:cs typeface="+mn-cs"/>
              </a:rPr>
              <a:t>. Принципы работы  Макроассемблера, могут быть пояснены в следующими темами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Общая картинка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макрогенерации (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</a:t>
            </a:r>
            <a:r>
              <a:rPr lang="ru-RU" altLang="ru-RU" sz="2200" b="1" dirty="0">
                <a:solidFill>
                  <a:srgbClr val="FF0000"/>
                </a:solidFill>
              </a:rPr>
              <a:t> -</a:t>
            </a:r>
            <a:r>
              <a:rPr lang="en-US" altLang="ru-RU" sz="2200" b="1" dirty="0">
                <a:solidFill>
                  <a:srgbClr val="FF0000"/>
                </a:solidFill>
              </a:rPr>
              <a:t>&gt; 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en-US" altLang="ru-RU" sz="2200" b="1" baseline="-25000" dirty="0">
                <a:solidFill>
                  <a:srgbClr val="FF0000"/>
                </a:solidFill>
              </a:rPr>
              <a:t>2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>
                <a:latin typeface="+mn-lt"/>
                <a:cs typeface="+mn-cs"/>
              </a:rPr>
              <a:t>) - </a:t>
            </a:r>
            <a:r>
              <a:rPr lang="ru-RU" sz="2200" dirty="0"/>
              <a:t>(см. ниже)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Макрокоманда (</a:t>
            </a:r>
            <a:r>
              <a:rPr lang="ru-RU" sz="2200" dirty="0">
                <a:latin typeface="+mn-lt"/>
                <a:cs typeface="+mn-cs"/>
                <a:hlinkClick r:id="rId4" action="ppaction://hlinksldjump"/>
              </a:rPr>
              <a:t>описание </a:t>
            </a:r>
            <a:r>
              <a:rPr lang="ru-RU" sz="2200" dirty="0">
                <a:latin typeface="+mn-lt"/>
                <a:cs typeface="+mn-cs"/>
              </a:rPr>
              <a:t>макроса и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параметров</a:t>
            </a:r>
            <a:r>
              <a:rPr lang="ru-RU" sz="2200" dirty="0">
                <a:latin typeface="+mn-lt"/>
                <a:cs typeface="+mn-cs"/>
              </a:rPr>
              <a:t>). </a:t>
            </a:r>
            <a:r>
              <a:rPr lang="ru-RU" sz="2200" dirty="0">
                <a:latin typeface="+mn-lt"/>
                <a:cs typeface="+mn-cs"/>
                <a:hlinkClick r:id="rId6" action="ppaction://hlinksldjump"/>
              </a:rPr>
              <a:t>Пример макроса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7" action="ppaction://hlinksldjump"/>
              </a:rPr>
              <a:t>Макровызов </a:t>
            </a:r>
            <a:r>
              <a:rPr lang="ru-RU" sz="2200" dirty="0">
                <a:latin typeface="+mn-lt"/>
                <a:cs typeface="+mn-cs"/>
              </a:rPr>
              <a:t>(вызов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Макрорасширение </a:t>
            </a:r>
            <a:r>
              <a:rPr lang="ru-RU" sz="2200" dirty="0">
                <a:latin typeface="+mn-lt"/>
                <a:cs typeface="+mn-cs"/>
              </a:rPr>
              <a:t>( подстановка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6" action="ppaction://hlinksldjump"/>
              </a:rPr>
              <a:t>Примеры </a:t>
            </a:r>
            <a:r>
              <a:rPr lang="ru-RU" sz="2200" dirty="0">
                <a:latin typeface="+mn-lt"/>
                <a:cs typeface="+mn-cs"/>
              </a:rPr>
              <a:t>вызова и макрокоманд и макрогенерации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8" action="ppaction://hlinksldjump"/>
              </a:rPr>
              <a:t>Макрокоманды и процедуры</a:t>
            </a:r>
            <a:endParaRPr lang="ru-RU" sz="2200" dirty="0">
              <a:latin typeface="+mn-lt"/>
              <a:cs typeface="+mn-cs"/>
            </a:endParaRPr>
          </a:p>
        </p:txBody>
      </p:sp>
      <p:cxnSp>
        <p:nvCxnSpPr>
          <p:cNvPr id="5" name="Прямая со стрелкой 4"/>
          <p:cNvCxnSpPr>
            <a:stCxn id="32" idx="1"/>
            <a:endCxn id="11" idx="3"/>
          </p:cNvCxnSpPr>
          <p:nvPr/>
        </p:nvCxnSpPr>
        <p:spPr>
          <a:xfrm flipH="1">
            <a:off x="3215680" y="4112206"/>
            <a:ext cx="448939" cy="4775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>
            <a:off x="1691680" y="3822998"/>
            <a:ext cx="1749425" cy="2341065"/>
            <a:chOff x="7215188" y="2163763"/>
            <a:chExt cx="1749425" cy="270460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462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2000" b="1" dirty="0">
                  <a:solidFill>
                    <a:srgbClr val="FF0000"/>
                  </a:solidFill>
                </a:rPr>
                <a:t>ИТ</a:t>
              </a:r>
              <a:r>
                <a:rPr lang="ru-RU" altLang="ru-RU" sz="2000" b="1" baseline="-25000" dirty="0">
                  <a:solidFill>
                    <a:srgbClr val="FF0000"/>
                  </a:solidFill>
                </a:rPr>
                <a:t>1</a:t>
              </a:r>
              <a:r>
                <a:rPr lang="ru-RU" altLang="ru-RU" sz="2000" b="1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rgbClr val="333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6570512" y="4146079"/>
            <a:ext cx="1749425" cy="2091233"/>
            <a:chOff x="7215188" y="2163763"/>
            <a:chExt cx="1749425" cy="2704604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51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dirty="0"/>
                <a:t>ИТ2 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23" name="Прямая со стрелкой 22"/>
          <p:cNvCxnSpPr>
            <a:stCxn id="35" idx="2"/>
            <a:endCxn id="18" idx="0"/>
          </p:cNvCxnSpPr>
          <p:nvPr/>
        </p:nvCxnSpPr>
        <p:spPr>
          <a:xfrm>
            <a:off x="7154320" y="4077072"/>
            <a:ext cx="301223" cy="9662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6812185" y="5139195"/>
            <a:ext cx="1296988" cy="8224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804248" y="5221436"/>
            <a:ext cx="1295400" cy="81013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664619" y="3789040"/>
            <a:ext cx="27161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Макрокоманда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V</a:t>
            </a:r>
            <a:r>
              <a:rPr lang="en-US" altLang="ru-RU" sz="1800" dirty="0"/>
              <a:t> MACRO(P1P2) … MEND</a:t>
            </a:r>
            <a:endParaRPr lang="ru-RU" altLang="ru-RU" sz="1800" dirty="0"/>
          </a:p>
        </p:txBody>
      </p:sp>
      <p:sp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6040664" y="3707740"/>
            <a:ext cx="2227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Макрорасширение</a:t>
            </a:r>
          </a:p>
        </p:txBody>
      </p:sp>
      <p:sp>
        <p:nvSpPr>
          <p:cNvPr id="37" name="TextBox 23"/>
          <p:cNvSpPr txBox="1">
            <a:spLocks noChangeArrowheads="1"/>
          </p:cNvSpPr>
          <p:nvPr/>
        </p:nvSpPr>
        <p:spPr bwMode="auto">
          <a:xfrm>
            <a:off x="3909049" y="5501634"/>
            <a:ext cx="2227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333FF"/>
                </a:solidFill>
              </a:rPr>
              <a:t>Макровызов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3333FF"/>
                </a:solidFill>
              </a:rPr>
              <a:t>V p1,p2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41" name="Прямая со стрелкой 40"/>
          <p:cNvCxnSpPr>
            <a:stCxn id="37" idx="1"/>
            <a:endCxn id="12" idx="2"/>
          </p:cNvCxnSpPr>
          <p:nvPr/>
        </p:nvCxnSpPr>
        <p:spPr>
          <a:xfrm flipH="1" flipV="1">
            <a:off x="2576711" y="5595608"/>
            <a:ext cx="1332338" cy="229192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Шестиугольник 43"/>
          <p:cNvSpPr/>
          <p:nvPr/>
        </p:nvSpPr>
        <p:spPr>
          <a:xfrm>
            <a:off x="3664619" y="4509120"/>
            <a:ext cx="2563565" cy="61774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Компилятор</a:t>
            </a:r>
          </a:p>
          <a:p>
            <a:pPr algn="ctr"/>
            <a:r>
              <a:rPr lang="ru-RU" sz="1600" b="1" dirty="0" err="1">
                <a:solidFill>
                  <a:srgbClr val="FF0000"/>
                </a:solidFill>
              </a:rPr>
              <a:t>МакроАссемблера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45" name="Прямая со стрелкой 44"/>
          <p:cNvCxnSpPr>
            <a:stCxn id="44" idx="0"/>
          </p:cNvCxnSpPr>
          <p:nvPr/>
        </p:nvCxnSpPr>
        <p:spPr>
          <a:xfrm>
            <a:off x="6228184" y="4817994"/>
            <a:ext cx="342328" cy="130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44" idx="3"/>
          </p:cNvCxnSpPr>
          <p:nvPr/>
        </p:nvCxnSpPr>
        <p:spPr>
          <a:xfrm flipV="1">
            <a:off x="3276700" y="4817994"/>
            <a:ext cx="387919" cy="130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979712" y="5799680"/>
            <a:ext cx="1296988" cy="82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61" name="Прямая со стрелкой 60"/>
          <p:cNvCxnSpPr>
            <a:stCxn id="12" idx="3"/>
            <a:endCxn id="29" idx="1"/>
          </p:cNvCxnSpPr>
          <p:nvPr/>
        </p:nvCxnSpPr>
        <p:spPr>
          <a:xfrm flipV="1">
            <a:off x="3225205" y="5180315"/>
            <a:ext cx="3586980" cy="36926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0"/>
            <a:ext cx="5328592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5490" y="30446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332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487025"/>
            <a:ext cx="8928992" cy="54014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Макрокоманды</a:t>
            </a:r>
            <a:r>
              <a:rPr lang="ru-RU" sz="2300" dirty="0"/>
              <a:t> – это очень интересный механизм для разработки программ на языке Ассемблер. Макрокоманды или иначе </a:t>
            </a:r>
            <a:r>
              <a:rPr lang="ru-RU" sz="2300" u="sng" dirty="0"/>
              <a:t>макросы</a:t>
            </a:r>
            <a:r>
              <a:rPr lang="ru-RU" sz="2300" dirty="0"/>
              <a:t> (на жаргоне программистов) обрабатываются на этапе компиляции и позволяют сделать программу более наглядной и обозримой. Макросы могут использоваться для создания собственного языка программирования из специальных команд, спроектированных пользователем (см. ранний </a:t>
            </a:r>
            <a:r>
              <a:rPr lang="en-US" sz="2300" dirty="0"/>
              <a:t>GPSS</a:t>
            </a:r>
            <a:r>
              <a:rPr lang="ru-RU" sz="2300" dirty="0"/>
              <a:t>).</a:t>
            </a:r>
            <a:endParaRPr lang="en-US" sz="23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/>
              <a:t>Макрокоманды и процедуры Ассемблера: </a:t>
            </a:r>
            <a:r>
              <a:rPr lang="ru-RU" sz="2300" b="1" dirty="0">
                <a:solidFill>
                  <a:srgbClr val="FF0000"/>
                </a:solidFill>
              </a:rPr>
              <a:t>Макрокоманды</a:t>
            </a:r>
            <a:r>
              <a:rPr lang="ru-RU" sz="2300" dirty="0"/>
              <a:t> похожи на </a:t>
            </a:r>
            <a:r>
              <a:rPr lang="ru-RU" sz="2300" b="1" dirty="0">
                <a:solidFill>
                  <a:srgbClr val="FF0000"/>
                </a:solidFill>
              </a:rPr>
              <a:t>процедуры</a:t>
            </a:r>
            <a:r>
              <a:rPr lang="ru-RU" sz="2300" dirty="0"/>
              <a:t>, но существенно отличаются по: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процедуры</a:t>
            </a:r>
            <a:r>
              <a:rPr lang="ru-RU" sz="2300" dirty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память</a:t>
            </a:r>
            <a:r>
              <a:rPr lang="ru-RU" sz="2300" dirty="0"/>
              <a:t> (ОП), 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макрокоманды</a:t>
            </a:r>
            <a:r>
              <a:rPr lang="ru-RU" sz="2300" dirty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время</a:t>
            </a:r>
            <a:r>
              <a:rPr lang="ru-RU" sz="2300" dirty="0"/>
              <a:t> выполнения программ. </a:t>
            </a:r>
            <a:r>
              <a:rPr lang="ru-RU" sz="2300" u="sng" dirty="0"/>
              <a:t>Макрокоманды</a:t>
            </a:r>
            <a:r>
              <a:rPr lang="ru-RU" sz="2300" dirty="0"/>
              <a:t> позволяют использовать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/>
              <a:t>, которые предназначены для настройки процесса генерации текста программ. </a:t>
            </a:r>
            <a:r>
              <a:rPr lang="ru-RU" sz="2300" u="sng" dirty="0"/>
              <a:t>Макрокоманды</a:t>
            </a:r>
            <a:r>
              <a:rPr lang="ru-RU" sz="2300" dirty="0"/>
              <a:t> имеют </a:t>
            </a:r>
            <a:r>
              <a:rPr lang="ru-RU" sz="2300" dirty="0">
                <a:hlinkClick r:id="rId2" action="ppaction://hlinksldjump"/>
              </a:rPr>
              <a:t>преимущества </a:t>
            </a:r>
            <a:r>
              <a:rPr lang="ru-RU" sz="2300" dirty="0"/>
              <a:t>и недостатки по сравнению с процедурами (</a:t>
            </a:r>
            <a:r>
              <a:rPr lang="ru-RU" sz="2300" b="1" dirty="0">
                <a:solidFill>
                  <a:srgbClr val="FF0000"/>
                </a:solidFill>
              </a:rPr>
              <a:t>скорость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обозримость текста</a:t>
            </a:r>
            <a:r>
              <a:rPr lang="ru-RU" sz="2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651864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и процедуры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144000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300" dirty="0"/>
              <a:t>По </a:t>
            </a:r>
            <a:r>
              <a:rPr lang="ru-RU" sz="2300" u="sng" dirty="0"/>
              <a:t>сравнению с </a:t>
            </a:r>
            <a:r>
              <a:rPr lang="ru-RU" sz="2300" b="1" u="sng" dirty="0">
                <a:solidFill>
                  <a:srgbClr val="FF0000"/>
                </a:solidFill>
              </a:rPr>
              <a:t>процедурами</a:t>
            </a:r>
            <a:r>
              <a:rPr lang="ru-RU" sz="2300" u="sng" dirty="0"/>
              <a:t> макрокоманды </a:t>
            </a:r>
            <a:r>
              <a:rPr lang="ru-RU" sz="2300" dirty="0"/>
              <a:t>имеют следующие </a:t>
            </a:r>
          </a:p>
          <a:p>
            <a:r>
              <a:rPr lang="ru-RU" sz="2300" dirty="0"/>
              <a:t>преимущества: </a:t>
            </a:r>
          </a:p>
          <a:p>
            <a:r>
              <a:rPr lang="ru-RU" sz="2300" u="sng" dirty="0"/>
              <a:t>Макрокоманды </a:t>
            </a:r>
            <a:r>
              <a:rPr lang="ru-RU" sz="2300" dirty="0"/>
              <a:t>являются более </a:t>
            </a:r>
            <a:r>
              <a:rPr lang="ru-RU" sz="2300" b="1" dirty="0">
                <a:solidFill>
                  <a:srgbClr val="FF0000"/>
                </a:solidFill>
              </a:rPr>
              <a:t>гибкими</a:t>
            </a:r>
            <a:r>
              <a:rPr lang="ru-RU" sz="2300" dirty="0"/>
              <a:t> по сравнению </a:t>
            </a:r>
          </a:p>
          <a:p>
            <a:r>
              <a:rPr lang="ru-RU" sz="2300" dirty="0"/>
              <a:t>с процедурами. </a:t>
            </a:r>
          </a:p>
          <a:p>
            <a:r>
              <a:rPr lang="ru-RU" sz="2300" u="sng" dirty="0"/>
              <a:t>Макрокоманды </a:t>
            </a:r>
            <a:r>
              <a:rPr lang="ru-RU" sz="2300" dirty="0"/>
              <a:t>позволяют задавать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/>
              <a:t>, </a:t>
            </a:r>
          </a:p>
          <a:p>
            <a:r>
              <a:rPr lang="ru-RU" sz="2300" dirty="0"/>
              <a:t>Опускать их при вызове макрокоманд,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 позволяют выполнять </a:t>
            </a:r>
            <a:r>
              <a:rPr lang="ru-RU" sz="2300" b="1" dirty="0">
                <a:solidFill>
                  <a:srgbClr val="FF0000"/>
                </a:solidFill>
              </a:rPr>
              <a:t>условную</a:t>
            </a:r>
            <a:r>
              <a:rPr lang="ru-RU" sz="2300" dirty="0"/>
              <a:t> компиляцию. 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выполняются с более </a:t>
            </a:r>
            <a:r>
              <a:rPr lang="ru-RU" sz="2300" b="1" dirty="0">
                <a:solidFill>
                  <a:srgbClr val="FF0000"/>
                </a:solidFill>
              </a:rPr>
              <a:t>высокой</a:t>
            </a:r>
            <a:r>
              <a:rPr lang="ru-RU" sz="2300" dirty="0"/>
              <a:t> скоростью </a:t>
            </a:r>
          </a:p>
          <a:p>
            <a:r>
              <a:rPr lang="ru-RU" sz="2300" dirty="0"/>
              <a:t>(более эффективной), так как не тратиться время на команды </a:t>
            </a:r>
          </a:p>
          <a:p>
            <a:r>
              <a:rPr lang="ru-RU" sz="2300" dirty="0"/>
              <a:t>вызова, а все действия по настройке выполняются </a:t>
            </a:r>
          </a:p>
          <a:p>
            <a:r>
              <a:rPr lang="ru-RU" sz="2300" dirty="0"/>
              <a:t>на этапе компиляции. 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легко упаковать в </a:t>
            </a:r>
            <a:r>
              <a:rPr lang="ru-RU" sz="2300" b="1" dirty="0">
                <a:solidFill>
                  <a:srgbClr val="FF0000"/>
                </a:solidFill>
              </a:rPr>
              <a:t>библиотеку</a:t>
            </a:r>
            <a:r>
              <a:rPr lang="ru-RU" sz="2300" dirty="0"/>
              <a:t> </a:t>
            </a:r>
          </a:p>
          <a:p>
            <a:r>
              <a:rPr lang="ru-RU" sz="2300" dirty="0"/>
              <a:t>и подключать их в программу. </a:t>
            </a:r>
          </a:p>
          <a:p>
            <a:r>
              <a:rPr lang="ru-RU" sz="2300" dirty="0"/>
              <a:t>Программа, построенная на основе </a:t>
            </a:r>
            <a:r>
              <a:rPr lang="ru-RU" sz="2300" u="sng" dirty="0"/>
              <a:t>макрокоманд</a:t>
            </a:r>
            <a:r>
              <a:rPr lang="ru-RU" sz="2300" dirty="0"/>
              <a:t>, </a:t>
            </a:r>
          </a:p>
          <a:p>
            <a:r>
              <a:rPr lang="ru-RU" sz="2300" dirty="0"/>
              <a:t>является более </a:t>
            </a:r>
            <a:r>
              <a:rPr lang="ru-RU" sz="2300" b="1" dirty="0">
                <a:solidFill>
                  <a:srgbClr val="FF0000"/>
                </a:solidFill>
              </a:rPr>
              <a:t>наглядной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понятной</a:t>
            </a:r>
            <a:r>
              <a:rPr lang="ru-RU" sz="2300" dirty="0"/>
              <a:t>. </a:t>
            </a:r>
          </a:p>
          <a:p>
            <a:r>
              <a:rPr lang="ru-RU" sz="2300" u="sng" dirty="0"/>
              <a:t>Недостатки макрокоманд</a:t>
            </a:r>
            <a:r>
              <a:rPr lang="ru-RU" sz="2300" dirty="0"/>
              <a:t>: большой </a:t>
            </a:r>
            <a:r>
              <a:rPr lang="ru-RU" sz="2300" b="1" dirty="0">
                <a:solidFill>
                  <a:srgbClr val="FF0000"/>
                </a:solidFill>
              </a:rPr>
              <a:t>размер</a:t>
            </a:r>
            <a:r>
              <a:rPr lang="ru-RU" sz="2300" dirty="0"/>
              <a:t> текста и трудности </a:t>
            </a:r>
            <a:r>
              <a:rPr lang="ru-RU" sz="2300" b="1" dirty="0">
                <a:solidFill>
                  <a:srgbClr val="FF0000"/>
                </a:solidFill>
              </a:rPr>
              <a:t>отладки</a:t>
            </a:r>
          </a:p>
        </p:txBody>
      </p:sp>
    </p:spTree>
    <p:extLst>
      <p:ext uri="{BB962C8B-B14F-4D97-AF65-F5344CB8AC3E}">
        <p14:creationId xmlns:p14="http://schemas.microsoft.com/office/powerpoint/2010/main" val="417595380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876" y="-114349"/>
            <a:ext cx="6984776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- Описания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7183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334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5" y="454397"/>
            <a:ext cx="8529518" cy="24622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2200" b="1" u="sng" dirty="0"/>
              <a:t>Описание</a:t>
            </a:r>
            <a:r>
              <a:rPr lang="ru-RU" sz="2200" b="1" dirty="0"/>
              <a:t> макрокоманды имеет вид:</a:t>
            </a:r>
          </a:p>
          <a:p>
            <a:r>
              <a:rPr lang="ru-RU" sz="2200" b="1" dirty="0"/>
              <a:t>&lt;имя макроса&gt; </a:t>
            </a:r>
            <a:r>
              <a:rPr lang="ru-RU" sz="2200" b="1" dirty="0">
                <a:solidFill>
                  <a:srgbClr val="FF0000"/>
                </a:solidFill>
              </a:rPr>
              <a:t>MACRO</a:t>
            </a:r>
            <a:r>
              <a:rPr lang="ru-RU" sz="2200" b="1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(</a:t>
            </a:r>
            <a:r>
              <a:rPr lang="ru-RU" sz="2200" b="1" dirty="0"/>
              <a:t>&lt;список формальных параметров макросов&gt;</a:t>
            </a:r>
            <a:r>
              <a:rPr lang="ru-RU" sz="2200" b="1" dirty="0">
                <a:solidFill>
                  <a:srgbClr val="FF0000"/>
                </a:solidFill>
              </a:rPr>
              <a:t>)</a:t>
            </a:r>
            <a:r>
              <a:rPr lang="ru-RU" sz="2200" b="1" dirty="0"/>
              <a:t>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ru-RU" sz="2200" b="1" dirty="0"/>
              <a:t>&lt;тело макрокоманды – любые команды и директивы Ассемблера&gt;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en-US" sz="2200" b="1" dirty="0">
                <a:solidFill>
                  <a:srgbClr val="FF0000"/>
                </a:solidFill>
              </a:rPr>
              <a:t>ENDM</a:t>
            </a:r>
            <a:endParaRPr lang="ru-RU" sz="22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52936"/>
            <a:ext cx="9144000" cy="33085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/>
              <a:t>Пример описания </a:t>
            </a:r>
            <a:r>
              <a:rPr lang="ru-RU" sz="1900" u="sng" dirty="0"/>
              <a:t>макрокоманды</a:t>
            </a:r>
            <a:r>
              <a:rPr lang="ru-RU" sz="1900" dirty="0"/>
              <a:t>(печать символа):</a:t>
            </a:r>
          </a:p>
          <a:p>
            <a:r>
              <a:rPr lang="en-US" sz="1900" dirty="0"/>
              <a:t>PUTCHAR </a:t>
            </a:r>
            <a:r>
              <a:rPr lang="en-US" sz="1900" b="1" dirty="0">
                <a:solidFill>
                  <a:srgbClr val="FF0000"/>
                </a:solidFill>
              </a:rPr>
              <a:t>MACRO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endParaRPr lang="ru-RU" sz="1900" b="1" dirty="0">
              <a:solidFill>
                <a:srgbClr val="00B0F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;;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– параметр макрокоманды (</a:t>
            </a:r>
            <a:r>
              <a:rPr lang="ru-RU" sz="1900" dirty="0" err="1">
                <a:solidFill>
                  <a:srgbClr val="00B050"/>
                </a:solidFill>
              </a:rPr>
              <a:t>м.б</a:t>
            </a:r>
            <a:r>
              <a:rPr lang="ru-RU" sz="1900" dirty="0">
                <a:solidFill>
                  <a:srgbClr val="00B050"/>
                </a:solidFill>
              </a:rPr>
              <a:t>. </a:t>
            </a:r>
            <a:r>
              <a:rPr lang="ru-RU" sz="1900" u="sng" dirty="0">
                <a:solidFill>
                  <a:srgbClr val="00B050"/>
                </a:solidFill>
              </a:rPr>
              <a:t>переменной</a:t>
            </a:r>
            <a:r>
              <a:rPr lang="ru-RU" sz="1900" dirty="0">
                <a:solidFill>
                  <a:srgbClr val="00B050"/>
                </a:solidFill>
              </a:rPr>
              <a:t>, символом или РОН – </a:t>
            </a:r>
            <a:r>
              <a:rPr lang="ru-RU" sz="1900" u="sng" dirty="0">
                <a:solidFill>
                  <a:srgbClr val="00B050"/>
                </a:solidFill>
              </a:rPr>
              <a:t>1б</a:t>
            </a:r>
            <a:r>
              <a:rPr lang="ru-RU" sz="1900" dirty="0">
                <a:solidFill>
                  <a:srgbClr val="00B050"/>
                </a:solidFill>
              </a:rPr>
              <a:t>)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/>
              <a:t>PUSH AX </a:t>
            </a:r>
          </a:p>
          <a:p>
            <a:r>
              <a:rPr lang="en-US" sz="1900" dirty="0"/>
              <a:t>PUSH DX </a:t>
            </a:r>
          </a:p>
          <a:p>
            <a:r>
              <a:rPr lang="en-US" sz="1900" dirty="0"/>
              <a:t>MOV DL,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en-US" sz="1900" dirty="0"/>
              <a:t> </a:t>
            </a:r>
          </a:p>
          <a:p>
            <a:r>
              <a:rPr lang="en-US" sz="1900" dirty="0"/>
              <a:t>MOV AH , 02H </a:t>
            </a:r>
          </a:p>
          <a:p>
            <a:r>
              <a:rPr lang="en-US" sz="1900" dirty="0"/>
              <a:t>INT 021H </a:t>
            </a:r>
          </a:p>
          <a:p>
            <a:r>
              <a:rPr lang="en-US" sz="1900" dirty="0"/>
              <a:t>POP DX </a:t>
            </a:r>
          </a:p>
          <a:p>
            <a:r>
              <a:rPr lang="en-US" sz="1900" dirty="0"/>
              <a:t>POP AX 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ENDM</a:t>
            </a:r>
            <a:r>
              <a:rPr lang="en-US" sz="1900" b="1" dirty="0"/>
              <a:t> </a:t>
            </a:r>
            <a:endParaRPr lang="en-US" sz="19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6117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Директивы макроассемблера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941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335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85317" y="476672"/>
            <a:ext cx="8063911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REPT</a:t>
            </a:r>
            <a:r>
              <a:rPr lang="ru-RU" sz="2000" dirty="0"/>
              <a:t> – директива циклического повторения текста по счетчику.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</a:t>
            </a:r>
            <a:r>
              <a:rPr lang="ru-RU" sz="2000" dirty="0"/>
              <a:t> - директива циклического повторения текста по списку параметров.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IRPC</a:t>
            </a:r>
            <a:r>
              <a:rPr lang="ru-RU" sz="2000" dirty="0"/>
              <a:t> – директива циклического повторения по списку символов (строке).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EXITM</a:t>
            </a:r>
            <a:r>
              <a:rPr lang="ru-RU" sz="2000" dirty="0"/>
              <a:t> – директива завершения работы макрокоманды или цикла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LOCAL</a:t>
            </a:r>
            <a:r>
              <a:rPr lang="ru-RU" sz="2000" dirty="0"/>
              <a:t> – директива описания локальных переменных и меток макроса.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IF, IFE, ELSE, ENDIF, IF1, IF2,</a:t>
            </a:r>
            <a:r>
              <a:rPr lang="ru-RU" sz="2000" dirty="0"/>
              <a:t> – директивы условной компиляции (логическое условие и проходы компилятора).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IF1, IF2, ELSE, ENDIF </a:t>
            </a:r>
            <a:r>
              <a:rPr lang="ru-RU" sz="2000" dirty="0"/>
              <a:t>– директивы условной компиляции IFDEF , </a:t>
            </a:r>
            <a:r>
              <a:rPr lang="ru-RU" sz="2000" b="1" dirty="0">
                <a:solidFill>
                  <a:srgbClr val="FF0000"/>
                </a:solidFill>
              </a:rPr>
              <a:t>IFNDEF, ELSE, ENDIF </a:t>
            </a:r>
            <a:r>
              <a:rPr lang="ru-RU" sz="2000" dirty="0"/>
              <a:t>– директивы условной компиляции (объявление переменных 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IFB, IFNB, ELSE, ENDIF </a:t>
            </a:r>
            <a:r>
              <a:rPr lang="ru-RU" sz="2000" dirty="0"/>
              <a:t>– директивы условной компиляции (проверка наличия параметра макрокоманды).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IFIDN, IFIDIF, ELSE, ENDIF </a:t>
            </a:r>
            <a:r>
              <a:rPr lang="ru-RU" sz="2000" dirty="0"/>
              <a:t>- директивы условной компиляции (сравнение переменных 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Служебные символы: </a:t>
            </a:r>
            <a:r>
              <a:rPr lang="ru-RU" sz="2000" b="1" dirty="0">
                <a:solidFill>
                  <a:srgbClr val="FF0000"/>
                </a:solidFill>
              </a:rPr>
              <a:t>“%” , “&amp;” , “!” , “;;” </a:t>
            </a:r>
            <a:r>
              <a:rPr lang="ru-RU" sz="2000" dirty="0"/>
              <a:t>– используются для написания макрокоманд.</a:t>
            </a:r>
          </a:p>
        </p:txBody>
      </p:sp>
    </p:spTree>
    <p:extLst>
      <p:ext uri="{BB962C8B-B14F-4D97-AF65-F5344CB8AC3E}">
        <p14:creationId xmlns:p14="http://schemas.microsoft.com/office/powerpoint/2010/main" val="26045552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– Вызов и параметры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606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336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6877" y="3596823"/>
            <a:ext cx="8784977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Параметры команд задаются в текстовой форме через запятую и могут опускаться, при этом остается разделительная запятая. В макрокоманде можно проверить наличие параметра (директива </a:t>
            </a:r>
            <a:r>
              <a:rPr lang="en-US" sz="2000" dirty="0">
                <a:latin typeface="+mn-lt"/>
                <a:cs typeface="+mn-cs"/>
              </a:rPr>
              <a:t> -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IFB</a:t>
            </a:r>
            <a:r>
              <a:rPr lang="ru-RU" sz="2000" dirty="0">
                <a:latin typeface="+mn-lt"/>
                <a:cs typeface="+mn-cs"/>
              </a:rPr>
              <a:t>)Примеры</a:t>
            </a:r>
            <a:r>
              <a:rPr lang="en-US" sz="2000" dirty="0">
                <a:latin typeface="+mn-lt"/>
                <a:cs typeface="+mn-cs"/>
              </a:rPr>
              <a:t>  :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124744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вызове макрокоманды указывается ее имя и перечень фактических параметров: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&lt;имя макроса&gt; &lt;список фактических параметров &gt;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2273384"/>
            <a:ext cx="41399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                    </a:t>
            </a:r>
          </a:p>
          <a:p>
            <a:r>
              <a:rPr lang="en-US" sz="2000" b="1" dirty="0"/>
              <a:t>PUTCHAR AL </a:t>
            </a:r>
            <a:endParaRPr lang="en-US" sz="2000" dirty="0"/>
          </a:p>
          <a:p>
            <a:r>
              <a:rPr lang="en-US" sz="2000" b="1" dirty="0"/>
              <a:t>PUTCHAR VAR </a:t>
            </a:r>
            <a:endParaRPr lang="ru-RU" sz="2000" dirty="0"/>
          </a:p>
          <a:p>
            <a:r>
              <a:rPr lang="en-US" sz="2000" b="1" dirty="0"/>
              <a:t>PUTCHAR ‘A’ 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606096"/>
            <a:ext cx="691582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/>
              <a:t>;</a:t>
            </a:r>
            <a:r>
              <a:rPr lang="ru-RU" sz="2000" dirty="0"/>
              <a:t>Макровызов и с параметрами, которые опускаются</a:t>
            </a:r>
          </a:p>
          <a:p>
            <a:r>
              <a:rPr lang="en-US" sz="2000" b="1" dirty="0"/>
              <a:t>COMPARE VAR1, VAR2, VAR3 </a:t>
            </a:r>
            <a:r>
              <a:rPr lang="ru-RU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Все три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b="1" dirty="0"/>
              <a:t>COMPARE VAR1, , VAR3 </a:t>
            </a:r>
            <a:r>
              <a:rPr lang="ru-RU" sz="2000" dirty="0">
                <a:solidFill>
                  <a:srgbClr val="00B050"/>
                </a:solidFill>
              </a:rPr>
              <a:t>; Второй пропущен</a:t>
            </a:r>
            <a:endParaRPr lang="en-US" sz="2000" dirty="0"/>
          </a:p>
          <a:p>
            <a:r>
              <a:rPr lang="en-US" sz="2000" b="1" dirty="0"/>
              <a:t>COMPARE , VAR2, VAR3</a:t>
            </a:r>
            <a:r>
              <a:rPr lang="ru-RU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Первый пропущен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b="1" dirty="0"/>
              <a:t>COMPARE VAR1, VAR2</a:t>
            </a:r>
            <a:r>
              <a:rPr lang="ru-RU" sz="2000" b="1" dirty="0"/>
              <a:t>,</a:t>
            </a:r>
            <a:r>
              <a:rPr lang="en-US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Третий пропущен</a:t>
            </a:r>
            <a:r>
              <a:rPr lang="en-US" sz="2000" b="1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46585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– Макрогенерация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8023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8365" y="562794"/>
            <a:ext cx="5988024" cy="27238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/>
              <a:t>; </a:t>
            </a:r>
            <a:r>
              <a:rPr lang="ru-RU" sz="1900" dirty="0"/>
              <a:t>Макровызов и его макрорасширение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 AL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" y="3212976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/>
              <a:t>;</a:t>
            </a:r>
            <a:r>
              <a:rPr lang="ru-RU" sz="1900" dirty="0"/>
              <a:t>Макровызов и его расширение </a:t>
            </a:r>
            <a:r>
              <a:rPr lang="en-US" sz="1900" dirty="0"/>
              <a:t>;</a:t>
            </a:r>
            <a:r>
              <a:rPr lang="ru-RU" sz="1900" dirty="0"/>
              <a:t>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3294604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/>
              <a:t>;</a:t>
            </a:r>
            <a:r>
              <a:rPr lang="ru-RU" sz="1900" dirty="0"/>
              <a:t>Макровызов и его расширение </a:t>
            </a:r>
            <a:r>
              <a:rPr lang="en-US" sz="1900" dirty="0"/>
              <a:t>;</a:t>
            </a:r>
            <a:r>
              <a:rPr lang="ru-RU" sz="1900" dirty="0"/>
              <a:t>                    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980726"/>
            <a:ext cx="2129109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Макровызовы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7146" y="1654541"/>
            <a:ext cx="275588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Макрорасширения</a:t>
            </a:r>
          </a:p>
        </p:txBody>
      </p:sp>
      <p:sp>
        <p:nvSpPr>
          <p:cNvPr id="11" name="Правая круглая скобка 10"/>
          <p:cNvSpPr/>
          <p:nvPr/>
        </p:nvSpPr>
        <p:spPr>
          <a:xfrm>
            <a:off x="1826178" y="1211558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>
            <a:stCxn id="9" idx="1"/>
          </p:cNvCxnSpPr>
          <p:nvPr/>
        </p:nvCxnSpPr>
        <p:spPr>
          <a:xfrm flipH="1" flipV="1">
            <a:off x="1826178" y="1052737"/>
            <a:ext cx="4690038" cy="1588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1"/>
          </p:cNvCxnSpPr>
          <p:nvPr/>
        </p:nvCxnSpPr>
        <p:spPr>
          <a:xfrm flipH="1">
            <a:off x="1547664" y="1211559"/>
            <a:ext cx="4968552" cy="27935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9" idx="1"/>
          </p:cNvCxnSpPr>
          <p:nvPr/>
        </p:nvCxnSpPr>
        <p:spPr>
          <a:xfrm flipH="1">
            <a:off x="4932040" y="1211559"/>
            <a:ext cx="1584176" cy="27214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авая круглая скобка 20"/>
          <p:cNvSpPr/>
          <p:nvPr/>
        </p:nvSpPr>
        <p:spPr>
          <a:xfrm rot="10800000" flipH="1">
            <a:off x="5724128" y="4149080"/>
            <a:ext cx="269031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Правая круглая скобка 21"/>
          <p:cNvSpPr/>
          <p:nvPr/>
        </p:nvSpPr>
        <p:spPr>
          <a:xfrm>
            <a:off x="1932129" y="4256955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2218588" y="2116206"/>
            <a:ext cx="5611234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2218588" y="2116206"/>
            <a:ext cx="5649605" cy="3114738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136389" y="2185547"/>
            <a:ext cx="1693433" cy="232357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57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– Пример макроса печати символа(1)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41562" y="1944127"/>
            <a:ext cx="7678538" cy="44012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 и локальными метками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                    </a:t>
            </a:r>
          </a:p>
          <a:p>
            <a:r>
              <a:rPr lang="en-US" sz="2000" b="1" dirty="0"/>
              <a:t>print </a:t>
            </a:r>
            <a:r>
              <a:rPr lang="en-US" sz="2000" b="1" dirty="0">
                <a:solidFill>
                  <a:srgbClr val="FF0000"/>
                </a:solidFill>
              </a:rPr>
              <a:t>MACRO</a:t>
            </a:r>
            <a:r>
              <a:rPr lang="en-US" sz="2000" dirty="0"/>
              <a:t> CH, CR </a:t>
            </a:r>
          </a:p>
          <a:p>
            <a:r>
              <a:rPr lang="en-US" sz="2000" b="1" dirty="0"/>
              <a:t>LOCAL </a:t>
            </a:r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/>
              <a:t>, </a:t>
            </a:r>
            <a:r>
              <a:rPr lang="en-US" sz="2000" b="1" dirty="0" err="1"/>
              <a:t>loc_met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dirty="0"/>
              <a:t>MOV DL, CH </a:t>
            </a:r>
          </a:p>
          <a:p>
            <a:r>
              <a:rPr lang="en-US" sz="2000" dirty="0"/>
              <a:t>CALL DISPL </a:t>
            </a:r>
            <a:endParaRPr lang="ru-RU" sz="2000" dirty="0"/>
          </a:p>
          <a:p>
            <a:r>
              <a:rPr lang="en-US" sz="2000" dirty="0"/>
              <a:t>MOV </a:t>
            </a:r>
            <a:r>
              <a:rPr lang="en-US" sz="2000" dirty="0" err="1"/>
              <a:t>loc_per</a:t>
            </a:r>
            <a:r>
              <a:rPr lang="en-US" sz="2000" dirty="0"/>
              <a:t> , DL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IFIDN</a:t>
            </a:r>
            <a:r>
              <a:rPr lang="en-US" sz="2000" dirty="0"/>
              <a:t> &lt;CR&gt;,&lt;PER&gt; </a:t>
            </a:r>
          </a:p>
          <a:p>
            <a:r>
              <a:rPr lang="en-US" sz="2000" dirty="0"/>
              <a:t>CALL CRLF</a:t>
            </a:r>
          </a:p>
          <a:p>
            <a:r>
              <a:rPr lang="en-US" sz="2000" dirty="0"/>
              <a:t>ENDIF</a:t>
            </a:r>
            <a:endParaRPr lang="ru-RU" sz="2000" dirty="0"/>
          </a:p>
          <a:p>
            <a:r>
              <a:rPr lang="en-US" sz="2000" dirty="0"/>
              <a:t>MOV , DL </a:t>
            </a:r>
            <a:r>
              <a:rPr lang="ru-RU" sz="2000" dirty="0"/>
              <a:t>, </a:t>
            </a:r>
            <a:r>
              <a:rPr lang="en-US" sz="2000" dirty="0" err="1"/>
              <a:t>loc_per</a:t>
            </a:r>
            <a:endParaRPr lang="en-US" sz="2000" dirty="0"/>
          </a:p>
          <a:p>
            <a:r>
              <a:rPr lang="en-US" sz="2000" dirty="0"/>
              <a:t>JMP </a:t>
            </a:r>
            <a:r>
              <a:rPr lang="en-US" sz="2000" b="1" dirty="0" err="1">
                <a:solidFill>
                  <a:srgbClr val="FF0000"/>
                </a:solidFill>
              </a:rPr>
              <a:t>loc_met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 err="1"/>
              <a:t>db</a:t>
            </a:r>
            <a:r>
              <a:rPr lang="en-US" sz="2000" dirty="0"/>
              <a:t> 0 </a:t>
            </a:r>
          </a:p>
          <a:p>
            <a:r>
              <a:rPr lang="en-US" sz="2000" b="1" dirty="0" err="1"/>
              <a:t>loc_met</a:t>
            </a:r>
            <a:r>
              <a:rPr lang="en-US" sz="2000" dirty="0"/>
              <a:t>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ENDM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45" y="737409"/>
            <a:ext cx="885775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Параметр </a:t>
            </a:r>
            <a:r>
              <a:rPr lang="en-US" sz="2000" dirty="0">
                <a:latin typeface="+mn-lt"/>
                <a:cs typeface="+mn-cs"/>
              </a:rPr>
              <a:t>CR </a:t>
            </a:r>
            <a:r>
              <a:rPr lang="ru-RU" sz="2000" dirty="0">
                <a:latin typeface="+mn-lt"/>
                <a:cs typeface="+mn-cs"/>
              </a:rPr>
              <a:t>задает признак перевода строки (= </a:t>
            </a:r>
            <a:r>
              <a:rPr lang="en-US" sz="2000" dirty="0">
                <a:latin typeface="+mn-lt"/>
                <a:cs typeface="+mn-cs"/>
              </a:rPr>
              <a:t>PER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</a:rPr>
              <a:t>процедуры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DISPL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FF0000"/>
                </a:solidFill>
              </a:rPr>
              <a:t>CRLF</a:t>
            </a:r>
            <a:r>
              <a:rPr lang="ru-RU" sz="2000" dirty="0"/>
              <a:t> печатают символ и переводят строку соответственно. Локальные переменные служат: переменная </a:t>
            </a:r>
            <a:r>
              <a:rPr lang="en-US" sz="2000" b="1" dirty="0" err="1"/>
              <a:t>loc_per</a:t>
            </a:r>
            <a:r>
              <a:rPr lang="ru-RU" sz="2000" b="1" dirty="0"/>
              <a:t> </a:t>
            </a:r>
            <a:r>
              <a:rPr lang="ru-RU" sz="2000" dirty="0"/>
              <a:t>– для сохранения </a:t>
            </a:r>
            <a:r>
              <a:rPr lang="en-US" sz="2000" dirty="0"/>
              <a:t>DL, </a:t>
            </a:r>
            <a:r>
              <a:rPr lang="ru-RU" sz="2000" dirty="0"/>
              <a:t>а локальная метка </a:t>
            </a:r>
            <a:r>
              <a:rPr lang="en-US" sz="2000" dirty="0" err="1"/>
              <a:t>loc_met</a:t>
            </a:r>
            <a:r>
              <a:rPr lang="ru-RU" sz="2000" dirty="0"/>
              <a:t> – для ее обхода. </a:t>
            </a:r>
            <a:r>
              <a:rPr lang="ru-RU" sz="2000" dirty="0">
                <a:hlinkClick r:id="rId2" action="ppaction://hlinksldjump"/>
              </a:rPr>
              <a:t>Примеры его вызова </a:t>
            </a:r>
            <a:r>
              <a:rPr lang="ru-RU" sz="2000" dirty="0"/>
              <a:t>и генерации текста см. ниже 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0670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840760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– Примеры вызова макроса печати символа - </a:t>
            </a:r>
            <a:r>
              <a:rPr lang="en-US" sz="2800" b="1" dirty="0">
                <a:solidFill>
                  <a:srgbClr val="FF0000"/>
                </a:solidFill>
              </a:rPr>
              <a:t>print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683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19" y="840879"/>
            <a:ext cx="8712969" cy="5355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  переводом строки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dirty="0"/>
              <a:t>                    </a:t>
            </a: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b="1" dirty="0"/>
              <a:t>', PER </a:t>
            </a:r>
            <a:endParaRPr lang="en-US" dirty="0"/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</a:p>
          <a:p>
            <a:r>
              <a:rPr lang="en-US" b="1" dirty="0">
                <a:solidFill>
                  <a:srgbClr val="FF0000"/>
                </a:solidFill>
              </a:rPr>
              <a:t>1 CALL </a:t>
            </a:r>
            <a:r>
              <a:rPr lang="en-US" b="1" dirty="0" err="1">
                <a:solidFill>
                  <a:srgbClr val="FF0000"/>
                </a:solidFill>
              </a:rPr>
              <a:t>crlf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0001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0001</a:t>
            </a:r>
            <a:r>
              <a:rPr lang="ru-RU" dirty="0"/>
              <a:t>:</a:t>
            </a:r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без  перевода строки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ru-RU" b="1" dirty="0"/>
              <a:t>3</a:t>
            </a:r>
            <a:r>
              <a:rPr lang="en-US" b="1" dirty="0"/>
              <a:t>'</a:t>
            </a:r>
            <a:r>
              <a:rPr lang="ru-RU" b="1" dirty="0"/>
              <a:t>    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НЕТ ВТОРОГО ПАРАМЕТРА!!!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  <a:endParaRPr lang="ru-RU" dirty="0"/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</a:t>
            </a:r>
            <a:r>
              <a:rPr lang="ru-RU" b="1" dirty="0">
                <a:solidFill>
                  <a:srgbClr val="00B0F0"/>
                </a:solidFill>
              </a:rPr>
              <a:t>4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/>
              <a:t>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0004</a:t>
            </a:r>
            <a:r>
              <a:rPr lang="ru-RU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91522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-40650"/>
            <a:ext cx="6923291" cy="661338"/>
          </a:xfrm>
        </p:spPr>
        <p:txBody>
          <a:bodyPr>
            <a:normAutofit/>
          </a:bodyPr>
          <a:lstStyle/>
          <a:p>
            <a:r>
              <a:rPr lang="ru-RU" sz="3200" dirty="0"/>
              <a:t>Переключатель по КФ ЛР №2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9552" y="870040"/>
            <a:ext cx="8352928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be ASK </a:t>
            </a:r>
            <a:r>
              <a:rPr lang="en-US" sz="1600" b="1" dirty="0"/>
              <a:t>"</a:t>
            </a:r>
            <a:r>
              <a:rPr lang="ru-RU" sz="1600" b="1" dirty="0"/>
              <a:t>Выберете пункт меню (1,2,3,4,5):" '12345' </a:t>
            </a:r>
            <a:r>
              <a:rPr lang="en-US" sz="1600" b="1" dirty="0"/>
              <a:t>default=5   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ИЛИ </a:t>
            </a:r>
            <a:r>
              <a:rPr lang="en-US" sz="1600" b="1" dirty="0"/>
              <a:t>…  </a:t>
            </a:r>
            <a:r>
              <a:rPr lang="en-US" sz="1600" b="1" dirty="0">
                <a:solidFill>
                  <a:srgbClr val="FF0000"/>
                </a:solidFill>
              </a:rPr>
              <a:t>choice.com </a:t>
            </a:r>
            <a:r>
              <a:rPr lang="en-US" sz="1600" b="1" dirty="0"/>
              <a:t> /c:12345 Enter your choice </a:t>
            </a:r>
          </a:p>
          <a:p>
            <a:pPr marL="0" indent="0">
              <a:buNone/>
            </a:pPr>
            <a:r>
              <a:rPr lang="en-US" sz="1600" b="1" dirty="0"/>
              <a:t>REM    </a:t>
            </a:r>
            <a:r>
              <a:rPr lang="ru-RU" sz="1600" b="1" dirty="0"/>
              <a:t>Переключатель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5 </a:t>
            </a:r>
            <a:r>
              <a:rPr lang="en-US" sz="1600" b="1" dirty="0" err="1"/>
              <a:t>goto</a:t>
            </a:r>
            <a:r>
              <a:rPr lang="en-US" sz="1600" b="1" dirty="0"/>
              <a:t> end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4 </a:t>
            </a:r>
            <a:r>
              <a:rPr lang="en-US" sz="1600" b="1" dirty="0" err="1"/>
              <a:t>goto</a:t>
            </a:r>
            <a:r>
              <a:rPr lang="en-US" sz="1600" b="1" dirty="0"/>
              <a:t> MINI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3 </a:t>
            </a:r>
            <a:r>
              <a:rPr lang="en-US" sz="1600" b="1" dirty="0" err="1"/>
              <a:t>goto</a:t>
            </a:r>
            <a:r>
              <a:rPr lang="en-US" sz="1600" b="1" dirty="0"/>
              <a:t> MBAT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2 </a:t>
            </a:r>
            <a:r>
              <a:rPr lang="en-US" sz="1600" b="1" dirty="0" err="1"/>
              <a:t>goto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1 </a:t>
            </a:r>
            <a:r>
              <a:rPr lang="en-US" sz="1600" b="1" dirty="0" err="1"/>
              <a:t>goto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end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MBAT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…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Переключатель выполнен командами </a:t>
            </a:r>
            <a:r>
              <a:rPr lang="en-US" altLang="ru-RU" b="1" dirty="0">
                <a:solidFill>
                  <a:srgbClr val="FF0000"/>
                </a:solidFill>
              </a:rPr>
              <a:t>IF</a:t>
            </a:r>
            <a:r>
              <a:rPr lang="ru-RU" altLang="ru-RU" dirty="0"/>
              <a:t> и утилитами </a:t>
            </a:r>
            <a:r>
              <a:rPr lang="en-US" dirty="0">
                <a:solidFill>
                  <a:srgbClr val="FF0000"/>
                </a:solidFill>
              </a:rPr>
              <a:t>BE/CHOICE</a:t>
            </a:r>
            <a:r>
              <a:rPr lang="ru-RU" dirty="0">
                <a:solidFill>
                  <a:srgbClr val="FF0000"/>
                </a:solidFill>
              </a:rPr>
              <a:t> (</a:t>
            </a:r>
            <a:r>
              <a:rPr lang="en-US" b="1" dirty="0">
                <a:solidFill>
                  <a:srgbClr val="FF0000"/>
                </a:solidFill>
              </a:rPr>
              <a:t>CHOICE</a:t>
            </a:r>
            <a:r>
              <a:rPr lang="ru-RU" b="1" dirty="0">
                <a:solidFill>
                  <a:srgbClr val="FF0000"/>
                </a:solidFill>
              </a:rPr>
              <a:t>32.</a:t>
            </a:r>
            <a:r>
              <a:rPr lang="en-US" b="1" dirty="0">
                <a:solidFill>
                  <a:srgbClr val="3333FF"/>
                </a:solidFill>
              </a:rPr>
              <a:t>EXE</a:t>
            </a:r>
            <a:r>
              <a:rPr lang="en-US" b="1" dirty="0">
                <a:solidFill>
                  <a:srgbClr val="FF0000"/>
                </a:solidFill>
              </a:rPr>
              <a:t> – WIN7</a:t>
            </a:r>
            <a:r>
              <a:rPr lang="ru-RU" dirty="0">
                <a:solidFill>
                  <a:srgbClr val="FF0000"/>
                </a:solidFill>
              </a:rPr>
              <a:t>)</a:t>
            </a:r>
            <a:r>
              <a:rPr lang="en-US" altLang="ru-RU" dirty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7122355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7701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Форматы команд и данных в ОП (общее)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341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4842243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7215188" y="2163763"/>
            <a:ext cx="1749425" cy="2704604"/>
            <a:chOff x="7215188" y="2163763"/>
            <a:chExt cx="1749425" cy="2704604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9523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 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44624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342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hlinkClick r:id="rId3" action="ppaction://hlinksldjump"/>
              </a:rPr>
              <a:t>Регистр флагов</a:t>
            </a:r>
            <a:endParaRPr lang="ru-RU" sz="24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343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13896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51303744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17304" y="10648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Флаги МП (</a:t>
            </a:r>
            <a:r>
              <a:rPr lang="en-US" sz="1400" dirty="0">
                <a:latin typeface="+mn-lt"/>
                <a:cs typeface="+mn-cs"/>
              </a:rPr>
              <a:t>CPU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412541" y="1588115"/>
            <a:ext cx="930474" cy="3495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20" name="Прямоугольник 1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60308858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346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6792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43924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Сегменты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3758" y="404664"/>
            <a:ext cx="585787" cy="365125"/>
          </a:xfrm>
        </p:spPr>
        <p:txBody>
          <a:bodyPr/>
          <a:lstStyle/>
          <a:p>
            <a:pPr>
              <a:defRPr/>
            </a:pPr>
            <a:fld id="{76D93569-6D56-4D22-A718-1A7FFAA0CDEA}" type="slidenum">
              <a:rPr/>
              <a:pPr>
                <a:defRPr/>
              </a:pPr>
              <a:t>347</a:t>
            </a:fld>
            <a:endParaRPr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0F14BD8-C2E4-4B5B-8F8F-335E4C011145}" type="slidenum">
              <a:rPr/>
              <a:pPr algn="l">
                <a:defRPr/>
              </a:pPr>
              <a:t>348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Процедуры переключателя по КФ 2 (5)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95536" y="764704"/>
            <a:ext cx="8055040" cy="44750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>
                <a:solidFill>
                  <a:srgbClr val="FF0000"/>
                </a:solidFill>
              </a:rPr>
              <a:t>MY_HELP.bat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:MDIR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1600" b="1" dirty="0"/>
              <a:t>PAUSE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:MBAT  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*.bat</a:t>
            </a:r>
          </a:p>
          <a:p>
            <a:pPr marL="0" indent="0">
              <a:buNone/>
            </a:pPr>
            <a:r>
              <a:rPr lang="en-US" sz="1600" b="1" dirty="0"/>
              <a:t>pause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  </a:t>
            </a:r>
          </a:p>
          <a:p>
            <a:pPr marL="0" indent="0">
              <a:buNone/>
            </a:pPr>
            <a:r>
              <a:rPr lang="en-US" sz="1600" b="1" dirty="0"/>
              <a:t> :MINI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</a:t>
            </a:r>
            <a:r>
              <a:rPr lang="en-US" sz="1600" b="1" dirty="0" err="1">
                <a:solidFill>
                  <a:srgbClr val="FF0000"/>
                </a:solidFill>
              </a:rPr>
              <a:t>ini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  <a:endParaRPr lang="ru-RU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Файл справки </a:t>
            </a:r>
            <a:r>
              <a:rPr lang="en-US" altLang="ru-RU" b="1" dirty="0"/>
              <a:t>MY_HELP.BAT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95536" y="5609107"/>
            <a:ext cx="8055040" cy="9294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 :end  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REM Выход, а в </a:t>
            </a:r>
            <a:r>
              <a:rPr lang="ru-RU" sz="1600" b="1" dirty="0" err="1">
                <a:solidFill>
                  <a:srgbClr val="FF0000"/>
                </a:solidFill>
              </a:rPr>
              <a:t>DOSBOx</a:t>
            </a:r>
            <a:r>
              <a:rPr lang="ru-RU" sz="1600" b="1" dirty="0">
                <a:solidFill>
                  <a:srgbClr val="FF0000"/>
                </a:solidFill>
              </a:rPr>
              <a:t> его завершение   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EXIT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830" y="5239775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Процедура Завершения работы</a:t>
            </a:r>
            <a:r>
              <a:rPr lang="en-US" altLang="ru-RU" dirty="0"/>
              <a:t> </a:t>
            </a:r>
            <a:r>
              <a:rPr lang="ru-RU" altLang="ru-RU" dirty="0"/>
              <a:t>КФ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FF0000"/>
                </a:solidFill>
              </a:rPr>
              <a:t>EXIT</a:t>
            </a:r>
            <a:r>
              <a:rPr lang="ru-RU" altLang="ru-RU" dirty="0"/>
              <a:t> (</a:t>
            </a:r>
            <a:r>
              <a:rPr lang="en-US" altLang="ru-RU" dirty="0"/>
              <a:t>NB: </a:t>
            </a:r>
            <a:r>
              <a:rPr lang="ru-RU" altLang="ru-RU" dirty="0"/>
              <a:t>в </a:t>
            </a:r>
            <a:r>
              <a:rPr lang="en-US" altLang="ru-RU" dirty="0"/>
              <a:t>DOSBox </a:t>
            </a:r>
            <a:r>
              <a:rPr lang="en-US" altLang="ru-RU" b="1" dirty="0">
                <a:solidFill>
                  <a:srgbClr val="FF0000"/>
                </a:solidFill>
              </a:rPr>
              <a:t>EXIT</a:t>
            </a:r>
            <a:r>
              <a:rPr lang="en-US" altLang="ru-RU" dirty="0"/>
              <a:t> </a:t>
            </a:r>
            <a:r>
              <a:rPr lang="ru-RU" altLang="ru-RU" dirty="0"/>
              <a:t>его завершает):</a:t>
            </a:r>
          </a:p>
        </p:txBody>
      </p:sp>
    </p:spTree>
    <p:extLst>
      <p:ext uri="{BB962C8B-B14F-4D97-AF65-F5344CB8AC3E}">
        <p14:creationId xmlns:p14="http://schemas.microsoft.com/office/powerpoint/2010/main" val="214174390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  Команда в памяти</a:t>
            </a:r>
            <a:r>
              <a:rPr lang="en-US" dirty="0"/>
              <a:t> (</a:t>
            </a:r>
            <a:r>
              <a:rPr lang="ru-RU" dirty="0"/>
              <a:t>ОП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256" y="323850"/>
            <a:ext cx="585787" cy="365125"/>
          </a:xfrm>
        </p:spPr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350</a:t>
            </a:fld>
            <a:endParaRPr dirty="0"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8" y="560388"/>
            <a:ext cx="31686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;Команды Ассемблера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     dw  </a:t>
            </a:r>
            <a:r>
              <a:rPr lang="ru-RU" altLang="ru-RU" sz="1800" b="1">
                <a:solidFill>
                  <a:srgbClr val="FF0000"/>
                </a:solidFill>
              </a:rPr>
              <a:t>0</a:t>
            </a:r>
            <a:r>
              <a:rPr lang="en-US" altLang="ru-RU" sz="1800" b="1">
                <a:solidFill>
                  <a:srgbClr val="FF0000"/>
                </a:solidFill>
              </a:rPr>
              <a:t>FF0</a:t>
            </a:r>
            <a:r>
              <a:rPr lang="en-US" altLang="ru-RU" sz="1800" b="1"/>
              <a:t>h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...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AX,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endParaRPr lang="ru-RU" altLang="ru-RU" sz="18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ADD AX , </a:t>
            </a:r>
            <a:r>
              <a:rPr lang="ru-RU" altLang="ru-RU" sz="1800" b="1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, AX    ...</a:t>
            </a:r>
            <a:endParaRPr lang="ru-RU" altLang="ru-RU" sz="180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(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двоичный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0007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0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100" b="1" dirty="0">
                  <a:solidFill>
                    <a:srgbClr val="FF0000"/>
                  </a:solidFill>
                </a:rPr>
                <a:t>(-16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530350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5"/>
            <a:ext cx="425450" cy="81756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Заголовок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7056784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Первая 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B6EAD44-E74D-4122-9E44-62775B31A67C}" type="slidenum">
              <a:rPr/>
              <a:pPr algn="l">
                <a:defRPr/>
              </a:pPr>
              <a:t>351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3" y="908720"/>
            <a:ext cx="7488832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Слайды для примера первой программы: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Текст программы на Ассемблере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Листинг программы Ассемблера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Схема – рисунок технологии</a:t>
            </a:r>
            <a:r>
              <a:rPr lang="ru-RU" sz="2400" b="1" dirty="0">
                <a:latin typeface="+mn-lt"/>
                <a:cs typeface="+mn-cs"/>
              </a:rPr>
              <a:t> обработки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Фазы подготовки 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программы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Модули при программировании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Запуск</a:t>
            </a:r>
            <a:r>
              <a:rPr lang="ru-RU" sz="2400" b="1" dirty="0">
                <a:latin typeface="+mn-lt"/>
                <a:cs typeface="+mn-cs"/>
              </a:rPr>
              <a:t>: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компилятора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редактора связей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отладчика</a:t>
            </a:r>
            <a:r>
              <a:rPr lang="ru-RU" sz="2400" b="1" dirty="0">
                <a:latin typeface="+mn-lt"/>
                <a:cs typeface="+mn-cs"/>
              </a:rPr>
              <a:t>, на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выполнение </a:t>
            </a:r>
            <a:r>
              <a:rPr lang="ru-RU" sz="2400" b="1" dirty="0">
                <a:latin typeface="+mn-lt"/>
                <a:cs typeface="+mn-cs"/>
              </a:rPr>
              <a:t>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Результат </a:t>
            </a:r>
            <a:r>
              <a:rPr lang="ru-RU" sz="2400" b="1" dirty="0">
                <a:latin typeface="+mn-lt"/>
                <a:cs typeface="+mn-cs"/>
              </a:rPr>
              <a:t>работы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Компиляция и отладка в оболочке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Отладка 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настройка русификатора</a:t>
            </a:r>
            <a:r>
              <a:rPr lang="ru-RU" sz="2400" b="1" dirty="0">
                <a:latin typeface="+mn-lt"/>
                <a:cs typeface="+mn-cs"/>
              </a:rPr>
              <a:t>(с рисунками и скриншотами)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Работа в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Пример в МУ по СП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>
                <a:latin typeface="+mn-lt"/>
                <a:cs typeface="+mn-cs"/>
                <a:hlinkClick r:id="rId15" action="ppaction://hlinksldjump"/>
              </a:rPr>
              <a:t>Компоненты СП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15997" y="579503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Технология обработки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352</a:t>
            </a:fld>
            <a:endParaRPr dirty="0"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42966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/>
              <a:t>Компоненты СП и стадии обработки программ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28317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353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8846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Текст программы на Ассемблере</a:t>
            </a:r>
            <a:r>
              <a:rPr lang="en-US" altLang="ru-RU" dirty="0"/>
              <a:t> (1)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40655" y="332656"/>
            <a:ext cx="585787" cy="365125"/>
          </a:xfrm>
        </p:spPr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50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START: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01H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876550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Машинные команды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2616200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158727" idx="1"/>
          </p:cNvCxnSpPr>
          <p:nvPr/>
        </p:nvCxnSpPr>
        <p:spPr>
          <a:xfrm flipH="1">
            <a:off x="1979613" y="3060700"/>
            <a:ext cx="4032250" cy="65563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1835150" y="1741488"/>
            <a:ext cx="4176713" cy="287337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6011863" y="1844675"/>
            <a:ext cx="2520950" cy="369888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Директивы Ассемблера</a:t>
            </a:r>
          </a:p>
        </p:txBody>
      </p:sp>
      <p:cxnSp>
        <p:nvCxnSpPr>
          <p:cNvPr id="25" name="Прямая со стрелкой 24"/>
          <p:cNvCxnSpPr>
            <a:stCxn id="158731" idx="1"/>
          </p:cNvCxnSpPr>
          <p:nvPr/>
        </p:nvCxnSpPr>
        <p:spPr>
          <a:xfrm flipH="1" flipV="1">
            <a:off x="3635375" y="1268413"/>
            <a:ext cx="2376488" cy="760412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5992813" y="4140200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Комментарии</a:t>
            </a:r>
          </a:p>
        </p:txBody>
      </p:sp>
      <p:cxnSp>
        <p:nvCxnSpPr>
          <p:cNvPr id="31" name="Прямая со стрелкой 30"/>
          <p:cNvCxnSpPr>
            <a:stCxn id="158733" idx="1"/>
          </p:cNvCxnSpPr>
          <p:nvPr/>
        </p:nvCxnSpPr>
        <p:spPr>
          <a:xfrm flipH="1" flipV="1">
            <a:off x="4067175" y="3933825"/>
            <a:ext cx="1925638" cy="39052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>
            <a:off x="2843213" y="4324350"/>
            <a:ext cx="3149600" cy="328613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Текст программы Комментарии</a:t>
            </a:r>
            <a:r>
              <a:rPr lang="en-US" altLang="ru-RU" dirty="0"/>
              <a:t>(2)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69971" y="260648"/>
            <a:ext cx="585787" cy="365125"/>
          </a:xfrm>
        </p:spPr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fr-FR" sz="1600" b="1" dirty="0">
                <a:latin typeface="+mn-lt"/>
                <a:cs typeface="+mn-cs"/>
              </a:rPr>
              <a:t> </a:t>
            </a:r>
            <a:r>
              <a:rPr lang="fr-FR" sz="1600" b="1" dirty="0">
                <a:solidFill>
                  <a:srgbClr val="00B050"/>
                </a:solidFill>
                <a:latin typeface="+mn-lt"/>
                <a:cs typeface="+mn-cs"/>
              </a:rPr>
              <a:t>SEGMENT</a:t>
            </a:r>
            <a:r>
              <a:rPr lang="fr-FR" sz="1600" b="1" dirty="0">
                <a:latin typeface="+mn-lt"/>
                <a:cs typeface="+mn-cs"/>
              </a:rPr>
              <a:t>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7030A0"/>
                </a:solidFill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PUSH</a:t>
            </a:r>
            <a:r>
              <a:rPr lang="ru-RU" sz="1600" b="1" dirty="0">
                <a:latin typeface="+mn-lt"/>
                <a:cs typeface="+mn-cs"/>
              </a:rPr>
              <a:t>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POP</a:t>
            </a:r>
            <a:r>
              <a:rPr lang="ru-RU" sz="1600" b="1" dirty="0">
                <a:latin typeface="+mn-lt"/>
                <a:cs typeface="+mn-cs"/>
              </a:rPr>
              <a:t>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02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01</a:t>
            </a:r>
            <a:r>
              <a:rPr lang="ru-RU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4CH</a:t>
            </a:r>
            <a:endParaRPr lang="ru-RU" sz="1600" b="1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ENDS</a:t>
            </a:r>
            <a:endParaRPr lang="ru-RU" sz="1600" b="1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endParaRPr lang="ru-RU" b="1" dirty="0">
              <a:solidFill>
                <a:srgbClr val="7030A0"/>
              </a:solidFill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005012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Описание данных (</a:t>
            </a:r>
            <a:r>
              <a:rPr lang="en-US" altLang="ru-RU" sz="1800" b="1" dirty="0">
                <a:solidFill>
                  <a:srgbClr val="FF0000"/>
                </a:solidFill>
              </a:rPr>
              <a:t>LET</a:t>
            </a:r>
            <a:r>
              <a:rPr lang="ru-RU" altLang="ru-RU" sz="1800" dirty="0"/>
              <a:t>)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1744662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3275857" y="1268760"/>
            <a:ext cx="1425736" cy="72008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4701593" y="1156102"/>
            <a:ext cx="4002625" cy="369332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Объявление </a:t>
            </a:r>
            <a:r>
              <a:rPr lang="ru-RU" altLang="ru-RU" sz="1800" b="1" u="sng" dirty="0">
                <a:solidFill>
                  <a:srgbClr val="00B050"/>
                </a:solidFill>
              </a:rPr>
              <a:t>сегмента кода</a:t>
            </a:r>
            <a:r>
              <a:rPr lang="en-US" altLang="ru-RU" sz="1800" b="1" u="sng" dirty="0">
                <a:solidFill>
                  <a:srgbClr val="00B050"/>
                </a:solidFill>
              </a:rPr>
              <a:t>(MYCODE)</a:t>
            </a:r>
            <a:endParaRPr lang="ru-RU" altLang="ru-RU" sz="1800" b="1" u="sng" dirty="0">
              <a:solidFill>
                <a:srgbClr val="00B050"/>
              </a:solidFill>
            </a:endParaRPr>
          </a:p>
        </p:txBody>
      </p: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6244766" y="3455376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Задание регистра </a:t>
            </a:r>
            <a:r>
              <a:rPr lang="en-US" altLang="ru-RU" sz="1800" b="1" dirty="0">
                <a:solidFill>
                  <a:srgbClr val="7030A0"/>
                </a:solidFill>
              </a:rPr>
              <a:t>DS</a:t>
            </a:r>
            <a:r>
              <a:rPr lang="ru-RU" altLang="ru-RU" sz="1800" b="1" dirty="0">
                <a:solidFill>
                  <a:srgbClr val="7030A0"/>
                </a:solidFill>
              </a:rPr>
              <a:t> </a:t>
            </a:r>
          </a:p>
        </p:txBody>
      </p:sp>
      <p:cxnSp>
        <p:nvCxnSpPr>
          <p:cNvPr id="31" name="Прямая со стрелкой 30"/>
          <p:cNvCxnSpPr>
            <a:stCxn id="19" idx="1"/>
          </p:cNvCxnSpPr>
          <p:nvPr/>
        </p:nvCxnSpPr>
        <p:spPr>
          <a:xfrm flipH="1" flipV="1">
            <a:off x="1475659" y="2005015"/>
            <a:ext cx="4248470" cy="865488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 flipV="1">
            <a:off x="1871620" y="2685126"/>
            <a:ext cx="4373146" cy="95440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58731" idx="1"/>
          </p:cNvCxnSpPr>
          <p:nvPr/>
        </p:nvCxnSpPr>
        <p:spPr>
          <a:xfrm flipH="1">
            <a:off x="1974781" y="1340768"/>
            <a:ext cx="2726812" cy="4351560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5724129" y="2547337"/>
            <a:ext cx="3010744" cy="646331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Метка начала программы (</a:t>
            </a:r>
            <a:r>
              <a:rPr lang="en-US" altLang="ru-RU" sz="1800" b="1" dirty="0">
                <a:solidFill>
                  <a:srgbClr val="7030A0"/>
                </a:solidFill>
              </a:rPr>
              <a:t>START</a:t>
            </a:r>
            <a:r>
              <a:rPr lang="ru-RU" altLang="ru-RU" sz="1800" dirty="0"/>
              <a:t>)</a:t>
            </a:r>
          </a:p>
        </p:txBody>
      </p:sp>
      <p:cxnSp>
        <p:nvCxnSpPr>
          <p:cNvPr id="26" name="Прямая со стрелкой 25"/>
          <p:cNvCxnSpPr>
            <a:stCxn id="19" idx="1"/>
          </p:cNvCxnSpPr>
          <p:nvPr/>
        </p:nvCxnSpPr>
        <p:spPr>
          <a:xfrm flipH="1">
            <a:off x="1754191" y="2870503"/>
            <a:ext cx="3969938" cy="300676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9"/>
          <p:cNvSpPr txBox="1">
            <a:spLocks noChangeArrowheads="1"/>
          </p:cNvSpPr>
          <p:nvPr/>
        </p:nvSpPr>
        <p:spPr bwMode="auto">
          <a:xfrm>
            <a:off x="5796136" y="4077072"/>
            <a:ext cx="2866729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</a:rPr>
              <a:t>Вывод символа на экран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44" name="Прямая со стрелкой 43"/>
          <p:cNvCxnSpPr>
            <a:stCxn id="41" idx="1"/>
          </p:cNvCxnSpPr>
          <p:nvPr/>
        </p:nvCxnSpPr>
        <p:spPr>
          <a:xfrm flipH="1" flipV="1">
            <a:off x="2196358" y="3455376"/>
            <a:ext cx="3599778" cy="8063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2987824" y="4321077"/>
            <a:ext cx="2892502" cy="57606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/>
          <p:cNvSpPr txBox="1">
            <a:spLocks noChangeArrowheads="1"/>
          </p:cNvSpPr>
          <p:nvPr/>
        </p:nvSpPr>
        <p:spPr bwMode="auto">
          <a:xfrm>
            <a:off x="5808318" y="4653136"/>
            <a:ext cx="2926555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</a:rPr>
              <a:t>Ввод символа с клавиатуры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56" name="TextBox 5"/>
          <p:cNvSpPr txBox="1">
            <a:spLocks noChangeArrowheads="1"/>
          </p:cNvSpPr>
          <p:nvPr/>
        </p:nvSpPr>
        <p:spPr bwMode="auto">
          <a:xfrm>
            <a:off x="4701593" y="5317257"/>
            <a:ext cx="4031955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ru-RU" altLang="ru-RU" sz="1800" b="1" dirty="0">
                <a:solidFill>
                  <a:srgbClr val="00B0F0"/>
                </a:solidFill>
              </a:rPr>
              <a:t>Завершение программы (</a:t>
            </a:r>
            <a:r>
              <a:rPr lang="en-US" sz="1800" b="1" dirty="0">
                <a:solidFill>
                  <a:srgbClr val="00B0F0"/>
                </a:solidFill>
              </a:rPr>
              <a:t>4CH</a:t>
            </a:r>
            <a:r>
              <a:rPr lang="ru-RU" altLang="ru-RU" sz="1800" b="1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60" name="Прямая со стрелкой 59"/>
          <p:cNvCxnSpPr>
            <a:stCxn id="56" idx="1"/>
          </p:cNvCxnSpPr>
          <p:nvPr/>
        </p:nvCxnSpPr>
        <p:spPr>
          <a:xfrm flipH="1" flipV="1">
            <a:off x="2196358" y="5157192"/>
            <a:ext cx="2505235" cy="344731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38292488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Листинг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440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356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063911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6013" y="1341438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059113" y="5718175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Содержимое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  <a:endCxn id="5" idx="3"/>
          </p:cNvCxnSpPr>
          <p:nvPr/>
        </p:nvCxnSpPr>
        <p:spPr>
          <a:xfrm flipH="1" flipV="1">
            <a:off x="2987675" y="3394075"/>
            <a:ext cx="1800225" cy="2324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32588" y="5516563"/>
            <a:ext cx="2016125" cy="79216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6875" y="5850994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Номер строки в тексте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219700" y="2997200"/>
            <a:ext cx="2520950" cy="251936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917575" y="5454119"/>
            <a:ext cx="522288" cy="3968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200900" y="800857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16" name="Прямая со стрелкой 15"/>
          <p:cNvCxnSpPr>
            <a:stCxn id="15" idx="1"/>
          </p:cNvCxnSpPr>
          <p:nvPr/>
        </p:nvCxnSpPr>
        <p:spPr>
          <a:xfrm flipH="1" flipV="1">
            <a:off x="3771900" y="1172332"/>
            <a:ext cx="3429000" cy="111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5" idx="1"/>
          </p:cNvCxnSpPr>
          <p:nvPr/>
        </p:nvCxnSpPr>
        <p:spPr>
          <a:xfrm flipH="1" flipV="1">
            <a:off x="6335713" y="702432"/>
            <a:ext cx="865187" cy="4810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Заголовок 1"/>
          <p:cNvSpPr>
            <a:spLocks noGrp="1"/>
          </p:cNvSpPr>
          <p:nvPr>
            <p:ph type="title"/>
          </p:nvPr>
        </p:nvSpPr>
        <p:spPr>
          <a:xfrm>
            <a:off x="658366" y="44450"/>
            <a:ext cx="7226002" cy="792163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Модули при программировании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336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5C4436C-2C0E-4B79-A0C5-4D009926C876}" type="slidenum">
              <a:rPr/>
              <a:pPr algn="l">
                <a:defRPr/>
              </a:pPr>
              <a:t>357</a:t>
            </a:fld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682347" y="577874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Существующая технология создания исполнимых программ включает в себя следующие разновидности модулей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dirty="0">
                <a:latin typeface="+mn-lt"/>
                <a:cs typeface="+mn-cs"/>
                <a:hlinkClick r:id="rId3" action="ppaction://hlinksldjump"/>
              </a:rPr>
              <a:t>схема обработки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Исходные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</a:t>
            </a:r>
            <a:r>
              <a:rPr lang="ru-RU" dirty="0">
                <a:latin typeface="+mn-lt"/>
                <a:cs typeface="+mn-cs"/>
              </a:rPr>
              <a:t>), написанные на языке программирования (например, языке Ассемблер). Исходные модули, обычно, представляют собой длинную строку символов (или совокупность строк) и имеют следующее расширение файлов: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ASM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b="1" dirty="0">
                <a:latin typeface="+mn-lt"/>
                <a:cs typeface="+mn-cs"/>
              </a:rPr>
              <a:t>.</a:t>
            </a:r>
            <a:r>
              <a:rPr lang="ru-RU" dirty="0">
                <a:latin typeface="+mn-lt"/>
                <a:cs typeface="+mn-cs"/>
              </a:rPr>
              <a:t> Исходные модули формируются программистом или подключаются из библиотек (заголовочные файлы – </a:t>
            </a:r>
            <a:r>
              <a:rPr lang="ru-RU" b="1" dirty="0"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dirty="0">
                <a:latin typeface="+mn-lt"/>
                <a:cs typeface="+mn-cs"/>
              </a:rPr>
              <a:t>). Исходные модули кодируются в форматах: </a:t>
            </a:r>
            <a:r>
              <a:rPr lang="en-US" dirty="0">
                <a:latin typeface="+mn-lt"/>
                <a:cs typeface="+mn-cs"/>
              </a:rPr>
              <a:t>ASCII</a:t>
            </a:r>
            <a:r>
              <a:rPr lang="ru-RU" dirty="0">
                <a:latin typeface="+mn-lt"/>
                <a:cs typeface="+mn-cs"/>
              </a:rPr>
              <a:t> (ДОС) или </a:t>
            </a:r>
            <a:r>
              <a:rPr lang="en-US" dirty="0">
                <a:latin typeface="+mn-lt"/>
                <a:cs typeface="+mn-cs"/>
              </a:rPr>
              <a:t>ANSI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Windows</a:t>
            </a:r>
            <a:r>
              <a:rPr lang="ru-RU" dirty="0">
                <a:latin typeface="+mn-lt"/>
                <a:cs typeface="+mn-cs"/>
              </a:rPr>
              <a:t>)/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Объектные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ОМ</a:t>
            </a:r>
            <a:r>
              <a:rPr lang="ru-RU" dirty="0">
                <a:latin typeface="+mn-lt"/>
                <a:cs typeface="+mn-cs"/>
              </a:rPr>
              <a:t>) формируются </a:t>
            </a:r>
            <a:r>
              <a:rPr lang="ru-RU" u="sng" dirty="0">
                <a:latin typeface="+mn-lt"/>
                <a:cs typeface="+mn-cs"/>
              </a:rPr>
              <a:t>компиляторами</a:t>
            </a:r>
            <a:r>
              <a:rPr lang="ru-RU" dirty="0">
                <a:latin typeface="+mn-lt"/>
                <a:cs typeface="+mn-cs"/>
              </a:rPr>
              <a:t> после успешной компиляции (без ошибок) исходных модулей. Объектные модули имеют расширение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OBJ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 имеют стандартизованную структуру. Изменять содержание объектных модулей вручную не рекомендуется.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Исполнимые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ИСМ</a:t>
            </a:r>
            <a:r>
              <a:rPr lang="ru-RU" dirty="0">
                <a:latin typeface="+mn-lt"/>
                <a:cs typeface="+mn-cs"/>
              </a:rPr>
              <a:t>) формируются редактором связей (компоновщиком), который объединяет множество объектных модулей в единую программу. Исполнимые модули могут непосредственно выполняться на компьютере. Они имеют формат: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или *.</a:t>
            </a:r>
            <a:r>
              <a:rPr lang="en-US" dirty="0">
                <a:latin typeface="+mn-lt"/>
                <a:cs typeface="+mn-cs"/>
              </a:rPr>
              <a:t>COM</a:t>
            </a:r>
            <a:r>
              <a:rPr lang="ru-RU" dirty="0">
                <a:latin typeface="+mn-lt"/>
                <a:cs typeface="+mn-cs"/>
              </a:rPr>
              <a:t>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Библиотеки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объектных</a:t>
            </a:r>
            <a:r>
              <a:rPr lang="ru-RU" dirty="0">
                <a:latin typeface="+mn-lt"/>
                <a:cs typeface="+mn-cs"/>
              </a:rPr>
              <a:t> модулей объединяют множества объектных моделей, связанных по смыслу и функциям. Библиотеки бывают стандартными и пользовательскими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dirty="0">
                <a:latin typeface="+mn-lt"/>
                <a:cs typeface="+mn-cs"/>
              </a:rPr>
              <a:t>). Для построения библиотек используется специальная компонента СП – </a:t>
            </a:r>
            <a:r>
              <a:rPr lang="ru-RU" u="sng" dirty="0">
                <a:latin typeface="+mn-lt"/>
                <a:cs typeface="+mn-cs"/>
              </a:rPr>
              <a:t>библиотекарь</a:t>
            </a:r>
            <a:r>
              <a:rPr lang="ru-RU" dirty="0">
                <a:latin typeface="+mn-lt"/>
                <a:cs typeface="+mn-cs"/>
              </a:rPr>
              <a:t> (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или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TLIB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dirty="0">
                <a:latin typeface="+mn-lt"/>
                <a:cs typeface="+mn-cs"/>
              </a:rPr>
              <a:t>).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/>
              <a:t>Компоненты СП и стадии обработки программ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03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Использование </a:t>
            </a:r>
            <a:r>
              <a:rPr lang="en-US" sz="2800" dirty="0">
                <a:solidFill>
                  <a:srgbClr val="00B050"/>
                </a:solidFill>
              </a:rPr>
              <a:t>QC25</a:t>
            </a:r>
            <a:r>
              <a:rPr lang="en-US" sz="2800" dirty="0"/>
              <a:t> </a:t>
            </a:r>
            <a:r>
              <a:rPr lang="ru-RU" sz="2800" dirty="0"/>
              <a:t>для изучения Ассемблера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B455B5C-E5A2-4A9A-8835-63A90F311A59}" type="slidenum">
              <a:rPr/>
              <a:pPr algn="l">
                <a:defRPr/>
              </a:pPr>
              <a:t>359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392" y="692696"/>
            <a:ext cx="877210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Вид оболочки </a:t>
            </a:r>
            <a:r>
              <a:rPr lang="en-US" sz="2400" dirty="0">
                <a:latin typeface="+mn-lt"/>
                <a:cs typeface="+mn-cs"/>
              </a:rPr>
              <a:t>QC25 </a:t>
            </a:r>
            <a:r>
              <a:rPr lang="ru-RU" sz="2400" dirty="0">
                <a:latin typeface="+mn-lt"/>
                <a:cs typeface="+mn-cs"/>
              </a:rPr>
              <a:t>для отладки программы (с\</a:t>
            </a:r>
            <a:r>
              <a:rPr lang="en-US" sz="2400" dirty="0">
                <a:latin typeface="+mn-lt"/>
                <a:cs typeface="+mn-cs"/>
              </a:rPr>
              <a:t>QC</a:t>
            </a:r>
            <a:r>
              <a:rPr lang="ru-RU" sz="2400" dirty="0">
                <a:latin typeface="+mn-lt"/>
                <a:cs typeface="+mn-cs"/>
              </a:rPr>
              <a:t>25</a:t>
            </a:r>
            <a:r>
              <a:rPr lang="en-US" sz="2400" dirty="0">
                <a:latin typeface="+mn-lt"/>
                <a:cs typeface="+mn-cs"/>
              </a:rPr>
              <a:t>\bin\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qc.exe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</p:txBody>
      </p:sp>
      <p:pic>
        <p:nvPicPr>
          <p:cNvPr id="162826" name="Picture 2" descr="sp001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4113"/>
            <a:ext cx="85550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636" y="5397259"/>
            <a:ext cx="75395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 оболочке </a:t>
            </a:r>
            <a:r>
              <a:rPr lang="en-US" sz="2000" dirty="0">
                <a:latin typeface="+mn-lt"/>
                <a:cs typeface="+mn-cs"/>
              </a:rPr>
              <a:t>QC25 </a:t>
            </a:r>
            <a:r>
              <a:rPr lang="ru-RU" sz="2000" dirty="0">
                <a:latin typeface="+mn-lt"/>
                <a:cs typeface="+mn-cs"/>
              </a:rPr>
              <a:t> уже заложены: </a:t>
            </a:r>
            <a:r>
              <a:rPr lang="ru-RU" sz="2000" u="sng" dirty="0">
                <a:latin typeface="+mn-lt"/>
                <a:cs typeface="+mn-cs"/>
              </a:rPr>
              <a:t>текстовый редактор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latin typeface="+mn-lt"/>
                <a:cs typeface="+mn-cs"/>
              </a:rPr>
              <a:t>компилятор Ассемблера, редактор связей, отладчик и справочник по программированию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Проверка параметров по КФ 2 (6)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1520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Использование </a:t>
            </a:r>
            <a:r>
              <a:rPr lang="en-US" sz="1600" b="1" dirty="0">
                <a:solidFill>
                  <a:srgbClr val="FF0000"/>
                </a:solidFill>
              </a:rPr>
              <a:t>SET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SET </a:t>
            </a:r>
            <a:r>
              <a:rPr lang="en-US" sz="1600" b="1" dirty="0"/>
              <a:t>Par3=%3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</a:t>
            </a:r>
            <a:r>
              <a:rPr lang="en-US" sz="1600" b="1" dirty="0"/>
              <a:t>) CLS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Можно и так</a:t>
            </a:r>
          </a:p>
          <a:p>
            <a:pPr marL="0" indent="0">
              <a:buNone/>
            </a:pPr>
            <a:r>
              <a:rPr lang="en-US" sz="1600" b="1" dirty="0"/>
              <a:t>IF (%3)==(</a:t>
            </a:r>
            <a:r>
              <a:rPr lang="ru-RU" sz="1600" b="1" dirty="0"/>
              <a:t>ДА</a:t>
            </a:r>
            <a:r>
              <a:rPr lang="en-US" sz="1600" b="1" dirty="0"/>
              <a:t>) CLS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93424" y="61139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Проверка очистки экрана</a:t>
            </a:r>
            <a:r>
              <a:rPr lang="en-US" altLang="ru-RU" dirty="0"/>
              <a:t> </a:t>
            </a:r>
            <a:r>
              <a:rPr lang="ru-RU" altLang="ru-RU" dirty="0"/>
              <a:t>перед меню (демонстрация команды </a:t>
            </a:r>
            <a:r>
              <a:rPr lang="en-US" altLang="ru-RU" b="1" dirty="0">
                <a:solidFill>
                  <a:srgbClr val="FF0000"/>
                </a:solidFill>
              </a:rPr>
              <a:t>SET</a:t>
            </a:r>
            <a:r>
              <a:rPr lang="ru-RU" altLang="ru-RU" dirty="0"/>
              <a:t>)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6664" y="2839268"/>
            <a:ext cx="8055040" cy="12249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экрана при значении четвертого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alt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Если имя КФ справки задано параметром %1</a:t>
            </a:r>
            <a:endParaRPr lang="ru-RU" alt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ru-RU" altLang="ru-RU" sz="1600" b="1" dirty="0">
                <a:solidFill>
                  <a:srgbClr val="FF0000"/>
                </a:solidFill>
              </a:rPr>
              <a:t>%1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2534" y="4105143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КФ справки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17521" y="4509120"/>
            <a:ext cx="8055040" cy="9294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С.А.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1-й :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21416" y="2483604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Проверка вывода справки по заданию параметров </a:t>
            </a:r>
            <a:r>
              <a:rPr lang="ru-RU" altLang="ru-RU" dirty="0">
                <a:solidFill>
                  <a:srgbClr val="FF0000"/>
                </a:solidFill>
              </a:rPr>
              <a:t>%4 и %1 </a:t>
            </a:r>
            <a:r>
              <a:rPr lang="en-US" altLang="ru-RU" dirty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39899999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 Редактор (</a:t>
            </a:r>
            <a:r>
              <a:rPr lang="en-US" altLang="ru-RU"/>
              <a:t>1)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23838"/>
            <a:ext cx="585787" cy="365125"/>
          </a:xfrm>
        </p:spPr>
        <p:txBody>
          <a:bodyPr/>
          <a:lstStyle/>
          <a:p>
            <a:pPr algn="l">
              <a:defRPr/>
            </a:pPr>
            <a:fld id="{009951E2-6D85-4544-9D63-B5271F6A9E5F}" type="slidenum">
              <a:rPr/>
              <a:pPr algn="l">
                <a:defRPr/>
              </a:pPr>
              <a:t>360</a:t>
            </a:fld>
            <a:endParaRPr dirty="0"/>
          </a:p>
        </p:txBody>
      </p:sp>
      <p:pic>
        <p:nvPicPr>
          <p:cNvPr id="16384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6096000" cy="395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5" name="TextBox 5"/>
          <p:cNvSpPr txBox="1">
            <a:spLocks noChangeArrowheads="1"/>
          </p:cNvSpPr>
          <p:nvPr/>
        </p:nvSpPr>
        <p:spPr bwMode="auto">
          <a:xfrm>
            <a:off x="5076825" y="5229225"/>
            <a:ext cx="3598863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Область ввода и редактирования </a:t>
            </a:r>
            <a:r>
              <a:rPr lang="ru-RU" altLang="ru-RU" sz="1800" u="sng"/>
              <a:t>текста программы </a:t>
            </a:r>
            <a:r>
              <a:rPr lang="ru-RU" altLang="ru-RU" sz="1800"/>
              <a:t>на Ассемблере</a:t>
            </a:r>
          </a:p>
        </p:txBody>
      </p:sp>
      <p:cxnSp>
        <p:nvCxnSpPr>
          <p:cNvPr id="7" name="Прямая со стрелкой 6"/>
          <p:cNvCxnSpPr>
            <a:stCxn id="163845" idx="0"/>
          </p:cNvCxnSpPr>
          <p:nvPr/>
        </p:nvCxnSpPr>
        <p:spPr>
          <a:xfrm flipH="1" flipV="1">
            <a:off x="3708400" y="2924175"/>
            <a:ext cx="3167063" cy="23050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7" name="TextBox 9"/>
          <p:cNvSpPr txBox="1">
            <a:spLocks noChangeArrowheads="1"/>
          </p:cNvSpPr>
          <p:nvPr/>
        </p:nvSpPr>
        <p:spPr bwMode="auto">
          <a:xfrm>
            <a:off x="2268538" y="5381625"/>
            <a:ext cx="2159000" cy="3698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Быстрая справка</a:t>
            </a:r>
          </a:p>
        </p:txBody>
      </p:sp>
      <p:cxnSp>
        <p:nvCxnSpPr>
          <p:cNvPr id="11" name="Прямая со стрелкой 10"/>
          <p:cNvCxnSpPr>
            <a:stCxn id="163847" idx="0"/>
            <a:endCxn id="163844" idx="2"/>
          </p:cNvCxnSpPr>
          <p:nvPr/>
        </p:nvCxnSpPr>
        <p:spPr>
          <a:xfrm flipV="1">
            <a:off x="3348038" y="5006975"/>
            <a:ext cx="1103312" cy="374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9" name="TextBox 11"/>
          <p:cNvSpPr txBox="1">
            <a:spLocks noChangeArrowheads="1"/>
          </p:cNvSpPr>
          <p:nvPr/>
        </p:nvSpPr>
        <p:spPr bwMode="auto">
          <a:xfrm>
            <a:off x="6983413" y="588963"/>
            <a:ext cx="2160587" cy="36988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Меню оболочки</a:t>
            </a:r>
          </a:p>
        </p:txBody>
      </p:sp>
      <p:cxnSp>
        <p:nvCxnSpPr>
          <p:cNvPr id="13" name="Прямая со стрелкой 12"/>
          <p:cNvCxnSpPr>
            <a:stCxn id="163849" idx="2"/>
          </p:cNvCxnSpPr>
          <p:nvPr/>
        </p:nvCxnSpPr>
        <p:spPr>
          <a:xfrm flipH="1">
            <a:off x="6831013" y="958850"/>
            <a:ext cx="1233487" cy="1476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 Листинг программы </a:t>
            </a:r>
            <a:r>
              <a:rPr lang="en-US" altLang="ru-RU"/>
              <a:t>(2)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B64B26CA-690E-4261-AFA5-147BE97983F8}" type="slidenum">
              <a:rPr/>
              <a:pPr algn="l">
                <a:defRPr/>
              </a:pPr>
              <a:t>361</a:t>
            </a:fld>
            <a:endParaRPr/>
          </a:p>
        </p:txBody>
      </p:sp>
      <p:pic>
        <p:nvPicPr>
          <p:cNvPr id="164868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60960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4643438" y="5875338"/>
            <a:ext cx="4105275" cy="646112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Листинг программы на Ассемблере (как получить: </a:t>
            </a:r>
            <a:r>
              <a:rPr lang="ru-RU" altLang="ru-RU" sz="1800">
                <a:solidFill>
                  <a:srgbClr val="FF0000"/>
                </a:solidFill>
              </a:rPr>
              <a:t>опции и меню</a:t>
            </a:r>
            <a:r>
              <a:rPr lang="ru-RU" altLang="ru-RU" sz="1800"/>
              <a:t>)</a:t>
            </a:r>
          </a:p>
        </p:txBody>
      </p:sp>
      <p:cxnSp>
        <p:nvCxnSpPr>
          <p:cNvPr id="6" name="Прямая со стрелкой 5"/>
          <p:cNvCxnSpPr>
            <a:stCxn id="164869" idx="0"/>
          </p:cNvCxnSpPr>
          <p:nvPr/>
        </p:nvCxnSpPr>
        <p:spPr>
          <a:xfrm flipH="1" flipV="1">
            <a:off x="4932363" y="3284538"/>
            <a:ext cx="1763712" cy="25908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871" name="TextBox 8"/>
          <p:cNvSpPr txBox="1">
            <a:spLocks noChangeArrowheads="1"/>
          </p:cNvSpPr>
          <p:nvPr/>
        </p:nvSpPr>
        <p:spPr bwMode="auto">
          <a:xfrm>
            <a:off x="785813" y="5840413"/>
            <a:ext cx="3600450" cy="64770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Двоичное представление программы в ОП (в шестн. вид)</a:t>
            </a:r>
          </a:p>
        </p:txBody>
      </p:sp>
      <p:cxnSp>
        <p:nvCxnSpPr>
          <p:cNvPr id="10" name="Прямая со стрелкой 9"/>
          <p:cNvCxnSpPr>
            <a:stCxn id="164871" idx="0"/>
          </p:cNvCxnSpPr>
          <p:nvPr/>
        </p:nvCxnSpPr>
        <p:spPr>
          <a:xfrm flipV="1">
            <a:off x="2586038" y="5338763"/>
            <a:ext cx="57150" cy="501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447800" y="2420938"/>
            <a:ext cx="1611313" cy="295275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811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1" name="Заголовок 1"/>
          <p:cNvSpPr>
            <a:spLocks noGrp="1"/>
          </p:cNvSpPr>
          <p:nvPr>
            <p:ph type="title"/>
          </p:nvPr>
        </p:nvSpPr>
        <p:spPr>
          <a:xfrm>
            <a:off x="909638" y="384175"/>
            <a:ext cx="539115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Отладчик </a:t>
            </a:r>
            <a:r>
              <a:rPr lang="en-US" altLang="ru-RU"/>
              <a:t>(3)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A00BBB2-439C-4BAF-9928-2636EAF28050}" type="slidenum">
              <a:rPr/>
              <a:pPr algn="l">
                <a:defRPr/>
              </a:pPr>
              <a:t>362</a:t>
            </a:fld>
            <a:endParaRPr/>
          </a:p>
        </p:txBody>
      </p:sp>
      <p:pic>
        <p:nvPicPr>
          <p:cNvPr id="16589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7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4" name="TextBox 5"/>
          <p:cNvSpPr txBox="1">
            <a:spLocks noChangeArrowheads="1"/>
          </p:cNvSpPr>
          <p:nvPr/>
        </p:nvSpPr>
        <p:spPr bwMode="auto">
          <a:xfrm>
            <a:off x="3779912" y="5013176"/>
            <a:ext cx="5364088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Содержание регистров МП</a:t>
            </a:r>
            <a:r>
              <a:rPr lang="en-US" altLang="ru-RU" sz="1800" dirty="0"/>
              <a:t> </a:t>
            </a:r>
            <a:r>
              <a:rPr lang="ru-RU" altLang="ru-RU" sz="1800" dirty="0"/>
              <a:t>и флагов при отладке</a:t>
            </a:r>
          </a:p>
        </p:txBody>
      </p:sp>
      <p:cxnSp>
        <p:nvCxnSpPr>
          <p:cNvPr id="7" name="Прямая со стрелкой 6"/>
          <p:cNvCxnSpPr>
            <a:stCxn id="165894" idx="0"/>
          </p:cNvCxnSpPr>
          <p:nvPr/>
        </p:nvCxnSpPr>
        <p:spPr>
          <a:xfrm flipH="1" flipV="1">
            <a:off x="3347866" y="2214502"/>
            <a:ext cx="3114090" cy="279867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6" name="TextBox 9"/>
          <p:cNvSpPr txBox="1">
            <a:spLocks noChangeArrowheads="1"/>
          </p:cNvSpPr>
          <p:nvPr/>
        </p:nvSpPr>
        <p:spPr bwMode="auto">
          <a:xfrm>
            <a:off x="5867400" y="384175"/>
            <a:ext cx="2520950" cy="1200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Содержание переменных программы МП при отладке (</a:t>
            </a:r>
            <a:r>
              <a:rPr lang="en-US" altLang="ru-RU" sz="1800" u="sng"/>
              <a:t>Watch</a:t>
            </a:r>
            <a:r>
              <a:rPr lang="ru-RU" altLang="ru-RU" sz="1800"/>
              <a:t>)</a:t>
            </a:r>
          </a:p>
        </p:txBody>
      </p:sp>
      <p:cxnSp>
        <p:nvCxnSpPr>
          <p:cNvPr id="11" name="Прямая со стрелкой 10"/>
          <p:cNvCxnSpPr>
            <a:stCxn id="165896" idx="1"/>
            <a:endCxn id="12" idx="3"/>
          </p:cNvCxnSpPr>
          <p:nvPr/>
        </p:nvCxnSpPr>
        <p:spPr>
          <a:xfrm flipH="1">
            <a:off x="2376488" y="984250"/>
            <a:ext cx="3490912" cy="103981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8" name="TextBox 13"/>
          <p:cNvSpPr txBox="1">
            <a:spLocks noChangeArrowheads="1"/>
          </p:cNvSpPr>
          <p:nvPr/>
        </p:nvSpPr>
        <p:spPr bwMode="auto">
          <a:xfrm>
            <a:off x="995363" y="5877272"/>
            <a:ext cx="3792661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ИМ и </a:t>
            </a:r>
            <a:r>
              <a:rPr lang="ru-RU" altLang="ru-RU" sz="1800" u="sng" dirty="0"/>
              <a:t>Точка останова </a:t>
            </a:r>
            <a:r>
              <a:rPr lang="ru-RU" altLang="ru-RU" sz="1800" dirty="0"/>
              <a:t>(</a:t>
            </a:r>
            <a:r>
              <a:rPr lang="en-US" altLang="ru-RU" sz="1800" dirty="0"/>
              <a:t>Break</a:t>
            </a:r>
            <a:r>
              <a:rPr lang="ru-RU" altLang="ru-RU" sz="1800" dirty="0"/>
              <a:t> </a:t>
            </a:r>
            <a:r>
              <a:rPr lang="en-US" altLang="ru-RU" sz="1800" dirty="0"/>
              <a:t>Point</a:t>
            </a:r>
            <a:r>
              <a:rPr lang="ru-RU" altLang="ru-RU" sz="1800" dirty="0"/>
              <a:t>)</a:t>
            </a:r>
          </a:p>
        </p:txBody>
      </p:sp>
      <p:cxnSp>
        <p:nvCxnSpPr>
          <p:cNvPr id="16" name="Прямая со стрелкой 15"/>
          <p:cNvCxnSpPr>
            <a:stCxn id="165898" idx="0"/>
          </p:cNvCxnSpPr>
          <p:nvPr/>
        </p:nvCxnSpPr>
        <p:spPr>
          <a:xfrm flipH="1" flipV="1">
            <a:off x="2051052" y="4652964"/>
            <a:ext cx="840642" cy="12243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727200" y="1916113"/>
            <a:ext cx="649288" cy="21748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0525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</a:t>
            </a:r>
            <a:r>
              <a:rPr lang="ru-RU" altLang="ru-RU"/>
              <a:t>25</a:t>
            </a:r>
            <a:r>
              <a:rPr lang="en-US" altLang="ru-RU"/>
              <a:t> </a:t>
            </a:r>
            <a:r>
              <a:rPr lang="ru-RU" altLang="ru-RU"/>
              <a:t>Результат работы программы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44CDA64-90D5-4852-85A4-D7DA6F794A34}" type="slidenum">
              <a:rPr/>
              <a:pPr algn="l">
                <a:defRPr/>
              </a:pPr>
              <a:t>363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511300" y="1628775"/>
            <a:ext cx="323850" cy="21590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6918" name="TextBox 5"/>
          <p:cNvSpPr txBox="1">
            <a:spLocks noChangeArrowheads="1"/>
          </p:cNvSpPr>
          <p:nvPr/>
        </p:nvSpPr>
        <p:spPr bwMode="auto">
          <a:xfrm>
            <a:off x="525463" y="5327650"/>
            <a:ext cx="3240087" cy="36988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программы</a:t>
            </a:r>
          </a:p>
        </p:txBody>
      </p:sp>
      <p:cxnSp>
        <p:nvCxnSpPr>
          <p:cNvPr id="7" name="Прямая со стрелкой 6"/>
          <p:cNvCxnSpPr>
            <a:endCxn id="5" idx="2"/>
          </p:cNvCxnSpPr>
          <p:nvPr/>
        </p:nvCxnSpPr>
        <p:spPr>
          <a:xfrm flipH="1" flipV="1">
            <a:off x="1673225" y="1844675"/>
            <a:ext cx="471488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20" name="TextBox 9"/>
          <p:cNvSpPr txBox="1">
            <a:spLocks noChangeArrowheads="1"/>
          </p:cNvSpPr>
          <p:nvPr/>
        </p:nvSpPr>
        <p:spPr bwMode="auto">
          <a:xfrm>
            <a:off x="4500563" y="5219700"/>
            <a:ext cx="3240087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Имя исполнимой программы, полученной для отладки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933700" y="1700213"/>
            <a:ext cx="3186113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519363" y="1412875"/>
            <a:ext cx="828675" cy="252413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435975" cy="7064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QC25 </a:t>
            </a:r>
            <a:r>
              <a:rPr lang="ru-RU" sz="2800" dirty="0"/>
              <a:t>справочник (меню </a:t>
            </a:r>
            <a:r>
              <a:rPr lang="en-US" sz="2800" dirty="0"/>
              <a:t>Help</a:t>
            </a:r>
            <a:r>
              <a:rPr lang="ru-RU" sz="2800" dirty="0"/>
              <a:t>) </a:t>
            </a:r>
            <a:r>
              <a:rPr lang="ru-RU" sz="2800" u="sng" dirty="0"/>
              <a:t>алфавитный каталог  </a:t>
            </a:r>
            <a:r>
              <a:rPr lang="en-US" sz="2800" dirty="0"/>
              <a:t>(</a:t>
            </a:r>
            <a:r>
              <a:rPr lang="ru-RU" sz="2800" dirty="0"/>
              <a:t>5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787C125-3E8E-4142-BBCE-46C855ACC70A}" type="slidenum">
              <a:rPr/>
              <a:pPr algn="l">
                <a:defRPr/>
              </a:pPr>
              <a:t>364</a:t>
            </a:fld>
            <a:endParaRPr/>
          </a:p>
        </p:txBody>
      </p:sp>
      <p:pic>
        <p:nvPicPr>
          <p:cNvPr id="16794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268413"/>
            <a:ext cx="74898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TextBox 5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Подраздел каталога (команда </a:t>
            </a:r>
            <a:r>
              <a:rPr lang="en-US" altLang="ru-RU" sz="1600" b="1"/>
              <a:t>ADD</a:t>
            </a:r>
            <a:r>
              <a:rPr lang="ru-RU" altLang="ru-RU" sz="1600"/>
              <a:t>)</a:t>
            </a:r>
          </a:p>
        </p:txBody>
      </p:sp>
      <p:cxnSp>
        <p:nvCxnSpPr>
          <p:cNvPr id="7" name="Прямая со стрелкой 6"/>
          <p:cNvCxnSpPr>
            <a:stCxn id="167941" idx="0"/>
          </p:cNvCxnSpPr>
          <p:nvPr/>
        </p:nvCxnSpPr>
        <p:spPr>
          <a:xfrm flipH="1" flipV="1">
            <a:off x="1763713" y="4437063"/>
            <a:ext cx="4572000" cy="13128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43" name="TextBox 10"/>
          <p:cNvSpPr txBox="1">
            <a:spLocks noChangeArrowheads="1"/>
          </p:cNvSpPr>
          <p:nvPr/>
        </p:nvSpPr>
        <p:spPr bwMode="auto">
          <a:xfrm>
            <a:off x="107950" y="5732463"/>
            <a:ext cx="3024188" cy="339725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Выбор раздела каталога (на </a:t>
            </a:r>
            <a:r>
              <a:rPr lang="ru-RU" altLang="ru-RU" sz="1600" b="1">
                <a:solidFill>
                  <a:srgbClr val="FF0000"/>
                </a:solidFill>
              </a:rPr>
              <a:t>А</a:t>
            </a:r>
            <a:r>
              <a:rPr lang="ru-RU" altLang="ru-RU" sz="1600"/>
              <a:t>)</a:t>
            </a:r>
          </a:p>
        </p:txBody>
      </p:sp>
      <p:cxnSp>
        <p:nvCxnSpPr>
          <p:cNvPr id="14" name="Прямая со стрелкой 13"/>
          <p:cNvCxnSpPr>
            <a:stCxn id="167943" idx="0"/>
          </p:cNvCxnSpPr>
          <p:nvPr/>
        </p:nvCxnSpPr>
        <p:spPr>
          <a:xfrm flipH="1" flipV="1">
            <a:off x="1547813" y="2420938"/>
            <a:ext cx="71437" cy="33115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ru-RU" sz="2800"/>
              <a:t>QC25 </a:t>
            </a:r>
            <a:r>
              <a:rPr lang="ru-RU" altLang="ru-RU" sz="2800"/>
              <a:t>справочник (меню </a:t>
            </a:r>
            <a:r>
              <a:rPr lang="en-US" altLang="ru-RU" sz="2800"/>
              <a:t>Help</a:t>
            </a:r>
            <a:r>
              <a:rPr lang="ru-RU" altLang="ru-RU" sz="2800"/>
              <a:t>) общий каталог  </a:t>
            </a:r>
            <a:r>
              <a:rPr lang="en-US" altLang="ru-RU" sz="2800"/>
              <a:t>(</a:t>
            </a:r>
            <a:r>
              <a:rPr lang="ru-RU" altLang="ru-RU" sz="2800"/>
              <a:t>6</a:t>
            </a:r>
            <a:r>
              <a:rPr lang="en-US" altLang="ru-RU" sz="2800"/>
              <a:t>)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39FFB9D-031C-4D09-8581-4DA3E5A6B926}" type="slidenum">
              <a:rPr/>
              <a:pPr algn="l">
                <a:defRPr/>
              </a:pPr>
              <a:t>365</a:t>
            </a:fld>
            <a:endParaRPr/>
          </a:p>
        </p:txBody>
      </p:sp>
      <p:pic>
        <p:nvPicPr>
          <p:cNvPr id="168964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7976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 стрелкой 4"/>
          <p:cNvCxnSpPr>
            <a:stCxn id="168966" idx="0"/>
          </p:cNvCxnSpPr>
          <p:nvPr/>
        </p:nvCxnSpPr>
        <p:spPr>
          <a:xfrm flipH="1" flipV="1">
            <a:off x="5580063" y="2133600"/>
            <a:ext cx="755650" cy="36163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966" name="TextBox 7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Справочник по прерываниям </a:t>
            </a:r>
            <a:r>
              <a:rPr lang="en-US" altLang="ru-RU" sz="1600"/>
              <a:t>DOS</a:t>
            </a:r>
            <a:r>
              <a:rPr lang="ru-RU" altLang="ru-RU" sz="1600"/>
              <a:t> и </a:t>
            </a:r>
            <a:r>
              <a:rPr lang="en-US" altLang="ru-RU" sz="1600"/>
              <a:t>BIOS </a:t>
            </a:r>
            <a:endParaRPr lang="ru-RU" altLang="ru-RU" sz="160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Фазы подготовки и создания программ на Ассемблере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10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395319C-DD5C-4151-AECA-9EBC3DE16727}" type="slidenum">
              <a:rPr/>
              <a:pPr algn="l">
                <a:defRPr/>
              </a:pPr>
              <a:t>366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88508" y="85935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Для построения исполнимой программы необходимо пройти следующие основные фазы (см.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Рисунок</a:t>
            </a:r>
            <a:r>
              <a:rPr lang="ru-RU" sz="21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Подготовка алгоритма, </a:t>
            </a:r>
            <a:r>
              <a:rPr lang="ru-RU" sz="2100" u="sng" dirty="0">
                <a:latin typeface="+mn-lt"/>
                <a:cs typeface="+mn-cs"/>
              </a:rPr>
              <a:t>кодирование</a:t>
            </a:r>
            <a:r>
              <a:rPr lang="ru-RU" sz="2100" dirty="0">
                <a:latin typeface="+mn-lt"/>
                <a:cs typeface="+mn-cs"/>
              </a:rPr>
              <a:t> и создание исходных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ASM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Компиляция(</a:t>
            </a:r>
            <a:r>
              <a:rPr lang="en-US" sz="2100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TASM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синтаксическая отладка исходных  модулей, формирование объектных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OBJ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Редактирование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TLINK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связей для всех объектных модулей проекта, включая и модули из объектных библиотек, и формирование исполнимого</a:t>
            </a:r>
            <a:r>
              <a:rPr lang="en-US" sz="2100" dirty="0">
                <a:latin typeface="+mn-lt"/>
                <a:cs typeface="+mn-cs"/>
              </a:rPr>
              <a:t>(</a:t>
            </a:r>
            <a:r>
              <a:rPr lang="en-US" sz="2100" dirty="0">
                <a:latin typeface="+mn-lt"/>
                <a:cs typeface="+mn-cs"/>
                <a:hlinkClick r:id="rId5" action="ppaction://hlinksldjump"/>
              </a:rPr>
              <a:t>FIRST.EXE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модуля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Отладка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  <a:hlinkClick r:id="rId6" action="ppaction://hlinksldjump"/>
              </a:rPr>
              <a:t>TD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исполнимого модуля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 с помощью отладчика, если эти модули специально подготовлены для отладки на этапах компиляции и редактирования связей (</a:t>
            </a:r>
            <a:r>
              <a:rPr lang="en-US" sz="2100" b="1" dirty="0">
                <a:latin typeface="+mn-lt"/>
                <a:cs typeface="+mn-cs"/>
              </a:rPr>
              <a:t>TD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b="1" dirty="0">
                <a:latin typeface="+mn-lt"/>
                <a:cs typeface="+mn-cs"/>
              </a:rPr>
              <a:t>, </a:t>
            </a:r>
            <a:r>
              <a:rPr lang="en-US" sz="2100" b="1" dirty="0">
                <a:latin typeface="+mn-lt"/>
                <a:cs typeface="+mn-cs"/>
              </a:rPr>
              <a:t>CV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Если программа не дает нужный (планируемый/прогнозируемый) результат, то следует “многократное” </a:t>
            </a:r>
            <a:r>
              <a:rPr lang="ru-RU" sz="2100" u="sng" dirty="0">
                <a:latin typeface="+mn-lt"/>
                <a:cs typeface="+mn-cs"/>
              </a:rPr>
              <a:t>повторение</a:t>
            </a:r>
            <a:r>
              <a:rPr lang="ru-RU" sz="2100" dirty="0">
                <a:latin typeface="+mn-lt"/>
                <a:cs typeface="+mn-cs"/>
              </a:rPr>
              <a:t> всех предыдущих этапов (начиная, с любого предшествующего), пока правильный результат не будет получен.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Технология обработки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367</a:t>
            </a:fld>
            <a:endParaRPr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chemeClr val="tx2"/>
                </a:solidFill>
              </a:rPr>
              <a:t>TASM </a:t>
            </a:r>
            <a:r>
              <a:rPr lang="ru-RU" altLang="ru-RU" dirty="0">
                <a:solidFill>
                  <a:schemeClr val="tx2"/>
                </a:solidFill>
              </a:rPr>
              <a:t>Компиляция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9FE7C05-1810-4DAA-B695-ADAF55F7D8D8}" type="slidenum">
              <a:rPr/>
              <a:pPr algn="l">
                <a:defRPr/>
              </a:pPr>
              <a:t>368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84551" y="1196752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Например запуск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 из командной строки выполняется так (на примере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tasm.exe</a:t>
            </a:r>
            <a:r>
              <a:rPr lang="en-US" sz="2000" b="1" dirty="0">
                <a:latin typeface="+mn-lt"/>
                <a:cs typeface="+mn-cs"/>
              </a:rPr>
              <a:t> /l /</a:t>
            </a:r>
            <a:r>
              <a:rPr lang="en-US" sz="2000" b="1" dirty="0" err="1">
                <a:latin typeface="+mn-lt"/>
                <a:cs typeface="+mn-cs"/>
              </a:rPr>
              <a:t>zi</a:t>
            </a:r>
            <a:r>
              <a:rPr lang="en-US" sz="2000" b="1" dirty="0">
                <a:latin typeface="+mn-lt"/>
                <a:cs typeface="+mn-cs"/>
              </a:rPr>
              <a:t> /c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first.asm</a:t>
            </a:r>
            <a:r>
              <a:rPr lang="ru-RU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grpSp>
        <p:nvGrpSpPr>
          <p:cNvPr id="172039" name="Группа 3"/>
          <p:cNvGrpSpPr>
            <a:grpSpLocks/>
          </p:cNvGrpSpPr>
          <p:nvPr/>
        </p:nvGrpSpPr>
        <p:grpSpPr bwMode="auto">
          <a:xfrm>
            <a:off x="1116013" y="2397125"/>
            <a:ext cx="7056437" cy="2643188"/>
            <a:chOff x="1115616" y="2397081"/>
            <a:chExt cx="7056784" cy="2642592"/>
          </a:xfrm>
        </p:grpSpPr>
        <p:pic>
          <p:nvPicPr>
            <p:cNvPr id="172043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397081"/>
              <a:ext cx="7056784" cy="264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700019" y="3501732"/>
              <a:ext cx="647732" cy="431703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5534" y="5157192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Компилятор должен сообщить, что нет </a:t>
            </a:r>
            <a:r>
              <a:rPr lang="ru-RU" sz="2400" u="sng" dirty="0">
                <a:latin typeface="+mn-lt"/>
                <a:cs typeface="+mn-cs"/>
              </a:rPr>
              <a:t>ошибок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и </a:t>
            </a:r>
            <a:r>
              <a:rPr lang="ru-RU" sz="2400" u="sng" dirty="0">
                <a:latin typeface="+mn-lt"/>
                <a:cs typeface="+mn-cs"/>
              </a:rPr>
              <a:t>предупреждений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. 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63" y="188913"/>
            <a:ext cx="8229600" cy="936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/>
              <a:t>Редактирование связей между модулями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132928E-932A-4F19-89F3-7112CAF29402}" type="slidenum">
              <a:rPr/>
              <a:pPr algn="l">
                <a:defRPr/>
              </a:pPr>
              <a:t>369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65799" y="119699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Например</a:t>
            </a:r>
            <a:r>
              <a:rPr lang="ru-RU" sz="2000" dirty="0">
                <a:latin typeface="+mn-lt"/>
                <a:cs typeface="+mn-cs"/>
              </a:rPr>
              <a:t> запуск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из командной строки выполняется так (на примере системы программирования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en-US" sz="2000" b="1" dirty="0">
                <a:latin typeface="+mn-lt"/>
                <a:cs typeface="+mn-cs"/>
              </a:rPr>
              <a:t> /v /l /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 first.obj </a:t>
            </a:r>
            <a:r>
              <a:rPr lang="en-US" sz="2000" b="1" dirty="0">
                <a:latin typeface="+mn-lt"/>
                <a:cs typeface="+mn-cs"/>
              </a:rPr>
              <a:t>, first.exe , </a:t>
            </a:r>
            <a:r>
              <a:rPr lang="en-US" sz="2000" b="1" dirty="0" err="1">
                <a:latin typeface="+mn-lt"/>
                <a:cs typeface="+mn-cs"/>
              </a:rPr>
              <a:t>first.map</a:t>
            </a:r>
            <a:r>
              <a:rPr lang="en-US" sz="2000" b="1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069" y="3995678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Примечание</a:t>
            </a:r>
            <a:r>
              <a:rPr lang="ru-RU" dirty="0">
                <a:latin typeface="+mn-lt"/>
                <a:cs typeface="+mn-cs"/>
              </a:rPr>
              <a:t> 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Предупреждение </a:t>
            </a:r>
            <a:r>
              <a:rPr lang="en-US" dirty="0">
                <a:latin typeface="+mn-lt"/>
                <a:cs typeface="+mn-cs"/>
              </a:rPr>
              <a:t>“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No Stack</a:t>
            </a:r>
            <a:r>
              <a:rPr lang="en-US" dirty="0">
                <a:latin typeface="+mn-lt"/>
                <a:cs typeface="+mn-cs"/>
              </a:rPr>
              <a:t>” – </a:t>
            </a:r>
            <a:r>
              <a:rPr lang="ru-RU" dirty="0">
                <a:latin typeface="+mn-lt"/>
                <a:cs typeface="+mn-cs"/>
              </a:rPr>
              <a:t>появляется из-за того, что в программе не объявлен явно сегмент стека и не является ошибкой.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Снять скриншот с экрана можно клавишами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Ctrl+F5</a:t>
            </a:r>
            <a:r>
              <a:rPr lang="ru-RU" dirty="0">
                <a:latin typeface="+mn-lt"/>
                <a:cs typeface="+mn-cs"/>
              </a:rPr>
              <a:t>, при этом рисунок будет помещен в каталог </a:t>
            </a:r>
            <a:r>
              <a:rPr lang="en-US" dirty="0">
                <a:latin typeface="+mn-lt"/>
                <a:cs typeface="+mn-cs"/>
              </a:rPr>
              <a:t>Capture (</a:t>
            </a:r>
            <a:r>
              <a:rPr lang="ru-RU" dirty="0">
                <a:latin typeface="+mn-lt"/>
                <a:cs typeface="+mn-cs"/>
              </a:rPr>
              <a:t>путь задается в файле - </a:t>
            </a:r>
            <a:r>
              <a:rPr lang="en-US" b="1" dirty="0">
                <a:latin typeface="+mn-lt"/>
                <a:cs typeface="+mn-cs"/>
              </a:rPr>
              <a:t>dosbox-0.74.conf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или в другом месте при собственных настройках ( см. документацию на </a:t>
            </a:r>
            <a:r>
              <a:rPr lang="en-US" dirty="0">
                <a:latin typeface="+mn-lt"/>
                <a:cs typeface="+mn-cs"/>
              </a:rPr>
              <a:t>DosBox</a:t>
            </a:r>
            <a:r>
              <a:rPr lang="ru-RU" dirty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  <p:pic>
        <p:nvPicPr>
          <p:cNvPr id="173066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73453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/>
              <a:t>3</a:t>
            </a:r>
            <a:r>
              <a:rPr lang="ru-RU" sz="2000" dirty="0"/>
              <a:t> проверяются </a:t>
            </a:r>
            <a:r>
              <a:rPr lang="ru-RU" sz="2000" u="sng" dirty="0"/>
              <a:t>следующие требования</a:t>
            </a:r>
            <a:r>
              <a:rPr lang="en-US" sz="2000" u="sng" dirty="0"/>
              <a:t>(</a:t>
            </a:r>
            <a:r>
              <a:rPr lang="ru-RU" sz="2000" u="sng" dirty="0">
                <a:hlinkClick r:id="rId2" action="ppaction://hlinksldjump"/>
              </a:rPr>
              <a:t>ОТ</a:t>
            </a:r>
            <a:r>
              <a:rPr lang="en-US" sz="2000" u="sng" dirty="0"/>
              <a:t>)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):</a:t>
            </a:r>
          </a:p>
          <a:p>
            <a:pPr lvl="0"/>
            <a:r>
              <a:rPr lang="ru-RU" sz="2000" u="sng" dirty="0"/>
              <a:t>Русификация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0000"/>
                </a:solidFill>
                <a:hlinkClick r:id="rId5" action="ppaction://hlinksldjump"/>
              </a:rPr>
              <a:t>комментариев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(в </a:t>
            </a:r>
            <a:r>
              <a:rPr lang="ru-RU" sz="2000" dirty="0">
                <a:hlinkClick r:id="rId6" action="ppaction://hlinksldjump"/>
              </a:rPr>
              <a:t>отладчике</a:t>
            </a:r>
            <a:r>
              <a:rPr lang="ru-RU" sz="2000" dirty="0"/>
              <a:t>) и вывода 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символов</a:t>
            </a:r>
            <a:r>
              <a:rPr lang="ru-RU" sz="2000" dirty="0">
                <a:hlinkClick r:id="rId7" action="ppaction://hlinksldjump"/>
              </a:rPr>
              <a:t> </a:t>
            </a:r>
            <a:r>
              <a:rPr lang="ru-RU" sz="2000" dirty="0"/>
              <a:t>(на экран КС)</a:t>
            </a:r>
          </a:p>
          <a:p>
            <a:pPr lvl="0"/>
            <a:r>
              <a:rPr lang="ru-RU" sz="2000" dirty="0">
                <a:hlinkClick r:id="rId8" action="ppaction://hlinksldjump"/>
              </a:rPr>
              <a:t>Блок-схема </a:t>
            </a:r>
            <a:r>
              <a:rPr lang="ru-RU" sz="2000" dirty="0"/>
              <a:t>программы</a:t>
            </a:r>
            <a:r>
              <a:rPr lang="en-US" sz="2000" dirty="0"/>
              <a:t>. </a:t>
            </a:r>
            <a:r>
              <a:rPr lang="ru-RU" sz="2000" dirty="0">
                <a:hlinkClick r:id="rId9" action="ppaction://hlinksldjump"/>
              </a:rPr>
              <a:t>Точка входа</a:t>
            </a:r>
            <a:r>
              <a:rPr lang="ru-RU" sz="2000" dirty="0"/>
              <a:t> в программу.</a:t>
            </a:r>
            <a:r>
              <a:rPr lang="en-US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TD.EXE!!!</a:t>
            </a:r>
            <a:endParaRPr lang="ru-RU" sz="2000" b="1" dirty="0">
              <a:solidFill>
                <a:srgbClr val="FF0000"/>
              </a:solidFill>
            </a:endParaRPr>
          </a:p>
          <a:p>
            <a:pPr lvl="0"/>
            <a:r>
              <a:rPr lang="ru-RU" sz="2000" dirty="0">
                <a:hlinkClick r:id="rId10" action="ppaction://hlinksldjump"/>
              </a:rPr>
              <a:t>Занесение </a:t>
            </a:r>
            <a:r>
              <a:rPr lang="ru-RU" sz="2000" dirty="0"/>
              <a:t>значения </a:t>
            </a:r>
            <a:r>
              <a:rPr lang="ru-RU" sz="2000" u="sng" dirty="0"/>
              <a:t>сегментного регистра данных </a:t>
            </a:r>
            <a:r>
              <a:rPr lang="ru-RU" sz="2000" dirty="0"/>
              <a:t>(</a:t>
            </a:r>
            <a:r>
              <a:rPr lang="ru-RU" sz="2000" dirty="0">
                <a:hlinkClick r:id="rId11" action="ppaction://hlinksldjump"/>
              </a:rPr>
              <a:t>Сегментные регистры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2" action="ppaction://hlinksldjump"/>
              </a:rPr>
              <a:t>Очистка</a:t>
            </a:r>
            <a:r>
              <a:rPr lang="ru-RU" sz="2000" dirty="0">
                <a:solidFill>
                  <a:srgbClr val="FF0000"/>
                </a:solidFill>
                <a:hlinkClick r:id="rId12" action="ppaction://hlinksldjump"/>
              </a:rPr>
              <a:t> </a:t>
            </a:r>
            <a:r>
              <a:rPr lang="ru-RU" sz="2000" dirty="0"/>
              <a:t>экрана перед работой программы</a:t>
            </a:r>
            <a:r>
              <a:rPr lang="en-US" sz="2000" dirty="0"/>
              <a:t> (</a:t>
            </a:r>
            <a:r>
              <a:rPr lang="ru-RU" sz="2000" dirty="0"/>
              <a:t>способы очистки</a:t>
            </a:r>
            <a:r>
              <a:rPr lang="en-US" sz="2000" dirty="0"/>
              <a:t>)</a:t>
            </a:r>
            <a:r>
              <a:rPr lang="ru-RU" sz="2000" dirty="0"/>
              <a:t> (</a:t>
            </a:r>
            <a:r>
              <a:rPr lang="en-US" sz="2000" b="1" dirty="0"/>
              <a:t>INT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Оформление и </a:t>
            </a:r>
            <a:r>
              <a:rPr lang="ru-RU" sz="2000" dirty="0">
                <a:solidFill>
                  <a:srgbClr val="FF0000"/>
                </a:solidFill>
                <a:hlinkClick r:id="rId13" action="ppaction://hlinksldjump"/>
              </a:rPr>
              <a:t>вызов</a:t>
            </a:r>
            <a:r>
              <a:rPr lang="ru-RU" sz="2000" dirty="0">
                <a:hlinkClick r:id="rId13" action="ppaction://hlinksldjump"/>
              </a:rPr>
              <a:t> </a:t>
            </a:r>
            <a:r>
              <a:rPr lang="ru-RU" sz="2000" dirty="0"/>
              <a:t> </a:t>
            </a:r>
            <a:r>
              <a:rPr lang="ru-RU" sz="2000" dirty="0">
                <a:hlinkClick r:id="rId14" action="ppaction://hlinksldjump"/>
              </a:rPr>
              <a:t>процедур </a:t>
            </a:r>
            <a:r>
              <a:rPr lang="ru-RU" sz="2000" dirty="0"/>
              <a:t>программы </a:t>
            </a:r>
            <a:r>
              <a:rPr lang="ru-RU" sz="2000" b="1" dirty="0"/>
              <a:t>(</a:t>
            </a:r>
            <a:r>
              <a:rPr lang="en-US" sz="2000" b="1" dirty="0"/>
              <a:t>CALL</a:t>
            </a:r>
            <a:r>
              <a:rPr lang="ru-RU" sz="2000" b="1" dirty="0"/>
              <a:t>,</a:t>
            </a:r>
            <a:r>
              <a:rPr lang="en-US" sz="2000" b="1" dirty="0"/>
              <a:t>RET</a:t>
            </a:r>
            <a:r>
              <a:rPr lang="ru-RU" sz="2000" b="1" dirty="0"/>
              <a:t>,</a:t>
            </a:r>
            <a:r>
              <a:rPr lang="en-US" sz="2000" b="1" dirty="0"/>
              <a:t>PROC</a:t>
            </a:r>
            <a:r>
              <a:rPr lang="ru-RU" sz="2000" b="1" dirty="0"/>
              <a:t>,</a:t>
            </a:r>
            <a:r>
              <a:rPr lang="en-US" sz="2000" b="1" dirty="0"/>
              <a:t>ENDP</a:t>
            </a:r>
            <a:r>
              <a:rPr lang="ru-RU" sz="2000" b="1" dirty="0"/>
              <a:t>)</a:t>
            </a:r>
          </a:p>
          <a:p>
            <a:pPr lvl="0"/>
            <a:r>
              <a:rPr lang="ru-RU" sz="2000" dirty="0"/>
              <a:t>Вывод одного 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символа</a:t>
            </a:r>
            <a:r>
              <a:rPr lang="ru-RU" sz="2000" dirty="0">
                <a:hlinkClick r:id="rId15" action="ppaction://hlinksldjump"/>
              </a:rPr>
              <a:t> </a:t>
            </a:r>
            <a:r>
              <a:rPr lang="ru-RU" sz="2000" dirty="0"/>
              <a:t>(процедура - </a:t>
            </a:r>
            <a:r>
              <a:rPr lang="ru-RU" sz="2000" b="1" dirty="0"/>
              <a:t>PUTCH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Пример простейшей </a:t>
            </a:r>
            <a:r>
              <a:rPr lang="ru-RU" sz="2000" dirty="0">
                <a:hlinkClick r:id="rId16" action="ppaction://hlinksldjump"/>
              </a:rPr>
              <a:t>программы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). </a:t>
            </a:r>
          </a:p>
          <a:p>
            <a:pPr lvl="0"/>
            <a:r>
              <a:rPr lang="ru-RU" sz="2000" dirty="0">
                <a:hlinkClick r:id="rId17" action="ppaction://hlinksldjump"/>
              </a:rPr>
              <a:t>Перевод </a:t>
            </a:r>
            <a:r>
              <a:rPr lang="ru-RU" sz="2000" u="sng" dirty="0"/>
              <a:t>строки</a:t>
            </a:r>
            <a:r>
              <a:rPr lang="ru-RU" sz="2000" dirty="0"/>
              <a:t> после вывода буквы (процедура </a:t>
            </a:r>
            <a:r>
              <a:rPr lang="ru-RU" sz="2000" b="1" dirty="0"/>
              <a:t>CLRF 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Вывод </a:t>
            </a:r>
            <a:r>
              <a:rPr lang="ru-RU" sz="2000" u="sng" dirty="0"/>
              <a:t>подсказки</a:t>
            </a:r>
            <a:r>
              <a:rPr lang="ru-RU" sz="2000" dirty="0"/>
              <a:t> перед запросом завершения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Запрос </a:t>
            </a:r>
            <a:r>
              <a:rPr lang="ru-RU" sz="2000" dirty="0"/>
              <a:t>ввода клавиши без эха (процедура </a:t>
            </a:r>
            <a:r>
              <a:rPr lang="ru-RU" sz="2000" b="1" dirty="0"/>
              <a:t>GETCH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9" action="ppaction://hlinksldjump"/>
              </a:rPr>
              <a:t>Корректное </a:t>
            </a:r>
            <a:r>
              <a:rPr lang="ru-RU" sz="2000" dirty="0"/>
              <a:t>завершение работы программы.</a:t>
            </a:r>
          </a:p>
          <a:p>
            <a:pPr lvl="0"/>
            <a:r>
              <a:rPr lang="ru-RU" sz="2000" dirty="0"/>
              <a:t>Замена символа в </a:t>
            </a:r>
            <a:r>
              <a:rPr lang="en-US" sz="2000" b="1" dirty="0">
                <a:solidFill>
                  <a:srgbClr val="FF0000"/>
                </a:solidFill>
              </a:rPr>
              <a:t>FIRSTD.ASM</a:t>
            </a:r>
            <a:r>
              <a:rPr lang="en-US" sz="2000" dirty="0"/>
              <a:t> </a:t>
            </a:r>
            <a:r>
              <a:rPr lang="ru-RU" sz="2000" dirty="0"/>
              <a:t>и перекомпиляция (показать в </a:t>
            </a:r>
            <a:r>
              <a:rPr lang="ru-RU" sz="2000" u="sng" dirty="0">
                <a:hlinkClick r:id="rId18" action="ppaction://hlinksldjump"/>
              </a:rPr>
              <a:t>отладчике</a:t>
            </a:r>
            <a:r>
              <a:rPr lang="ru-RU" sz="2000" dirty="0"/>
              <a:t>)!</a:t>
            </a:r>
          </a:p>
          <a:p>
            <a:pPr lvl="0"/>
            <a:r>
              <a:rPr lang="ru-RU" sz="2000" dirty="0"/>
              <a:t>Наличие грамотно-оформленного отчета по ЛР №3 (</a:t>
            </a:r>
            <a:r>
              <a:rPr lang="ru-RU" sz="2000" dirty="0">
                <a:hlinkClick r:id="rId19" action="ppaction://hlinkfile"/>
              </a:rPr>
              <a:t>шаблон</a:t>
            </a:r>
            <a:r>
              <a:rPr lang="ru-RU" sz="2000" dirty="0"/>
              <a:t>).</a:t>
            </a:r>
          </a:p>
          <a:p>
            <a:pPr lvl="0"/>
            <a:r>
              <a:rPr lang="ru-RU" sz="2000" dirty="0">
                <a:hlinkClick r:id="rId20" action="ppaction://hlinkfile"/>
              </a:rPr>
              <a:t>Наличие </a:t>
            </a:r>
            <a:r>
              <a:rPr lang="ru-RU" sz="2000" dirty="0"/>
              <a:t>заявленных </a:t>
            </a:r>
            <a:r>
              <a:rPr lang="ru-RU" sz="2000" u="sng" dirty="0"/>
              <a:t>дополнительных</a:t>
            </a:r>
            <a:r>
              <a:rPr lang="ru-RU" sz="2000" dirty="0"/>
              <a:t> требований (в титуле </a:t>
            </a:r>
            <a:r>
              <a:rPr lang="ru-RU" sz="2000" dirty="0">
                <a:hlinkClick r:id="rId21" action="ppaction://hlinkfile"/>
              </a:rPr>
              <a:t>отчета </a:t>
            </a:r>
            <a:r>
              <a:rPr lang="ru-RU" sz="2000" dirty="0"/>
              <a:t>ЛР).</a:t>
            </a:r>
          </a:p>
          <a:p>
            <a:pPr lvl="0"/>
            <a:r>
              <a:rPr lang="ru-RU" sz="2000" u="sng" dirty="0"/>
              <a:t>Ответы</a:t>
            </a:r>
            <a:r>
              <a:rPr lang="ru-RU" sz="2000" dirty="0"/>
              <a:t> на </a:t>
            </a:r>
            <a:r>
              <a:rPr lang="ru-RU" sz="2000" dirty="0">
                <a:solidFill>
                  <a:srgbClr val="FF0000"/>
                </a:solidFill>
                <a:hlinkClick r:id="rId20" action="ppaction://hlinkfile"/>
              </a:rPr>
              <a:t>контрольные</a:t>
            </a:r>
            <a:r>
              <a:rPr lang="ru-RU" sz="2000" dirty="0">
                <a:hlinkClick r:id="rId20" action="ppaction://hlinkfile"/>
              </a:rPr>
              <a:t> </a:t>
            </a:r>
            <a:r>
              <a:rPr lang="ru-RU" sz="2000" dirty="0"/>
              <a:t>вопросы ЛР №3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</a:t>
            </a:r>
          </a:p>
          <a:p>
            <a:pPr marL="0" lv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4309150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975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>
                <a:solidFill>
                  <a:schemeClr val="tx2"/>
                </a:solidFill>
              </a:rPr>
              <a:t>Запуск на выполнение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ru-RU" dirty="0">
                <a:solidFill>
                  <a:schemeClr val="tx2"/>
                </a:solidFill>
              </a:rPr>
              <a:t>Результат работы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E494071-292C-4AB8-84C8-F762FB75CB43}" type="slidenum">
              <a:rPr/>
              <a:pPr algn="l">
                <a:defRPr/>
              </a:pPr>
              <a:t>370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C:\BORLANDC\TASM&gt;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first.exe</a:t>
            </a:r>
            <a:r>
              <a:rPr lang="en-US" sz="2400" dirty="0">
                <a:latin typeface="+mn-lt"/>
                <a:cs typeface="+mn-cs"/>
                <a:sym typeface="Symbol"/>
              </a:rPr>
              <a:t>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7408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66246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5" y="386104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27088" y="2636838"/>
            <a:ext cx="431800" cy="28733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Заголовок 1"/>
          <p:cNvSpPr>
            <a:spLocks noGrp="1"/>
          </p:cNvSpPr>
          <p:nvPr>
            <p:ph type="title"/>
          </p:nvPr>
        </p:nvSpPr>
        <p:spPr>
          <a:xfrm>
            <a:off x="476250" y="115888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chemeClr val="tx2"/>
                </a:solidFill>
              </a:rPr>
              <a:t>TASM </a:t>
            </a:r>
            <a:r>
              <a:rPr lang="ru-RU" altLang="ru-RU">
                <a:solidFill>
                  <a:schemeClr val="tx2"/>
                </a:solidFill>
              </a:rPr>
              <a:t>Запуск отладчика </a:t>
            </a:r>
            <a:r>
              <a:rPr lang="en-US" altLang="ru-RU">
                <a:solidFill>
                  <a:schemeClr val="tx2"/>
                </a:solidFill>
              </a:rPr>
              <a:t>(</a:t>
            </a:r>
            <a:r>
              <a:rPr lang="ru-RU" altLang="ru-RU">
                <a:solidFill>
                  <a:schemeClr val="tx2"/>
                </a:solidFill>
              </a:rPr>
              <a:t>Ошибка кода</a:t>
            </a:r>
            <a:r>
              <a:rPr lang="en-US" altLang="ru-RU">
                <a:solidFill>
                  <a:schemeClr val="tx2"/>
                </a:solidFill>
              </a:rPr>
              <a:t>)</a:t>
            </a:r>
            <a:endParaRPr lang="ru-RU" altLang="ru-RU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1F94805-AEEB-42B8-B99A-5391B8F87772}" type="slidenum">
              <a:rPr/>
              <a:pPr algn="l">
                <a:defRPr/>
              </a:pPr>
              <a:t>371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31773" y="548680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Если заданы нужные опции при компиляции и редактировании связей, то запуск на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отладку</a:t>
            </a:r>
            <a:r>
              <a:rPr lang="ru-RU" sz="2000" dirty="0">
                <a:latin typeface="+mn-lt"/>
                <a:cs typeface="+mn-cs"/>
              </a:rPr>
              <a:t> может быть выполнен следующим образом: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pic>
        <p:nvPicPr>
          <p:cNvPr id="175111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557338"/>
            <a:ext cx="67691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279" y="5517232"/>
            <a:ext cx="8720867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Кодировка исходного текста исходного модуля здесь, не соответствует кодировке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!</a:t>
            </a:r>
            <a:r>
              <a:rPr lang="en-US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</a:rPr>
              <a:t>Поэтому русские комментарии отображаются неправильно. 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843213" y="692150"/>
            <a:ext cx="4032250" cy="194468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30" name="Группа 4"/>
          <p:cNvGrpSpPr>
            <a:grpSpLocks/>
          </p:cNvGrpSpPr>
          <p:nvPr/>
        </p:nvGrpSpPr>
        <p:grpSpPr bwMode="auto">
          <a:xfrm>
            <a:off x="1179513" y="3251200"/>
            <a:ext cx="6645275" cy="3313113"/>
            <a:chOff x="1448192" y="2954052"/>
            <a:chExt cx="6645294" cy="3715308"/>
          </a:xfrm>
        </p:grpSpPr>
        <p:pic>
          <p:nvPicPr>
            <p:cNvPr id="176157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113" y="115888"/>
            <a:ext cx="8229600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>
                <a:solidFill>
                  <a:schemeClr val="tx2"/>
                </a:solidFill>
              </a:rPr>
              <a:t>Запуск отладчика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ru-RU" dirty="0">
                <a:solidFill>
                  <a:schemeClr val="tx2"/>
                </a:solidFill>
              </a:rPr>
              <a:t>Правильно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8D097BB-DFAC-45B3-A039-313327B6FCDE}" type="slidenum">
              <a:rPr/>
              <a:pPr algn="l">
                <a:defRPr/>
              </a:pPr>
              <a:t>372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755058"/>
            <a:ext cx="8640960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подготовке текста в текстовом редакторе (Например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-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ASM_ED.EXE</a:t>
            </a:r>
            <a:r>
              <a:rPr lang="ru-RU" sz="2000" dirty="0">
                <a:latin typeface="+mn-lt"/>
                <a:cs typeface="+mn-cs"/>
              </a:rPr>
              <a:t>) должна быть включена кодировка –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ASCII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), или исходный текст должен быть перекодирован(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программа -</a:t>
            </a:r>
            <a:r>
              <a:rPr lang="en-US" sz="2000" dirty="0">
                <a:latin typeface="+mn-lt"/>
                <a:cs typeface="+mn-cs"/>
              </a:rPr>
              <a:t>&gt; trans.exe</a:t>
            </a:r>
            <a:r>
              <a:rPr lang="ru-RU" sz="2000" dirty="0">
                <a:latin typeface="+mn-lt"/>
                <a:cs typeface="+mn-cs"/>
              </a:rPr>
              <a:t>) , сохранен 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перекомпилирован в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DOSBOX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Заново. В результате в отладчике мы видим правильную кодировку комментариев. (возможно потребуется перезапустить сам </a:t>
            </a:r>
            <a:r>
              <a:rPr lang="en-US" sz="2000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, если имена файлов были изменены!). После перекодировки (</a:t>
            </a:r>
            <a:r>
              <a:rPr lang="en-US" sz="2000" dirty="0">
                <a:latin typeface="+mn-lt"/>
                <a:cs typeface="+mn-cs"/>
              </a:rPr>
              <a:t>firstd.asm </a:t>
            </a:r>
            <a:r>
              <a:rPr lang="ru-RU" sz="2000" dirty="0">
                <a:latin typeface="+mn-lt"/>
                <a:cs typeface="+mn-cs"/>
              </a:rPr>
              <a:t>в архиве </a:t>
            </a:r>
            <a:r>
              <a:rPr lang="en-US" sz="2000" dirty="0">
                <a:latin typeface="+mn-lt"/>
                <a:cs typeface="+mn-cs"/>
              </a:rPr>
              <a:t>tasm3.zip</a:t>
            </a:r>
            <a:r>
              <a:rPr lang="ru-RU" sz="2000" dirty="0">
                <a:latin typeface="+mn-lt"/>
                <a:cs typeface="+mn-cs"/>
              </a:rPr>
              <a:t>) и новой трансляции получим: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08850" y="3213100"/>
            <a:ext cx="287338" cy="143986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956376" y="3448103"/>
            <a:ext cx="70211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Флаги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8631" y="3976028"/>
            <a:ext cx="98167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Регистры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4872" y="4842256"/>
            <a:ext cx="56919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Стек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38083"/>
            <a:ext cx="1179873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Исходный Текст программы на Асс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3282" y="5915224"/>
            <a:ext cx="44916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ОП</a:t>
            </a:r>
          </a:p>
        </p:txBody>
      </p:sp>
      <p:cxnSp>
        <p:nvCxnSpPr>
          <p:cNvPr id="14" name="Прямая со стрелкой 13"/>
          <p:cNvCxnSpPr>
            <a:stCxn id="0" idx="1"/>
          </p:cNvCxnSpPr>
          <p:nvPr/>
        </p:nvCxnSpPr>
        <p:spPr>
          <a:xfrm flipH="1">
            <a:off x="7453313" y="3617913"/>
            <a:ext cx="503237" cy="3587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0" idx="1"/>
          </p:cNvCxnSpPr>
          <p:nvPr/>
        </p:nvCxnSpPr>
        <p:spPr>
          <a:xfrm flipH="1">
            <a:off x="6743700" y="4144963"/>
            <a:ext cx="1165225" cy="508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0" idx="1"/>
          </p:cNvCxnSpPr>
          <p:nvPr/>
        </p:nvCxnSpPr>
        <p:spPr>
          <a:xfrm flipH="1" flipV="1">
            <a:off x="5292725" y="5805488"/>
            <a:ext cx="2890838" cy="279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0" idx="1"/>
          </p:cNvCxnSpPr>
          <p:nvPr/>
        </p:nvCxnSpPr>
        <p:spPr>
          <a:xfrm flipH="1">
            <a:off x="7019925" y="5011738"/>
            <a:ext cx="1095375" cy="7937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0" idx="3"/>
          </p:cNvCxnSpPr>
          <p:nvPr/>
        </p:nvCxnSpPr>
        <p:spPr>
          <a:xfrm>
            <a:off x="1179513" y="3914775"/>
            <a:ext cx="368300" cy="5937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ru-RU" sz="3200">
                <a:solidFill>
                  <a:schemeClr val="tx2"/>
                </a:solidFill>
              </a:rPr>
              <a:t>TASM </a:t>
            </a:r>
            <a:r>
              <a:rPr lang="ru-RU" altLang="ru-RU" sz="3200"/>
              <a:t>Результат работы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25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DBAA46F-2D8D-407A-A6F9-A2B16E1F267C}" type="slidenum">
              <a:rPr/>
              <a:pPr algn="l">
                <a:defRPr/>
              </a:pPr>
              <a:t>373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0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64" y="965919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После нажатия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F9</a:t>
            </a:r>
            <a:r>
              <a:rPr lang="en-US" sz="2400" dirty="0">
                <a:latin typeface="+mn-lt"/>
                <a:cs typeface="+mn-cs"/>
              </a:rPr>
              <a:t>) </a:t>
            </a:r>
            <a:r>
              <a:rPr lang="ru-RU" sz="2400" dirty="0">
                <a:latin typeface="+mn-lt"/>
                <a:cs typeface="+mn-cs"/>
              </a:rPr>
              <a:t>и вызова окна консоли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Alt+F5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получим результат:</a:t>
            </a:r>
          </a:p>
        </p:txBody>
      </p:sp>
      <p:sp>
        <p:nvSpPr>
          <p:cNvPr id="177162" name="Прямоугольник 6"/>
          <p:cNvSpPr>
            <a:spLocks noChangeArrowheads="1"/>
          </p:cNvSpPr>
          <p:nvPr/>
        </p:nvSpPr>
        <p:spPr bwMode="auto">
          <a:xfrm>
            <a:off x="827088" y="3020042"/>
            <a:ext cx="7129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Можно выполнить программу по шагам (</a:t>
            </a:r>
            <a:r>
              <a:rPr lang="en-US" altLang="ru-RU" sz="2000" b="1" dirty="0">
                <a:solidFill>
                  <a:srgbClr val="FF0000"/>
                </a:solidFill>
              </a:rPr>
              <a:t>F8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установить точку останова (</a:t>
            </a:r>
            <a:r>
              <a:rPr lang="en-US" altLang="ru-RU" sz="2000" b="1" dirty="0">
                <a:solidFill>
                  <a:srgbClr val="FF0000"/>
                </a:solidFill>
              </a:rPr>
              <a:t>F2</a:t>
            </a:r>
            <a:r>
              <a:rPr lang="ru-RU" altLang="ru-RU" sz="2000" dirty="0"/>
              <a:t>), просмотреть изменение регистров и памяти.</a:t>
            </a:r>
          </a:p>
        </p:txBody>
      </p:sp>
      <p:grpSp>
        <p:nvGrpSpPr>
          <p:cNvPr id="177163" name="Группа 11"/>
          <p:cNvGrpSpPr>
            <a:grpSpLocks/>
          </p:cNvGrpSpPr>
          <p:nvPr/>
        </p:nvGrpSpPr>
        <p:grpSpPr bwMode="auto">
          <a:xfrm>
            <a:off x="960438" y="1797050"/>
            <a:ext cx="6551612" cy="1206500"/>
            <a:chOff x="971600" y="1796916"/>
            <a:chExt cx="6552728" cy="1256506"/>
          </a:xfrm>
        </p:grpSpPr>
        <p:pic>
          <p:nvPicPr>
            <p:cNvPr id="177168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96916"/>
              <a:ext cx="6480720" cy="120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971600" y="2765748"/>
              <a:ext cx="431874" cy="287674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77164" name="Прямоугольник 9"/>
          <p:cNvSpPr>
            <a:spLocks noChangeArrowheads="1"/>
          </p:cNvSpPr>
          <p:nvPr/>
        </p:nvSpPr>
        <p:spPr bwMode="auto">
          <a:xfrm>
            <a:off x="927881" y="4365104"/>
            <a:ext cx="74231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Для выполнения всех этих действий в одной оболочке можно использовать </a:t>
            </a:r>
            <a:r>
              <a:rPr lang="en-US" altLang="ru-RU" sz="2000" dirty="0"/>
              <a:t>QC25 (</a:t>
            </a:r>
            <a:r>
              <a:rPr lang="ru-RU" altLang="ru-RU" sz="2000" dirty="0"/>
              <a:t>Дистрибутив </a:t>
            </a:r>
            <a:r>
              <a:rPr lang="en-US" altLang="ru-RU" sz="2000" b="1" dirty="0">
                <a:solidFill>
                  <a:srgbClr val="FF0000"/>
                </a:solidFill>
              </a:rPr>
              <a:t>QC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на сайте дисциплины, Краткое описание его работы есть в </a:t>
            </a:r>
            <a:r>
              <a:rPr lang="ru-RU" altLang="ru-RU" sz="2000" b="1" dirty="0">
                <a:solidFill>
                  <a:srgbClr val="FF0000"/>
                </a:solidFill>
              </a:rPr>
              <a:t>Пособии</a:t>
            </a:r>
            <a:r>
              <a:rPr lang="ru-RU" altLang="ru-RU" sz="2000" dirty="0"/>
              <a:t> по курсу!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27881" y="3789040"/>
            <a:ext cx="804616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C84FF4C-00CF-47E8-A3A7-769C1F2898C5}" type="slidenum">
              <a:rPr/>
              <a:pPr algn="l">
                <a:defRPr/>
              </a:pPr>
              <a:t>374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9281D17-E9E6-44D4-BE42-66700B19FA61}" type="slidenum">
              <a:rPr/>
              <a:pPr algn="l">
                <a:defRPr/>
              </a:pPr>
              <a:t>375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Руссификация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4E8AD476-DB61-45DC-929E-B9F150CF18A4}" type="slidenum">
              <a:rPr/>
              <a:pPr>
                <a:defRPr/>
              </a:pPr>
              <a:t>376</a:t>
            </a:fld>
            <a:endParaRPr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Фазы обработки программ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EFE3E99-21E3-424D-9870-F3492DF14C3A}" type="slidenum">
              <a:rPr/>
              <a:pPr algn="l">
                <a:defRPr/>
              </a:pPr>
              <a:t>377</a:t>
            </a:fld>
            <a:endParaRPr/>
          </a:p>
        </p:txBody>
      </p:sp>
      <p:graphicFrame>
        <p:nvGraphicFramePr>
          <p:cNvPr id="18125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378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 err="1">
                <a:latin typeface="+mn-lt"/>
                <a:cs typeface="+mn-cs"/>
              </a:rPr>
              <a:t>Tasm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QC25 – </a:t>
            </a:r>
            <a:r>
              <a:rPr lang="ru-RU" sz="2400" dirty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QC.EXE.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Командные файлы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82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8E38F6EF-A0DC-458C-8222-4FF0F1DD58B8}" type="slidenum">
              <a:rPr/>
              <a:pPr algn="l">
                <a:defRPr/>
              </a:pPr>
              <a:t>379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11871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(основная)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BC968C7-99FB-4296-BA0B-62B61B13C7BF}" type="slidenum">
              <a:rPr/>
              <a:pPr algn="l">
                <a:defRPr/>
              </a:pPr>
              <a:t>380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16982" y="643933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на  Сайте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список и образцы книг!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2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3" y="1052735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(доп.)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9C86F88-F610-4881-A3F1-F230C237A10A}" type="slidenum">
              <a:rPr/>
              <a:pPr algn="l">
                <a:defRPr/>
              </a:pPr>
              <a:t>381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46163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  <a:r>
              <a:rPr lang="en-US" sz="2400" dirty="0"/>
              <a:t>(</a:t>
            </a:r>
            <a:r>
              <a:rPr lang="ru-RU" sz="2400" dirty="0"/>
              <a:t>список и образцы книг!</a:t>
            </a:r>
            <a:r>
              <a:rPr lang="en-US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2"/>
              </a:rPr>
              <a:t>СМ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(доп.)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D4A9F639-E247-481D-ABBB-9502AAA373CF}" type="slidenum">
              <a:rPr/>
              <a:pPr algn="l">
                <a:defRPr/>
              </a:pPr>
              <a:t>382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/>
              <a:t>список и образцы книг!</a:t>
            </a:r>
            <a:r>
              <a:rPr lang="en-US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2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8063911" cy="48013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383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4C65A6F-39AF-40A6-9129-9CA83F3D4531}" type="slidenum">
              <a:rPr/>
              <a:pPr algn="l">
                <a:defRPr/>
              </a:pPr>
              <a:t>384</a:t>
            </a:fld>
            <a:endParaRPr/>
          </a:p>
        </p:txBody>
      </p:sp>
    </p:spTree>
  </p:cSld>
  <p:clrMapOvr>
    <a:masterClrMapping/>
  </p:clrMapOvr>
  <p:transition spd="slow"/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-2857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dirty="0"/>
              <a:t>КР СП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424862" cy="5400675"/>
          </a:xfrm>
        </p:spPr>
        <p:txBody>
          <a:bodyPr/>
          <a:lstStyle/>
          <a:p>
            <a:pPr eaLnBrk="1" hangingPunct="1"/>
            <a:r>
              <a:rPr lang="ru-RU" altLang="ru-RU" sz="1700" dirty="0"/>
              <a:t>КР СП ОБЩЕЕ.</a:t>
            </a:r>
          </a:p>
          <a:p>
            <a:pPr eaLnBrk="1" hangingPunct="1"/>
            <a:r>
              <a:rPr lang="ru-RU" altLang="ru-RU" sz="1700" dirty="0"/>
              <a:t>КР содержит: 3 </a:t>
            </a:r>
            <a:r>
              <a:rPr lang="ru-RU" altLang="ru-RU" sz="1700" u="sng" dirty="0"/>
              <a:t>листа</a:t>
            </a:r>
            <a:r>
              <a:rPr lang="ru-RU" altLang="ru-RU" sz="1700" dirty="0"/>
              <a:t> формата </a:t>
            </a:r>
            <a:r>
              <a:rPr lang="ru-RU" altLang="ru-RU" sz="1700" b="1" dirty="0"/>
              <a:t>А1</a:t>
            </a:r>
            <a:r>
              <a:rPr lang="ru-RU" altLang="ru-RU" sz="1700" dirty="0"/>
              <a:t> (при </a:t>
            </a:r>
            <a:r>
              <a:rPr lang="ru-RU" altLang="ru-RU" sz="1700" u="sng" dirty="0"/>
              <a:t>специальных</a:t>
            </a:r>
            <a:r>
              <a:rPr lang="ru-RU" altLang="ru-RU" sz="1700" dirty="0"/>
              <a:t> ограничениях можно распечатать на А4, поясню!!!) примеры на сайте</a:t>
            </a:r>
          </a:p>
          <a:p>
            <a:pPr eaLnBrk="1" hangingPunct="1"/>
            <a:r>
              <a:rPr lang="ru-RU" altLang="ru-RU" sz="1700" dirty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/>
              <a:t>Документы</a:t>
            </a:r>
            <a:r>
              <a:rPr lang="ru-RU" altLang="ru-RU" sz="1700" dirty="0"/>
              <a:t> КР (как на 1-м курсе): </a:t>
            </a:r>
            <a:r>
              <a:rPr lang="ru-RU" altLang="ru-RU" sz="1700" dirty="0">
                <a:hlinkClick r:id="rId3" action="ppaction://hlinksldjump"/>
              </a:rPr>
              <a:t>ТЗ</a:t>
            </a:r>
            <a:r>
              <a:rPr lang="ru-RU" altLang="ru-RU" sz="1700" dirty="0"/>
              <a:t>, ТО, ОП,РП, РСП, ПМИ, ПО в исходном и исполнимом форматах (на сайте есть примеры)</a:t>
            </a:r>
          </a:p>
          <a:p>
            <a:pPr eaLnBrk="1" hangingPunct="1"/>
            <a:r>
              <a:rPr lang="ru-RU" altLang="ru-RU" sz="1700" u="sng" dirty="0"/>
              <a:t>Сдача ПО </a:t>
            </a:r>
            <a:r>
              <a:rPr lang="ru-RU" altLang="ru-RU" sz="1700" dirty="0"/>
              <a:t>с ПМИ, только на основе </a:t>
            </a:r>
            <a:r>
              <a:rPr lang="ru-RU" altLang="ru-RU" sz="1700" u="sng" dirty="0"/>
              <a:t>испытаний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документации</a:t>
            </a:r>
            <a:r>
              <a:rPr lang="ru-RU" altLang="ru-RU" sz="1700" dirty="0"/>
              <a:t> и </a:t>
            </a:r>
            <a:r>
              <a:rPr lang="ru-RU" altLang="ru-RU" sz="1700" u="sng" dirty="0"/>
              <a:t>ПО</a:t>
            </a:r>
            <a:r>
              <a:rPr lang="ru-RU" altLang="ru-RU" sz="1700" dirty="0"/>
              <a:t> (</a:t>
            </a:r>
            <a:r>
              <a:rPr lang="en-US" altLang="ru-RU" sz="1700" dirty="0"/>
              <a:t>TSR</a:t>
            </a:r>
            <a:r>
              <a:rPr lang="ru-RU" altLang="ru-RU" sz="1700" dirty="0"/>
              <a:t>), (можно на своем комп.)</a:t>
            </a:r>
          </a:p>
          <a:p>
            <a:pPr eaLnBrk="1" hangingPunct="1"/>
            <a:r>
              <a:rPr lang="ru-RU" altLang="ru-RU" sz="1700" u="sng" dirty="0"/>
              <a:t>Сроки сдачи </a:t>
            </a:r>
            <a:r>
              <a:rPr lang="ru-RU" altLang="ru-RU" sz="1700" dirty="0"/>
              <a:t>КР не  позднее 13 недели сем.</a:t>
            </a:r>
          </a:p>
          <a:p>
            <a:pPr eaLnBrk="1" hangingPunct="1"/>
            <a:r>
              <a:rPr lang="ru-RU" altLang="ru-RU" sz="1700" u="sng" dirty="0"/>
              <a:t>Оценка по КР</a:t>
            </a:r>
            <a:r>
              <a:rPr lang="ru-RU" altLang="ru-RU" sz="1700" dirty="0"/>
              <a:t> по 5-х бальной системе ( идет в диплом!)</a:t>
            </a:r>
          </a:p>
          <a:p>
            <a:pPr eaLnBrk="1" hangingPunct="1"/>
            <a:r>
              <a:rPr lang="ru-RU" altLang="ru-RU" sz="1700" dirty="0"/>
              <a:t>Выполняется индивидуально по своему варианту с учетом индекса группы.</a:t>
            </a:r>
          </a:p>
          <a:p>
            <a:pPr eaLnBrk="1" hangingPunct="1"/>
            <a:r>
              <a:rPr lang="ru-RU" altLang="ru-RU" sz="1700" dirty="0"/>
              <a:t>ТЗ по КР предоставляется </a:t>
            </a:r>
            <a:r>
              <a:rPr lang="ru-RU" altLang="ru-RU" sz="1700" u="sng" dirty="0"/>
              <a:t>до 4-й неделе </a:t>
            </a:r>
            <a:r>
              <a:rPr lang="ru-RU" altLang="ru-RU" sz="1700" dirty="0"/>
              <a:t>(На </a:t>
            </a:r>
            <a:r>
              <a:rPr lang="ru-RU" altLang="ru-RU" sz="1700" dirty="0" err="1"/>
              <a:t>Конс</a:t>
            </a:r>
            <a:r>
              <a:rPr lang="ru-RU" altLang="ru-RU" sz="1700" dirty="0"/>
              <a:t>. Или ЛР) и считается домашним заданием (ДЗ КР).</a:t>
            </a:r>
          </a:p>
          <a:p>
            <a:pPr eaLnBrk="1" hangingPunct="1"/>
            <a:r>
              <a:rPr lang="ru-RU" altLang="ru-RU" sz="1700" dirty="0"/>
              <a:t>Если </a:t>
            </a:r>
            <a:r>
              <a:rPr lang="ru-RU" altLang="ru-RU" sz="1700" u="sng" dirty="0"/>
              <a:t>ТЗ вовремя </a:t>
            </a:r>
            <a:r>
              <a:rPr lang="ru-RU" altLang="ru-RU" sz="1700" dirty="0"/>
              <a:t>не </a:t>
            </a:r>
            <a:r>
              <a:rPr lang="ru-RU" altLang="ru-RU" sz="1700" u="sng" dirty="0"/>
              <a:t>подписано</a:t>
            </a:r>
            <a:r>
              <a:rPr lang="ru-RU" altLang="ru-RU" sz="1700" dirty="0"/>
              <a:t> и правильно не оформлено, </a:t>
            </a:r>
            <a:r>
              <a:rPr lang="ru-RU" altLang="ru-RU" sz="1700" b="1" u="sng" dirty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/>
              <a:t>!!!</a:t>
            </a:r>
          </a:p>
          <a:p>
            <a:pPr eaLnBrk="1" hangingPunct="1"/>
            <a:r>
              <a:rPr lang="ru-RU" altLang="ru-RU" sz="1700" dirty="0"/>
              <a:t>На сайте есть обобщенный (большой) вариант КР, но </a:t>
            </a:r>
            <a:r>
              <a:rPr lang="ru-RU" altLang="ru-RU" sz="1700" u="sng" dirty="0"/>
              <a:t>желательно</a:t>
            </a:r>
            <a:r>
              <a:rPr lang="ru-RU" altLang="ru-RU" sz="1700" dirty="0"/>
              <a:t> сделать свой уменьшенный, это будет учтено в оценке, особенно, если плохие ответы на вопросы при защите.</a:t>
            </a:r>
          </a:p>
          <a:p>
            <a:pPr eaLnBrk="1" hangingPunct="1"/>
            <a:r>
              <a:rPr lang="ru-RU" altLang="ru-RU" sz="1700" u="sng" dirty="0"/>
              <a:t>В Обобщенных МУ по дисциплине </a:t>
            </a:r>
            <a:r>
              <a:rPr lang="ru-RU" altLang="ru-RU" sz="1700" dirty="0"/>
              <a:t>СП (см. сайт), разобраны темы КР – Глава 18.</a:t>
            </a:r>
          </a:p>
        </p:txBody>
      </p:sp>
    </p:spTree>
    <p:extLst>
      <p:ext uri="{BB962C8B-B14F-4D97-AF65-F5344CB8AC3E}">
        <p14:creationId xmlns:p14="http://schemas.microsoft.com/office/powerpoint/2010/main" val="106402412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-171400"/>
            <a:ext cx="5472608" cy="908720"/>
          </a:xfrm>
        </p:spPr>
        <p:txBody>
          <a:bodyPr/>
          <a:lstStyle/>
          <a:p>
            <a:r>
              <a:rPr lang="ru-RU" sz="3600" dirty="0"/>
              <a:t>КР СП</a:t>
            </a:r>
            <a:r>
              <a:rPr lang="en-US" sz="3600" dirty="0"/>
              <a:t>,</a:t>
            </a:r>
            <a:r>
              <a:rPr lang="ru-RU" sz="3600" dirty="0"/>
              <a:t> ОБЩЕЕ, ТЕМЫ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476672"/>
            <a:ext cx="802838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КР Общие Вопросы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МУ и Требования по КР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Основные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Теоретические вопросы </a:t>
            </a:r>
            <a:r>
              <a:rPr lang="ru-RU" sz="2400" dirty="0">
                <a:latin typeface="+mn-lt"/>
                <a:cs typeface="+mn-cs"/>
              </a:rPr>
              <a:t> обработки прерываний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Резидентные программы (</a:t>
            </a:r>
            <a:r>
              <a:rPr lang="ru-RU" sz="2400" dirty="0">
                <a:hlinkClick r:id="rId6" action="ppaction://hlinksldjump"/>
              </a:rPr>
              <a:t>Темы</a:t>
            </a:r>
            <a:r>
              <a:rPr lang="ru-RU" sz="2400" dirty="0"/>
              <a:t> 1, </a:t>
            </a:r>
            <a:r>
              <a:rPr lang="ru-RU" sz="2400" dirty="0">
                <a:hlinkClick r:id="rId7" action="ppaction://hlinksldjump"/>
              </a:rPr>
              <a:t>Темы </a:t>
            </a:r>
            <a:r>
              <a:rPr lang="ru-RU" sz="2400" dirty="0"/>
              <a:t>2)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Вариантные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Схема работы Резидента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Подробно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!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Документы КР СП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ТЗ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Испытания и сдача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13" action="ppaction://hlinksldjump"/>
              </a:rPr>
              <a:t>Тексты программ</a:t>
            </a:r>
            <a:r>
              <a:rPr lang="ru-RU" sz="2400" dirty="0"/>
              <a:t>. </a:t>
            </a:r>
            <a:r>
              <a:rPr lang="ru-RU" sz="2400" dirty="0">
                <a:hlinkClick r:id="rId13" action="ppaction://hlinksldjump"/>
              </a:rPr>
              <a:t>Тексты программ</a:t>
            </a:r>
            <a:r>
              <a:rPr lang="en-US" sz="2400" dirty="0"/>
              <a:t> (</a:t>
            </a:r>
            <a:r>
              <a:rPr lang="ru-RU" sz="2400" dirty="0">
                <a:hlinkClick r:id="rId14" action="ppaction://hlinkfile"/>
              </a:rPr>
              <a:t>Листинг</a:t>
            </a:r>
            <a:r>
              <a:rPr lang="en-US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15" action="ppaction://hlinkfile"/>
              </a:rPr>
              <a:t>Буфер клавиатуры</a:t>
            </a:r>
            <a:r>
              <a:rPr lang="ru-RU" sz="2400" dirty="0"/>
              <a:t>. </a:t>
            </a:r>
            <a:r>
              <a:rPr lang="ru-RU" sz="2400" dirty="0">
                <a:hlinkClick r:id="rId16" action="ppaction://hlinkfile"/>
              </a:rPr>
              <a:t>Порт ввода/вывода</a:t>
            </a:r>
            <a:r>
              <a:rPr lang="ru-RU" sz="2400" dirty="0"/>
              <a:t>. (Листинги!)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 (</a:t>
            </a:r>
            <a:r>
              <a:rPr lang="ru-RU" sz="2400" dirty="0">
                <a:hlinkClick r:id="rId17" action="ppaction://hlinkfile"/>
              </a:rPr>
              <a:t>Текст обобщенного примера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!!!!!</a:t>
            </a:r>
            <a:r>
              <a:rPr lang="en-US" sz="2400" dirty="0"/>
              <a:t>)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8" action="ppaction://hlinksldjump"/>
              </a:rPr>
              <a:t>Работа резидента, демонстрация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9" action="ppaction://hlinksldjump"/>
              </a:rPr>
              <a:t>Особенности защиты КР СП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  <a:hlinkClick r:id="rId20" action="ppaction://hlinksldjump"/>
              </a:rPr>
              <a:t>Листы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 </a:t>
            </a:r>
            <a:r>
              <a:rPr lang="ru-RU" sz="2400" dirty="0">
                <a:hlinkClick r:id="rId6" action="ppaction://hlinksldjump"/>
              </a:rPr>
              <a:t>Темы</a:t>
            </a:r>
            <a:r>
              <a:rPr lang="ru-RU" sz="2400" dirty="0"/>
              <a:t> по шагам)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1" action="ppaction://hlinksldjump"/>
              </a:rPr>
              <a:t>Вопросы </a:t>
            </a:r>
            <a:r>
              <a:rPr lang="ru-RU" sz="2400" dirty="0"/>
              <a:t>для РК по КР СП.</a:t>
            </a:r>
          </a:p>
        </p:txBody>
      </p:sp>
    </p:spTree>
    <p:extLst>
      <p:ext uri="{BB962C8B-B14F-4D97-AF65-F5344CB8AC3E}">
        <p14:creationId xmlns:p14="http://schemas.microsoft.com/office/powerpoint/2010/main" val="358744372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706090"/>
          </a:xfrm>
        </p:spPr>
        <p:txBody>
          <a:bodyPr/>
          <a:lstStyle/>
          <a:p>
            <a:r>
              <a:rPr lang="ru-RU" dirty="0"/>
              <a:t>Испытания и сдача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8614" cy="518457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Для </a:t>
            </a:r>
            <a:r>
              <a:rPr lang="ru-RU" sz="2400" b="1" dirty="0">
                <a:solidFill>
                  <a:srgbClr val="FF0000"/>
                </a:solidFill>
              </a:rPr>
              <a:t>сдачи КР </a:t>
            </a:r>
            <a:r>
              <a:rPr lang="ru-RU" sz="2400" dirty="0"/>
              <a:t>нужно </a:t>
            </a:r>
            <a:r>
              <a:rPr lang="ru-RU" sz="2400" u="dbl" dirty="0"/>
              <a:t>предоставить и выполнить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7 документов по КР  (</a:t>
            </a:r>
            <a:r>
              <a:rPr lang="ru-RU" sz="2400" b="1" dirty="0">
                <a:solidFill>
                  <a:srgbClr val="FF0000"/>
                </a:solidFill>
              </a:rPr>
              <a:t>ТЗ</a:t>
            </a:r>
            <a:r>
              <a:rPr lang="ru-RU" sz="2400" dirty="0"/>
              <a:t>, ТО,ОП, РП, РСП, </a:t>
            </a:r>
            <a:r>
              <a:rPr lang="ru-RU" sz="2400" b="1" dirty="0">
                <a:solidFill>
                  <a:srgbClr val="FF0000"/>
                </a:solidFill>
              </a:rPr>
              <a:t>ПМИ</a:t>
            </a:r>
            <a:r>
              <a:rPr lang="ru-RU" sz="2400" dirty="0"/>
              <a:t>, ИТ) 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3 </a:t>
            </a:r>
            <a:r>
              <a:rPr lang="ru-RU" sz="2400" u="dbl" dirty="0"/>
              <a:t>листа</a:t>
            </a:r>
            <a:r>
              <a:rPr lang="ru-RU" sz="2400" dirty="0"/>
              <a:t> формата А1 (А4 - распечатка)(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ПО в </a:t>
            </a:r>
            <a:r>
              <a:rPr lang="ru-RU" sz="2400" u="dbl" dirty="0"/>
              <a:t>исполнимом</a:t>
            </a:r>
            <a:r>
              <a:rPr lang="ru-RU" sz="2400" dirty="0"/>
              <a:t> (*.</a:t>
            </a:r>
            <a:r>
              <a:rPr lang="en-US" sz="2400" dirty="0"/>
              <a:t>COM</a:t>
            </a:r>
            <a:r>
              <a:rPr lang="ru-RU" sz="2400" dirty="0"/>
              <a:t>) и </a:t>
            </a:r>
            <a:r>
              <a:rPr lang="ru-RU" sz="2400" u="dbl" dirty="0"/>
              <a:t>исходном</a:t>
            </a:r>
            <a:r>
              <a:rPr lang="en-US" sz="2400" dirty="0"/>
              <a:t> </a:t>
            </a:r>
            <a:r>
              <a:rPr lang="en-US" sz="2400" b="1" dirty="0"/>
              <a:t>(*.ASM</a:t>
            </a:r>
            <a:r>
              <a:rPr lang="ru-RU" sz="2400" b="1" dirty="0"/>
              <a:t>/</a:t>
            </a:r>
            <a:r>
              <a:rPr lang="en-US" sz="2400" b="1" dirty="0"/>
              <a:t>*.LST</a:t>
            </a:r>
            <a:r>
              <a:rPr lang="en-US" sz="2400" dirty="0"/>
              <a:t>)</a:t>
            </a:r>
            <a:r>
              <a:rPr lang="ru-RU" sz="2400" dirty="0"/>
              <a:t> виде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u="dbl" dirty="0"/>
              <a:t>Проведенные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успешно</a:t>
            </a:r>
            <a:r>
              <a:rPr lang="ru-RU" sz="2400" dirty="0"/>
              <a:t> испытания</a:t>
            </a:r>
            <a:r>
              <a:rPr lang="en-US" sz="2400" dirty="0"/>
              <a:t> </a:t>
            </a:r>
            <a:r>
              <a:rPr lang="ru-RU" sz="2400" b="1" dirty="0"/>
              <a:t>одного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пункта</a:t>
            </a:r>
            <a:r>
              <a:rPr lang="ru-RU" sz="2400" dirty="0"/>
              <a:t> ТЗ, заданного преподавателем на основе </a:t>
            </a:r>
            <a:r>
              <a:rPr lang="ru-RU" sz="2400" b="1" dirty="0">
                <a:solidFill>
                  <a:srgbClr val="FF0000"/>
                </a:solidFill>
              </a:rPr>
              <a:t>случайного</a:t>
            </a:r>
            <a:r>
              <a:rPr lang="ru-RU" sz="2400" dirty="0"/>
              <a:t> выбора из части Технических требований ТЗ (раздел - 5.2) на основе таблицы, приведенной в документе ПМИ (</a:t>
            </a:r>
            <a:r>
              <a:rPr lang="en-US" sz="2400" b="1" dirty="0">
                <a:solidFill>
                  <a:srgbClr val="FF0000"/>
                </a:solidFill>
              </a:rPr>
              <a:t>&gt;MEM.EXE /P –</a:t>
            </a:r>
            <a:r>
              <a:rPr lang="ru-RU" sz="2400" b="1" dirty="0">
                <a:solidFill>
                  <a:srgbClr val="FF0000"/>
                </a:solidFill>
              </a:rPr>
              <a:t>контроль памяти!!!</a:t>
            </a:r>
            <a:r>
              <a:rPr lang="ru-RU" sz="2400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Успешно </a:t>
            </a:r>
            <a:r>
              <a:rPr lang="ru-RU" sz="2400" b="1" dirty="0">
                <a:solidFill>
                  <a:srgbClr val="FF0000"/>
                </a:solidFill>
              </a:rPr>
              <a:t>ответить</a:t>
            </a:r>
            <a:r>
              <a:rPr lang="ru-RU" sz="2400" dirty="0"/>
              <a:t> на вопросы по </a:t>
            </a:r>
            <a:r>
              <a:rPr lang="ru-RU" sz="2400" dirty="0" err="1"/>
              <a:t>ПО</a:t>
            </a:r>
            <a:r>
              <a:rPr lang="ru-RU" sz="2400" dirty="0"/>
              <a:t> и ДОК, заданные преподавателем во время испытаний (перечень возможных вопросов, приведен на образце схемы работы резидента в общих МУ по курсу).</a:t>
            </a:r>
          </a:p>
        </p:txBody>
      </p:sp>
    </p:spTree>
    <p:extLst>
      <p:ext uri="{BB962C8B-B14F-4D97-AF65-F5344CB8AC3E}">
        <p14:creationId xmlns:p14="http://schemas.microsoft.com/office/powerpoint/2010/main" val="94551781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912768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КР Общие Вопросы (орг.)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867484"/>
            <a:ext cx="8604448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Документы КР СП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7</a:t>
            </a:r>
            <a:r>
              <a:rPr lang="ru-RU" sz="2400" dirty="0">
                <a:latin typeface="+mn-lt"/>
                <a:cs typeface="+mn-cs"/>
              </a:rPr>
              <a:t> документов)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Листы КР СП </a:t>
            </a:r>
            <a:r>
              <a:rPr lang="ru-RU" sz="2400" dirty="0">
                <a:latin typeface="+mn-lt"/>
                <a:cs typeface="+mn-cs"/>
              </a:rPr>
              <a:t>– 3 листа А1 (А4 – печать для сдачи 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Вариантные </a:t>
            </a:r>
            <a:r>
              <a:rPr lang="ru-RU" sz="2400" dirty="0">
                <a:latin typeface="+mn-lt"/>
                <a:cs typeface="+mn-cs"/>
              </a:rPr>
              <a:t>требования КР СП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5" action="ppaction://hlinksldjump"/>
              </a:rPr>
              <a:t>Основные </a:t>
            </a:r>
            <a:r>
              <a:rPr lang="ru-RU" sz="2400" dirty="0"/>
              <a:t>и </a:t>
            </a:r>
            <a:r>
              <a:rPr lang="ru-RU" sz="2400" dirty="0">
                <a:hlinkClick r:id="rId6" action="ppaction://hlinksldjump"/>
              </a:rPr>
              <a:t>групповые </a:t>
            </a:r>
            <a:r>
              <a:rPr lang="ru-RU" sz="2400" dirty="0"/>
              <a:t>требования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Схема работы Резидента</a:t>
            </a:r>
            <a:r>
              <a:rPr lang="ru-RU" sz="2400" dirty="0">
                <a:latin typeface="+mn-lt"/>
                <a:cs typeface="+mn-cs"/>
              </a:rPr>
              <a:t> КР СП – Обработка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Испытания и сдача </a:t>
            </a:r>
            <a:r>
              <a:rPr lang="ru-RU" sz="2400" dirty="0">
                <a:latin typeface="+mn-lt"/>
                <a:cs typeface="+mn-cs"/>
              </a:rPr>
              <a:t>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Работа резидента,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демонстрация </a:t>
            </a:r>
            <a:r>
              <a:rPr lang="ru-RU" sz="2400" dirty="0">
                <a:latin typeface="+mn-lt"/>
                <a:cs typeface="+mn-cs"/>
              </a:rPr>
              <a:t>(пример)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Тексты программ </a:t>
            </a:r>
            <a:r>
              <a:rPr lang="ru-RU" sz="2400" dirty="0">
                <a:latin typeface="+mn-lt"/>
                <a:cs typeface="+mn-cs"/>
              </a:rPr>
              <a:t>Резидента ( обобщенный вариант и частный вариант)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Особенности защиты </a:t>
            </a:r>
            <a:r>
              <a:rPr lang="ru-RU" sz="2400" dirty="0">
                <a:latin typeface="+mn-lt"/>
                <a:cs typeface="+mn-cs"/>
              </a:rPr>
              <a:t>КР СП (ролевая игра между студентами, между студентами и заказчиком)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Теоретические основы </a:t>
            </a:r>
            <a:r>
              <a:rPr lang="en-US" sz="2400" dirty="0">
                <a:latin typeface="+mn-lt"/>
                <a:cs typeface="+mn-cs"/>
                <a:hlinkClick r:id="rId12" action="ppaction://hlinksldjump"/>
              </a:rPr>
              <a:t>TSR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3" action="ppaction://hlinkfile"/>
              </a:rPr>
              <a:t>Требования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14" action="ppaction://hlinkfile"/>
              </a:rPr>
              <a:t>варианты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  <a:hlinkClick r:id="rId15" action="ppaction://hlinkfile"/>
              </a:rPr>
              <a:t>PDF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</a:t>
            </a:r>
            <a:r>
              <a:rPr lang="ru-RU" sz="2400" dirty="0">
                <a:hlinkClick r:id="rId16" action="ppaction://hlinksldjump"/>
              </a:rPr>
              <a:t>Темы</a:t>
            </a:r>
            <a:r>
              <a:rPr lang="ru-RU" sz="2400" dirty="0"/>
              <a:t> по КР)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18811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-99392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Основы </a:t>
            </a:r>
            <a:r>
              <a:rPr lang="en-US" sz="3200" dirty="0"/>
              <a:t>TSR</a:t>
            </a:r>
            <a:r>
              <a:rPr lang="ru-RU" sz="3200" dirty="0"/>
              <a:t> (РП)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427" y="404664"/>
            <a:ext cx="7658703" cy="27084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dbl" dirty="0">
                <a:latin typeface="+mn-lt"/>
                <a:cs typeface="+mn-cs"/>
              </a:rPr>
              <a:t>Общие темы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Понятие Прерывания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Резидентные программы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Разновидности прерываний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6" action="ppaction://hlinksldjump"/>
              </a:rPr>
              <a:t>Распределение ОП </a:t>
            </a:r>
            <a:r>
              <a:rPr lang="ru-RU" sz="2400" dirty="0"/>
              <a:t>между программами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Вектор прерываний </a:t>
            </a:r>
            <a:r>
              <a:rPr lang="ru-RU" sz="2400" dirty="0">
                <a:latin typeface="+mn-lt"/>
                <a:cs typeface="+mn-cs"/>
              </a:rPr>
              <a:t>(ВП)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Схема обработки прерываний </a:t>
            </a:r>
            <a:r>
              <a:rPr lang="ru-RU" sz="2400" dirty="0">
                <a:latin typeface="+mn-lt"/>
                <a:cs typeface="+mn-cs"/>
              </a:rPr>
              <a:t>(МП+ОП)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Обработка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аппаратных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программных </a:t>
            </a:r>
            <a:r>
              <a:rPr lang="ru-RU" sz="2400" dirty="0">
                <a:latin typeface="+mn-lt"/>
                <a:cs typeface="+mn-cs"/>
              </a:rPr>
              <a:t>прерываний</a:t>
            </a:r>
          </a:p>
        </p:txBody>
      </p:sp>
      <p:grpSp>
        <p:nvGrpSpPr>
          <p:cNvPr id="4" name="Group 162"/>
          <p:cNvGrpSpPr>
            <a:grpSpLocks/>
          </p:cNvGrpSpPr>
          <p:nvPr/>
        </p:nvGrpSpPr>
        <p:grpSpPr bwMode="auto">
          <a:xfrm>
            <a:off x="1763301" y="3697663"/>
            <a:ext cx="6985550" cy="2016345"/>
            <a:chOff x="1844" y="7553"/>
            <a:chExt cx="7675" cy="1835"/>
          </a:xfrm>
        </p:grpSpPr>
        <p:sp>
          <p:nvSpPr>
            <p:cNvPr id="6" name="Rectangle 152"/>
            <p:cNvSpPr>
              <a:spLocks noChangeArrowheads="1"/>
            </p:cNvSpPr>
            <p:nvPr/>
          </p:nvSpPr>
          <p:spPr bwMode="auto">
            <a:xfrm>
              <a:off x="1844" y="7553"/>
              <a:ext cx="3726" cy="183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sp>
          <p:nvSpPr>
            <p:cNvPr id="7" name="Rectangle 153"/>
            <p:cNvSpPr>
              <a:spLocks noChangeArrowheads="1"/>
            </p:cNvSpPr>
            <p:nvPr/>
          </p:nvSpPr>
          <p:spPr bwMode="auto">
            <a:xfrm>
              <a:off x="6354" y="7553"/>
              <a:ext cx="3165" cy="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400"/>
            </a:p>
          </p:txBody>
        </p:sp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2240" y="7910"/>
              <a:ext cx="2374" cy="132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000"/>
            </a:p>
          </p:txBody>
        </p:sp>
        <p:cxnSp>
          <p:nvCxnSpPr>
            <p:cNvPr id="9" name="Line 155"/>
            <p:cNvCxnSpPr>
              <a:stCxn id="7" idx="1"/>
              <a:endCxn id="8" idx="3"/>
            </p:cNvCxnSpPr>
            <p:nvPr/>
          </p:nvCxnSpPr>
          <p:spPr bwMode="auto">
            <a:xfrm flipH="1">
              <a:off x="4614" y="8380"/>
              <a:ext cx="1740" cy="1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156"/>
            <p:cNvSpPr txBox="1">
              <a:spLocks noChangeArrowheads="1"/>
            </p:cNvSpPr>
            <p:nvPr/>
          </p:nvSpPr>
          <p:spPr bwMode="auto">
            <a:xfrm>
              <a:off x="6439" y="7959"/>
              <a:ext cx="2684" cy="1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Вызов </a:t>
              </a:r>
              <a:r>
                <a:rPr lang="ru-RU" u="dbl" dirty="0">
                  <a:latin typeface="+mn-lt"/>
                  <a:cs typeface="+mn-cs"/>
                </a:rPr>
                <a:t>резидента</a:t>
              </a:r>
              <a:r>
                <a:rPr lang="ru-RU" sz="1400" dirty="0">
                  <a:latin typeface="Times New Roman"/>
                  <a:ea typeface="Times New Roman"/>
                </a:rPr>
                <a:t> 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по </a:t>
              </a:r>
              <a:r>
                <a:rPr lang="ru-RU" dirty="0">
                  <a:effectLst/>
                  <a:latin typeface="Times New Roman"/>
                  <a:ea typeface="Times New Roman"/>
                </a:rPr>
                <a:t>адресу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,  взятому из вектора прерывания - ВП. (Например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INT</a:t>
              </a:r>
              <a:r>
                <a:rPr lang="ru-RU" sz="1600" b="1" dirty="0">
                  <a:solidFill>
                    <a:srgbClr val="FF0000"/>
                  </a:solidFill>
                  <a:latin typeface="Times New Roman"/>
                  <a:ea typeface="Times New Roman"/>
                </a:rPr>
                <a:t> </a:t>
              </a:r>
              <a:r>
                <a:rPr lang="ru-RU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en-US" sz="1600" b="1" dirty="0" err="1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Fh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)</a:t>
              </a:r>
            </a:p>
            <a:p>
              <a:pPr indent="450215"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 </a:t>
              </a:r>
            </a:p>
          </p:txBody>
        </p:sp>
        <p:sp>
          <p:nvSpPr>
            <p:cNvPr id="11" name="Text Box 157"/>
            <p:cNvSpPr txBox="1">
              <a:spLocks noChangeArrowheads="1"/>
            </p:cNvSpPr>
            <p:nvPr/>
          </p:nvSpPr>
          <p:spPr bwMode="auto">
            <a:xfrm>
              <a:off x="2580" y="8191"/>
              <a:ext cx="1974" cy="8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b="1" dirty="0">
                  <a:effectLst/>
                  <a:latin typeface="Times New Roman"/>
                  <a:ea typeface="Times New Roman"/>
                </a:rPr>
                <a:t>TSR</a:t>
              </a:r>
              <a:r>
                <a:rPr lang="ru-RU" sz="2000" b="1" dirty="0">
                  <a:effectLst/>
                  <a:latin typeface="Times New Roman"/>
                  <a:ea typeface="Times New Roman"/>
                </a:rPr>
                <a:t> </a:t>
              </a:r>
              <a:endParaRPr lang="en-US" sz="1600" b="1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T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erminate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a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nd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S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tay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R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esident</a:t>
              </a:r>
              <a:endParaRPr lang="ru-RU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2" name="Text Box 158"/>
            <p:cNvSpPr txBox="1">
              <a:spLocks noChangeArrowheads="1"/>
            </p:cNvSpPr>
            <p:nvPr/>
          </p:nvSpPr>
          <p:spPr bwMode="auto">
            <a:xfrm>
              <a:off x="4772" y="7726"/>
              <a:ext cx="734" cy="3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-6985" algn="just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ОП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3528" y="3009146"/>
            <a:ext cx="882047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ru-RU" sz="2000" u="dbl" dirty="0">
                <a:latin typeface="+mn-lt"/>
                <a:cs typeface="+mn-cs"/>
              </a:rPr>
              <a:t>общем</a:t>
            </a:r>
            <a:r>
              <a:rPr lang="ru-RU" sz="2000" dirty="0">
                <a:latin typeface="+mn-lt"/>
                <a:cs typeface="+mn-cs"/>
              </a:rPr>
              <a:t> случае вызов резидентной программы - (</a:t>
            </a:r>
            <a:r>
              <a:rPr lang="ru-RU" sz="2000" u="dbl" dirty="0">
                <a:latin typeface="+mn-lt"/>
                <a:cs typeface="+mn-cs"/>
              </a:rPr>
              <a:t>резидента</a:t>
            </a:r>
            <a:r>
              <a:rPr lang="ru-RU" sz="2000" dirty="0"/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2000" b="1" dirty="0">
                <a:latin typeface="Times New Roman"/>
                <a:ea typeface="Times New Roman"/>
              </a:rPr>
              <a:t>TSR</a:t>
            </a:r>
            <a:r>
              <a:rPr lang="ru-RU" sz="2000" b="1" dirty="0">
                <a:latin typeface="Times New Roman"/>
                <a:ea typeface="Times New Roman"/>
              </a:rPr>
              <a:t> - 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T</a:t>
            </a:r>
            <a:r>
              <a:rPr lang="en-US" sz="2000" b="1" dirty="0">
                <a:latin typeface="Times New Roman"/>
                <a:ea typeface="Times New Roman"/>
              </a:rPr>
              <a:t>erminate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a</a:t>
            </a:r>
            <a:r>
              <a:rPr lang="en-US" sz="2000" b="1" dirty="0">
                <a:latin typeface="Times New Roman"/>
                <a:ea typeface="Times New Roman"/>
              </a:rPr>
              <a:t>nd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S</a:t>
            </a:r>
            <a:r>
              <a:rPr lang="en-US" sz="2000" b="1" dirty="0">
                <a:latin typeface="Times New Roman"/>
                <a:ea typeface="Times New Roman"/>
              </a:rPr>
              <a:t>tay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R</a:t>
            </a:r>
            <a:r>
              <a:rPr lang="en-US" sz="2000" b="1" dirty="0">
                <a:latin typeface="Times New Roman"/>
                <a:ea typeface="Times New Roman"/>
              </a:rPr>
              <a:t>esident</a:t>
            </a:r>
            <a:r>
              <a:rPr lang="ru-RU" sz="1600" dirty="0"/>
              <a:t>)  </a:t>
            </a:r>
            <a:r>
              <a:rPr lang="ru-RU" sz="1600" b="1" dirty="0">
                <a:latin typeface="Times New Roman"/>
                <a:ea typeface="Times New Roman"/>
              </a:rPr>
              <a:t> </a:t>
            </a:r>
            <a:r>
              <a:rPr lang="ru-RU" sz="2000" dirty="0">
                <a:latin typeface="+mn-lt"/>
                <a:cs typeface="+mn-cs"/>
              </a:rPr>
              <a:t>выглядит так: </a:t>
            </a:r>
          </a:p>
        </p:txBody>
      </p:sp>
    </p:spTree>
    <p:extLst>
      <p:ext uri="{BB962C8B-B14F-4D97-AF65-F5344CB8AC3E}">
        <p14:creationId xmlns:p14="http://schemas.microsoft.com/office/powerpoint/2010/main" val="2394145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58266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Сегмент Стека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3" y="620688"/>
            <a:ext cx="852633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/>
              <a:t>Темы:</a:t>
            </a:r>
            <a:endParaRPr lang="en-US" altLang="ru-RU" sz="2200" u="sng" dirty="0"/>
          </a:p>
          <a:p>
            <a:pPr eaLnBrk="1" hangingPunct="1">
              <a:buNone/>
            </a:pPr>
            <a:r>
              <a:rPr lang="ru-RU" altLang="ru-RU" sz="2200" dirty="0">
                <a:hlinkClick r:id="rId3" action="ppaction://hlinksldjump"/>
              </a:rPr>
              <a:t>Стек</a:t>
            </a:r>
            <a:r>
              <a:rPr lang="ru-RU" sz="2200" dirty="0"/>
              <a:t> (</a:t>
            </a:r>
            <a:r>
              <a:rPr lang="en-US" sz="2200" dirty="0"/>
              <a:t>Stack</a:t>
            </a:r>
            <a:r>
              <a:rPr lang="ru-RU" sz="2200" dirty="0"/>
              <a:t>)</a:t>
            </a:r>
            <a:r>
              <a:rPr lang="ru-RU" altLang="ru-RU" sz="2200" dirty="0">
                <a:hlinkClick r:id="rId3" action="ppaction://hlinksldjump"/>
              </a:rPr>
              <a:t> </a:t>
            </a:r>
            <a:r>
              <a:rPr lang="ru-RU" altLang="ru-RU" sz="2200" dirty="0"/>
              <a:t>– это специальная область ОП предназначенная для временного хранения данных программы и передачи параметров </a:t>
            </a:r>
            <a:r>
              <a:rPr lang="ru-RU" altLang="ru-RU" sz="2200" b="1" dirty="0"/>
              <a:t>процедур</a:t>
            </a:r>
            <a:r>
              <a:rPr lang="ru-RU" altLang="ru-RU" sz="2200" dirty="0"/>
              <a:t> со специальным механизмом работы с ним (</a:t>
            </a:r>
            <a:r>
              <a:rPr lang="en-US" altLang="ru-RU" sz="2200" dirty="0">
                <a:hlinkClick r:id="rId3" action="ppaction://hlinksldjump"/>
              </a:rPr>
              <a:t>POP </a:t>
            </a:r>
            <a:r>
              <a:rPr lang="ru-RU" altLang="ru-RU" sz="2200" dirty="0">
                <a:hlinkClick r:id="rId3" action="ppaction://hlinksldjump"/>
              </a:rPr>
              <a:t>и </a:t>
            </a:r>
            <a:r>
              <a:rPr lang="en-US" altLang="ru-RU" sz="2200" dirty="0">
                <a:hlinkClick r:id="rId3" action="ppaction://hlinksldjump"/>
              </a:rPr>
              <a:t>PUSH</a:t>
            </a:r>
            <a:r>
              <a:rPr lang="ru-RU" altLang="ru-RU" sz="2200" dirty="0"/>
              <a:t>) – </a:t>
            </a:r>
            <a:r>
              <a:rPr lang="ru-RU" altLang="ru-RU" sz="2200" b="1" dirty="0">
                <a:solidFill>
                  <a:srgbClr val="FF0000"/>
                </a:solidFill>
              </a:rPr>
              <a:t>МАГАЗИН - Обойма ПИСТОЛЕТА!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Назначение </a:t>
            </a:r>
            <a:r>
              <a:rPr lang="ru-RU" altLang="ru-RU" sz="2200" dirty="0">
                <a:hlinkClick r:id="rId3" action="ppaction://hlinksldjump"/>
              </a:rPr>
              <a:t>стека</a:t>
            </a:r>
            <a:r>
              <a:rPr lang="ru-RU" altLang="ru-RU" sz="2200" dirty="0"/>
              <a:t>: </a:t>
            </a:r>
            <a:r>
              <a:rPr lang="ru-RU" altLang="ru-RU" sz="2200" b="1" dirty="0"/>
              <a:t>Стек </a:t>
            </a:r>
            <a:r>
              <a:rPr lang="ru-RU" altLang="ru-RU" sz="2200" dirty="0"/>
              <a:t>предназначен для </a:t>
            </a:r>
            <a:endParaRPr lang="ru-RU" altLang="ru-RU" sz="2200" b="1" dirty="0"/>
          </a:p>
          <a:p>
            <a:pPr eaLnBrk="1" hangingPunct="1">
              <a:buNone/>
            </a:pPr>
            <a:r>
              <a:rPr lang="ru-RU" altLang="ru-RU" sz="2200" b="1" dirty="0"/>
              <a:t>КОМАНДЫ</a:t>
            </a:r>
            <a:r>
              <a:rPr lang="ru-RU" altLang="ru-RU" sz="2200" u="sng" dirty="0"/>
              <a:t>: Явная</a:t>
            </a:r>
            <a:r>
              <a:rPr lang="ru-RU" altLang="ru-RU" sz="2200" dirty="0"/>
              <a:t> работа со стеком: </a:t>
            </a:r>
          </a:p>
          <a:p>
            <a:pPr marL="342900" indent="-342900" eaLnBrk="1" hangingPunct="1"/>
            <a:r>
              <a:rPr lang="ru-RU" altLang="ru-RU" sz="2200" dirty="0"/>
              <a:t>команды - (</a:t>
            </a:r>
            <a:r>
              <a:rPr lang="en-US" altLang="ru-RU" sz="2200" b="1" dirty="0">
                <a:solidFill>
                  <a:srgbClr val="FF0000"/>
                </a:solidFill>
                <a:hlinkClick r:id="rId4" action="ppaction://hlinksldjump"/>
              </a:rPr>
              <a:t>POP </a:t>
            </a:r>
            <a:r>
              <a:rPr lang="ru-RU" altLang="ru-RU" sz="2200" b="1" dirty="0">
                <a:solidFill>
                  <a:srgbClr val="FF0000"/>
                </a:solidFill>
                <a:hlinkClick r:id="rId4" action="ppaction://hlinksldjump"/>
              </a:rPr>
              <a:t>и </a:t>
            </a:r>
            <a:r>
              <a:rPr lang="en-US" altLang="ru-RU" sz="2200" b="1" dirty="0">
                <a:solidFill>
                  <a:srgbClr val="FF0000"/>
                </a:solidFill>
                <a:hlinkClick r:id="rId5" action="ppaction://hlinksldjump"/>
              </a:rPr>
              <a:t>PUSH</a:t>
            </a:r>
            <a:r>
              <a:rPr lang="ru-RU" altLang="ru-RU" sz="2200" b="1" dirty="0"/>
              <a:t>,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en-US" altLang="ru-RU" sz="2200" b="1" dirty="0">
                <a:hlinkClick r:id="rId6" action="ppaction://hlinksldjump"/>
              </a:rPr>
              <a:t>PUS</a:t>
            </a:r>
            <a:r>
              <a:rPr lang="ru-RU" altLang="ru-RU" sz="2200" b="1" dirty="0">
                <a:hlinkClick r:id="rId6" action="ppaction://hlinksldjump"/>
              </a:rPr>
              <a:t>Н</a:t>
            </a:r>
            <a:r>
              <a:rPr lang="en-US" altLang="ru-RU" sz="2200" b="1" dirty="0">
                <a:hlinkClick r:id="rId6" action="ppaction://hlinksldjump"/>
              </a:rPr>
              <a:t>F,</a:t>
            </a:r>
            <a:r>
              <a:rPr lang="ru-RU" altLang="ru-RU" sz="2200" b="1" dirty="0">
                <a:hlinkClick r:id="rId6" action="ppaction://hlinksldjump"/>
              </a:rPr>
              <a:t> </a:t>
            </a:r>
            <a:r>
              <a:rPr lang="en-US" altLang="ru-RU" sz="2200" b="1" dirty="0">
                <a:hlinkClick r:id="rId6" action="ppaction://hlinksldjump"/>
              </a:rPr>
              <a:t>POPF</a:t>
            </a:r>
            <a:r>
              <a:rPr lang="ru-RU" altLang="ru-RU" sz="2200" dirty="0"/>
              <a:t>)</a:t>
            </a:r>
            <a:r>
              <a:rPr lang="en-US" altLang="ru-RU" sz="2200" dirty="0"/>
              <a:t>.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u="sng" dirty="0"/>
              <a:t>Неявная</a:t>
            </a:r>
            <a:r>
              <a:rPr lang="ru-RU" altLang="ru-RU" sz="2200" dirty="0"/>
              <a:t> работа со </a:t>
            </a:r>
            <a:r>
              <a:rPr lang="ru-RU" altLang="ru-RU" sz="2200" dirty="0">
                <a:hlinkClick r:id="rId7" action="ppaction://hlinksldjump"/>
              </a:rPr>
              <a:t>стеком</a:t>
            </a:r>
            <a:r>
              <a:rPr lang="ru-RU" altLang="ru-RU" sz="2200" dirty="0"/>
              <a:t>: команды </a:t>
            </a:r>
            <a:r>
              <a:rPr lang="en-US" altLang="ru-RU" sz="2200" dirty="0">
                <a:solidFill>
                  <a:srgbClr val="00B050"/>
                </a:solidFill>
                <a:hlinkClick r:id="rId8" action="ppaction://hlinksldjump"/>
              </a:rPr>
              <a:t>CALL, RET</a:t>
            </a:r>
            <a:r>
              <a:rPr lang="en-US" altLang="ru-RU" sz="2200" dirty="0">
                <a:hlinkClick r:id="rId8" action="ppaction://hlinksldjump"/>
              </a:rPr>
              <a:t>N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dirty="0"/>
              <a:t> и </a:t>
            </a:r>
            <a:r>
              <a:rPr lang="en-US" altLang="ru-RU" sz="2200" dirty="0"/>
              <a:t> </a:t>
            </a:r>
            <a:r>
              <a:rPr lang="en-US" altLang="ru-RU" sz="2200" dirty="0">
                <a:hlinkClick r:id="rId9" action="ppaction://hlinksldjump"/>
              </a:rPr>
              <a:t>CALL, RETF</a:t>
            </a:r>
            <a:r>
              <a:rPr lang="en-US" altLang="ru-RU" sz="2200" dirty="0"/>
              <a:t> </a:t>
            </a:r>
            <a:r>
              <a:rPr lang="ru-RU" altLang="ru-RU" sz="2200" dirty="0"/>
              <a:t>ДЛЯ </a:t>
            </a:r>
            <a:r>
              <a:rPr lang="en-US" altLang="ru-RU" sz="2200" dirty="0">
                <a:hlinkClick r:id="rId10" action="ppaction://hlinksldjump"/>
              </a:rPr>
              <a:t>NEAR</a:t>
            </a:r>
            <a:r>
              <a:rPr lang="ru-RU" altLang="ru-RU" sz="2200" dirty="0">
                <a:hlinkClick r:id="rId10" action="ppaction://hlinksldjump"/>
              </a:rPr>
              <a:t> - </a:t>
            </a:r>
            <a:r>
              <a:rPr lang="en-US" altLang="ru-RU" sz="2200" dirty="0">
                <a:hlinkClick r:id="rId10" action="ppaction://hlinksldjump"/>
              </a:rPr>
              <a:t> FAR </a:t>
            </a:r>
            <a:r>
              <a:rPr lang="ru-RU" altLang="ru-RU" sz="2200" dirty="0">
                <a:hlinkClick r:id="rId10" action="ppaction://hlinksldjump"/>
              </a:rPr>
              <a:t>адресов</a:t>
            </a:r>
            <a:endParaRPr lang="en-US" altLang="ru-RU" sz="22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	</a:t>
            </a:r>
            <a:r>
              <a:rPr lang="en-US" altLang="ru-RU" sz="2200" dirty="0">
                <a:hlinkClick r:id="rId11" action="ppaction://hlinksldjump"/>
              </a:rPr>
              <a:t>INT </a:t>
            </a:r>
            <a:r>
              <a:rPr lang="ru-RU" altLang="ru-RU" sz="2200" dirty="0">
                <a:hlinkClick r:id="rId11" action="ppaction://hlinksldjump"/>
              </a:rPr>
              <a:t>и</a:t>
            </a:r>
            <a:r>
              <a:rPr lang="en-US" altLang="ru-RU" sz="2200" dirty="0">
                <a:hlinkClick r:id="rId11" action="ppaction://hlinksldjump"/>
              </a:rPr>
              <a:t> IRET</a:t>
            </a:r>
            <a:endParaRPr lang="ru-RU" altLang="ru-RU" sz="22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/>
              <a:t>Ограничения </a:t>
            </a:r>
            <a:r>
              <a:rPr lang="ru-RU" altLang="ru-RU" sz="2200" b="1" u="sng" dirty="0"/>
              <a:t>применения</a:t>
            </a:r>
            <a:r>
              <a:rPr lang="ru-RU" altLang="ru-RU" sz="2200" u="sng" dirty="0"/>
              <a:t> стека</a:t>
            </a:r>
            <a:r>
              <a:rPr lang="ru-RU" altLang="ru-RU" sz="2200" dirty="0"/>
              <a:t>: </a:t>
            </a:r>
          </a:p>
          <a:p>
            <a:pPr marL="342900" indent="-342900" eaLnBrk="1" hangingPunct="1"/>
            <a:r>
              <a:rPr lang="ru-RU" altLang="ru-RU" sz="2200" dirty="0"/>
              <a:t>Для </a:t>
            </a:r>
            <a:r>
              <a:rPr lang="ru-RU" altLang="ru-RU" sz="2200" u="sng" dirty="0"/>
              <a:t>многомодульных</a:t>
            </a:r>
            <a:r>
              <a:rPr lang="en-US" altLang="ru-RU" sz="2200" dirty="0"/>
              <a:t> </a:t>
            </a:r>
            <a:r>
              <a:rPr lang="ru-RU" altLang="ru-RU" sz="2200" dirty="0"/>
              <a:t>программ один стек</a:t>
            </a:r>
            <a:r>
              <a:rPr lang="en-US" altLang="ru-RU" sz="2200" dirty="0"/>
              <a:t>!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dirty="0"/>
              <a:t>Для </a:t>
            </a:r>
            <a:r>
              <a:rPr lang="en-US" altLang="ru-RU" sz="2200" dirty="0"/>
              <a:t>DOS </a:t>
            </a:r>
            <a:r>
              <a:rPr lang="ru-RU" altLang="ru-RU" sz="2200" u="sng" dirty="0"/>
              <a:t>обработчиков</a:t>
            </a:r>
            <a:r>
              <a:rPr lang="ru-RU" altLang="ru-RU" sz="2200" dirty="0"/>
              <a:t> пр. один стек!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200" dirty="0"/>
          </a:p>
          <a:p>
            <a:pPr eaLnBrk="1" hangingPunct="1">
              <a:buFont typeface="Arial" pitchFamily="34" charset="0"/>
              <a:buNone/>
            </a:pPr>
            <a:endParaRPr lang="ru-RU" altLang="ru-RU" sz="2200" u="sng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0149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847709" imgH="2184570" progId="Visio.Drawing.11">
                  <p:embed/>
                </p:oleObj>
              </mc:Choice>
              <mc:Fallback>
                <p:oleObj name="Visio" r:id="rId12" imgW="1847709" imgH="2184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3"/>
          <p:cNvSpPr txBox="1">
            <a:spLocks noChangeArrowheads="1"/>
          </p:cNvSpPr>
          <p:nvPr/>
        </p:nvSpPr>
        <p:spPr bwMode="auto">
          <a:xfrm>
            <a:off x="6084168" y="6297227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964507" y="631977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24840581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Понятие прерывания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30" y="548680"/>
            <a:ext cx="8856984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dbl" dirty="0">
                <a:latin typeface="+mn-lt"/>
                <a:cs typeface="+mn-cs"/>
              </a:rPr>
              <a:t>Прерывание</a:t>
            </a:r>
            <a:r>
              <a:rPr lang="ru-RU" sz="2000" dirty="0">
                <a:latin typeface="+mn-lt"/>
                <a:cs typeface="+mn-cs"/>
              </a:rPr>
              <a:t> это временная приостановка работы текущей программы, с возможностью дальнейшего ее продолжения с прерванного места.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После прерывания выполняется специальная запланированная (по номеру) </a:t>
            </a:r>
            <a:r>
              <a:rPr lang="ru-RU" sz="2000" u="dbl" dirty="0">
                <a:latin typeface="+mn-lt"/>
                <a:cs typeface="+mn-cs"/>
              </a:rPr>
              <a:t>процедура</a:t>
            </a:r>
            <a:r>
              <a:rPr lang="ru-RU" sz="2000" dirty="0">
                <a:latin typeface="+mn-lt"/>
                <a:cs typeface="+mn-cs"/>
              </a:rPr>
              <a:t> его обработки (</a:t>
            </a:r>
            <a:r>
              <a:rPr lang="en-US" sz="2000" dirty="0">
                <a:latin typeface="+mn-lt"/>
                <a:cs typeface="+mn-cs"/>
              </a:rPr>
              <a:t>INT – IRET, CLI/STI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– (</a:t>
            </a:r>
            <a:r>
              <a:rPr lang="en-US" altLang="ru-RU" sz="2000" dirty="0">
                <a:hlinkClick r:id="rId2" action="ppaction://hlinksldjump"/>
              </a:rPr>
              <a:t>INT </a:t>
            </a:r>
            <a:r>
              <a:rPr lang="ru-RU" altLang="ru-RU" sz="2000" dirty="0">
                <a:hlinkClick r:id="rId2" action="ppaction://hlinksldjump"/>
              </a:rPr>
              <a:t>и</a:t>
            </a:r>
            <a:r>
              <a:rPr lang="en-US" altLang="ru-RU" sz="2000" dirty="0">
                <a:hlinkClick r:id="rId2" action="ppaction://hlinksldjump"/>
              </a:rPr>
              <a:t> IRET</a:t>
            </a:r>
            <a:r>
              <a:rPr lang="en-US" sz="2000" dirty="0">
                <a:latin typeface="+mn-lt"/>
                <a:cs typeface="+mn-cs"/>
              </a:rPr>
              <a:t>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Все прерывания </a:t>
            </a:r>
            <a:r>
              <a:rPr lang="ru-RU" sz="2000" u="dbl" dirty="0">
                <a:latin typeface="+mn-lt"/>
                <a:cs typeface="+mn-cs"/>
              </a:rPr>
              <a:t>пронумерованы</a:t>
            </a:r>
            <a:r>
              <a:rPr lang="ru-RU" sz="2000" dirty="0">
                <a:latin typeface="+mn-lt"/>
                <a:cs typeface="+mn-cs"/>
              </a:rPr>
              <a:t> (0÷255)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Номер прерывания можно найти в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справочниках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 зависимости от способа инициирования прерывания они подразделяются на </a:t>
            </a:r>
            <a:r>
              <a:rPr lang="ru-RU" sz="2000" u="dbl" dirty="0">
                <a:latin typeface="+mn-lt"/>
                <a:cs typeface="+mn-cs"/>
              </a:rPr>
              <a:t>две группы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Программные</a:t>
            </a:r>
            <a:r>
              <a:rPr lang="ru-RU" sz="2000" dirty="0">
                <a:latin typeface="+mn-lt"/>
                <a:cs typeface="+mn-cs"/>
              </a:rPr>
              <a:t> прерывания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Аппаратные</a:t>
            </a:r>
            <a:r>
              <a:rPr lang="ru-RU" sz="2000" dirty="0">
                <a:latin typeface="+mn-lt"/>
                <a:cs typeface="+mn-cs"/>
              </a:rPr>
              <a:t> прерывания.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30685" y="3800079"/>
            <a:ext cx="2461195" cy="2288898"/>
            <a:chOff x="7034313" y="1908121"/>
            <a:chExt cx="2461195" cy="296024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7034313" y="1908121"/>
              <a:ext cx="2461195" cy="477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b="0" dirty="0">
                  <a:solidFill>
                    <a:schemeClr val="tx1"/>
                  </a:solidFill>
                </a:rPr>
                <a:t>Текущая программа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397574" y="3661581"/>
            <a:ext cx="3522340" cy="2405049"/>
            <a:chOff x="7215188" y="1757903"/>
            <a:chExt cx="3522340" cy="311046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rgbClr val="00B050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7234238" y="1757903"/>
              <a:ext cx="3503290" cy="83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dirty="0"/>
                <a:t>Процедура</a:t>
              </a:r>
              <a:r>
                <a:rPr lang="ru-RU" altLang="ru-RU" sz="1800" b="0" dirty="0">
                  <a:solidFill>
                    <a:srgbClr val="00B050"/>
                  </a:solidFill>
                </a:rPr>
                <a:t> обработки данного прерывания по </a:t>
              </a:r>
              <a:r>
                <a:rPr lang="ru-RU" altLang="ru-RU" sz="1800" b="0" u="dbl" dirty="0">
                  <a:solidFill>
                    <a:srgbClr val="00B050"/>
                  </a:solidFill>
                </a:rPr>
                <a:t>номеру 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52120" y="5076179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27584" y="5076179"/>
            <a:ext cx="1295400" cy="81013"/>
          </a:xfrm>
          <a:prstGeom prst="rect">
            <a:avLst/>
          </a:prstGeom>
          <a:solidFill>
            <a:srgbClr val="3333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642123" y="4976042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2" name="Прямая со стрелкой 21"/>
          <p:cNvCxnSpPr>
            <a:stCxn id="9" idx="3"/>
            <a:endCxn id="15" idx="1"/>
          </p:cNvCxnSpPr>
          <p:nvPr/>
        </p:nvCxnSpPr>
        <p:spPr>
          <a:xfrm flipV="1">
            <a:off x="2145085" y="4578700"/>
            <a:ext cx="3489026" cy="35683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9" idx="1"/>
            <a:endCxn id="20" idx="3"/>
          </p:cNvCxnSpPr>
          <p:nvPr/>
        </p:nvCxnSpPr>
        <p:spPr>
          <a:xfrm flipH="1">
            <a:off x="2122984" y="5116686"/>
            <a:ext cx="3529136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2608734" y="5373216"/>
            <a:ext cx="2788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333FF"/>
                </a:solidFill>
              </a:rPr>
              <a:t>Следующая команда после прерванной</a:t>
            </a:r>
            <a:r>
              <a:rPr lang="en-US" altLang="ru-RU" sz="1800" dirty="0">
                <a:solidFill>
                  <a:srgbClr val="3333FF"/>
                </a:solidFill>
              </a:rPr>
              <a:t> (</a:t>
            </a:r>
            <a:r>
              <a:rPr lang="ru-RU" altLang="ru-RU" sz="1800" b="1" dirty="0">
                <a:solidFill>
                  <a:srgbClr val="3333FF"/>
                </a:solidFill>
              </a:rPr>
              <a:t>восстановление работы</a:t>
            </a:r>
            <a:r>
              <a:rPr lang="en-US" altLang="ru-RU" sz="1800" dirty="0">
                <a:solidFill>
                  <a:srgbClr val="3333FF"/>
                </a:solidFill>
              </a:rPr>
              <a:t>)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  <a:endCxn id="20" idx="2"/>
          </p:cNvCxnSpPr>
          <p:nvPr/>
        </p:nvCxnSpPr>
        <p:spPr>
          <a:xfrm flipH="1" flipV="1">
            <a:off x="1475284" y="5157192"/>
            <a:ext cx="1133450" cy="677689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059832" y="3717032"/>
            <a:ext cx="22273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Команда</a:t>
            </a:r>
            <a:r>
              <a:rPr lang="ru-RU" altLang="ru-RU" sz="1800" dirty="0">
                <a:solidFill>
                  <a:srgbClr val="FF0000"/>
                </a:solidFill>
              </a:rPr>
              <a:t> при возникновении прерывания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cxnSp>
        <p:nvCxnSpPr>
          <p:cNvPr id="33" name="Прямая со стрелкой 32"/>
          <p:cNvCxnSpPr>
            <a:stCxn id="32" idx="1"/>
            <a:endCxn id="9" idx="0"/>
          </p:cNvCxnSpPr>
          <p:nvPr/>
        </p:nvCxnSpPr>
        <p:spPr>
          <a:xfrm flipH="1">
            <a:off x="1496591" y="4178697"/>
            <a:ext cx="1563241" cy="7163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456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Разновидности прерываний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9816" y="620688"/>
            <a:ext cx="813266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Прерывания </a:t>
            </a:r>
            <a:r>
              <a:rPr lang="ru-RU" sz="2400" u="dbl" dirty="0">
                <a:latin typeface="+mn-lt"/>
                <a:cs typeface="+mn-cs"/>
              </a:rPr>
              <a:t>бывают</a:t>
            </a:r>
            <a:r>
              <a:rPr lang="ru-RU" sz="2400" dirty="0">
                <a:latin typeface="+mn-lt"/>
                <a:cs typeface="+mn-cs"/>
              </a:rPr>
              <a:t> (причина </a:t>
            </a:r>
            <a:r>
              <a:rPr lang="ru-RU" sz="2400" u="dbl" dirty="0">
                <a:latin typeface="+mn-lt"/>
                <a:cs typeface="+mn-cs"/>
              </a:rPr>
              <a:t>возникновения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Аппаратные</a:t>
            </a:r>
            <a:r>
              <a:rPr lang="ru-RU" sz="2400" dirty="0">
                <a:latin typeface="+mn-lt"/>
                <a:cs typeface="+mn-cs"/>
              </a:rPr>
              <a:t> (схемы контроля и сигналы компьютера) и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Программные</a:t>
            </a:r>
            <a:r>
              <a:rPr lang="ru-RU" sz="2400" dirty="0">
                <a:latin typeface="+mn-lt"/>
                <a:cs typeface="+mn-cs"/>
              </a:rPr>
              <a:t> (программы – специальная команда - </a:t>
            </a:r>
            <a:r>
              <a:rPr lang="en-US" sz="2400" b="1" dirty="0">
                <a:latin typeface="+mn-lt"/>
                <a:cs typeface="+mn-cs"/>
              </a:rPr>
              <a:t>INT</a:t>
            </a:r>
            <a:r>
              <a:rPr lang="ru-RU" sz="2400" dirty="0">
                <a:latin typeface="+mn-lt"/>
                <a:cs typeface="+mn-cs"/>
              </a:rPr>
              <a:t> )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Вид </a:t>
            </a:r>
            <a:r>
              <a:rPr lang="ru-RU" sz="2400" u="dbl" dirty="0">
                <a:latin typeface="+mn-lt"/>
                <a:cs typeface="+mn-cs"/>
              </a:rPr>
              <a:t>библиотеки в ОП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BIOS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Возможность </a:t>
            </a:r>
            <a:r>
              <a:rPr lang="ru-RU" sz="2400" u="dbl" dirty="0">
                <a:latin typeface="+mn-lt"/>
                <a:cs typeface="+mn-cs"/>
              </a:rPr>
              <a:t>отключения прерывания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Маскируемые</a:t>
            </a:r>
            <a:r>
              <a:rPr lang="ru-RU" sz="2400" dirty="0">
                <a:latin typeface="+mn-lt"/>
                <a:cs typeface="+mn-cs"/>
              </a:rPr>
              <a:t>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Немаскируемые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Место </a:t>
            </a:r>
            <a:r>
              <a:rPr lang="ru-RU" sz="2400" u="dbl" dirty="0">
                <a:latin typeface="+mn-lt"/>
                <a:cs typeface="+mn-cs"/>
              </a:rPr>
              <a:t>возникновения</a:t>
            </a:r>
            <a:r>
              <a:rPr lang="ru-RU" sz="2400" dirty="0">
                <a:latin typeface="+mn-lt"/>
                <a:cs typeface="+mn-cs"/>
              </a:rPr>
              <a:t>(по отношению к МП):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400" dirty="0">
                <a:latin typeface="+mn-lt"/>
                <a:cs typeface="+mn-cs"/>
              </a:rPr>
              <a:t> 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Внутренние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Прерывания </a:t>
            </a:r>
            <a:r>
              <a:rPr lang="ru-RU" sz="2400" u="dbl" dirty="0">
                <a:latin typeface="+mn-lt"/>
                <a:cs typeface="+mn-cs"/>
              </a:rPr>
              <a:t>обрабатываются</a:t>
            </a:r>
            <a:r>
              <a:rPr lang="ru-RU" sz="2400" dirty="0"/>
              <a:t> специальными процедурами, которые предварительно загружаются в ОП либо пользователем либо Операционной системой (ОС).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0441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Вектор прерываний (ВП)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620688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Вектор прерываний содержит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Far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адреса обработчиков прерываний и таблиц ОС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2348"/>
              </p:ext>
            </p:extLst>
          </p:nvPr>
        </p:nvGraphicFramePr>
        <p:xfrm>
          <a:off x="863588" y="1700808"/>
          <a:ext cx="38164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AutoShape 135"/>
          <p:cNvSpPr>
            <a:spLocks/>
          </p:cNvSpPr>
          <p:nvPr/>
        </p:nvSpPr>
        <p:spPr bwMode="auto">
          <a:xfrm>
            <a:off x="5148064" y="1700808"/>
            <a:ext cx="132715" cy="1872208"/>
          </a:xfrm>
          <a:prstGeom prst="rightBracket">
            <a:avLst>
              <a:gd name="adj" fmla="val 65311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353397" y="162880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0000:0000</a:t>
            </a:r>
            <a:r>
              <a:rPr lang="en-US" dirty="0">
                <a:latin typeface="+mn-lt"/>
                <a:cs typeface="+mn-cs"/>
              </a:rPr>
              <a:t>h – </a:t>
            </a:r>
            <a:r>
              <a:rPr lang="ru-RU" dirty="0">
                <a:latin typeface="+mn-lt"/>
                <a:cs typeface="+mn-cs"/>
              </a:rPr>
              <a:t>начало вектора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321435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0000:03</a:t>
            </a:r>
            <a:r>
              <a:rPr lang="en-US" dirty="0" err="1"/>
              <a:t>FFh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Конец вектора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397" y="1998132"/>
            <a:ext cx="368309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Размер ВП: 4*256= 1024, для каждого номера 4 байта.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Размер ВП = 256*4 = 1024б =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1 Кб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3577580"/>
            <a:ext cx="770485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Микропроцессор</a:t>
            </a:r>
            <a:r>
              <a:rPr lang="ru-RU" sz="1900" dirty="0">
                <a:latin typeface="+mn-lt"/>
                <a:cs typeface="+mn-cs"/>
              </a:rPr>
              <a:t> (МП) сам вычисляет адрес</a:t>
            </a:r>
            <a:r>
              <a:rPr lang="en-US" sz="1900" dirty="0"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обработчика по формуле: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dbl" dirty="0">
                <a:latin typeface="+mn-lt"/>
                <a:cs typeface="+mn-cs"/>
              </a:rPr>
              <a:t>Адрес</a:t>
            </a:r>
            <a:r>
              <a:rPr lang="ru-RU" sz="1900" dirty="0">
                <a:latin typeface="+mn-lt"/>
                <a:cs typeface="+mn-cs"/>
              </a:rPr>
              <a:t> обработчика = </a:t>
            </a:r>
            <a:r>
              <a:rPr lang="en-US" sz="1900" b="1" dirty="0">
                <a:latin typeface="+mn-lt"/>
                <a:cs typeface="+mn-cs"/>
              </a:rPr>
              <a:t>N</a:t>
            </a:r>
            <a:r>
              <a:rPr lang="ru-RU" sz="1900" b="1" baseline="-25000" dirty="0" err="1">
                <a:latin typeface="+mn-lt"/>
                <a:cs typeface="+mn-cs"/>
              </a:rPr>
              <a:t>пр</a:t>
            </a:r>
            <a:r>
              <a:rPr lang="ru-RU" sz="1900" b="1" dirty="0"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* 4, </a:t>
            </a:r>
            <a:r>
              <a:rPr lang="ru-RU" sz="1900" u="dbl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/>
              <a:t>N</a:t>
            </a:r>
            <a:r>
              <a:rPr lang="ru-RU" sz="1900" baseline="-25000" dirty="0" err="1"/>
              <a:t>пр</a:t>
            </a:r>
            <a:r>
              <a:rPr lang="ru-RU" sz="1900" dirty="0"/>
              <a:t> – номер прерывания (из команды </a:t>
            </a:r>
            <a:r>
              <a:rPr lang="en-US" sz="1900" dirty="0"/>
              <a:t>INT</a:t>
            </a:r>
            <a:r>
              <a:rPr lang="ru-RU" sz="1900" dirty="0"/>
              <a:t> для программных прерываний</a:t>
            </a:r>
            <a:r>
              <a:rPr lang="en-US" sz="1900" dirty="0"/>
              <a:t> </a:t>
            </a:r>
            <a:r>
              <a:rPr lang="ru-RU" sz="1900" dirty="0"/>
              <a:t> или от контроллера прерываний для аппаратных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>
                <a:latin typeface="+mn-lt"/>
                <a:cs typeface="+mn-cs"/>
              </a:rPr>
              <a:t>: После определения адреса обработчика МП сам вычисляет его адрес и </a:t>
            </a:r>
            <a:r>
              <a:rPr lang="ru-RU" sz="1900" u="sng" dirty="0">
                <a:latin typeface="+mn-lt"/>
                <a:cs typeface="+mn-cs"/>
              </a:rPr>
              <a:t>автоматически</a:t>
            </a:r>
            <a:r>
              <a:rPr lang="ru-RU" sz="1900" dirty="0">
                <a:latin typeface="+mn-lt"/>
                <a:cs typeface="+mn-cs"/>
              </a:rPr>
              <a:t> заносит в регистры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CS:IP</a:t>
            </a:r>
            <a:r>
              <a:rPr lang="en-US" sz="1900" dirty="0">
                <a:latin typeface="+mn-lt"/>
                <a:cs typeface="+mn-cs"/>
              </a:rPr>
              <a:t>, </a:t>
            </a:r>
            <a:r>
              <a:rPr lang="ru-RU" sz="1900" dirty="0">
                <a:latin typeface="+mn-lt"/>
                <a:cs typeface="+mn-cs"/>
              </a:rPr>
              <a:t>что автоматически приводит к вызову текущего обработчика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1900" b="1" dirty="0">
                <a:latin typeface="+mn-lt"/>
                <a:cs typeface="+mn-cs"/>
              </a:rPr>
              <a:t>, </a:t>
            </a:r>
            <a:r>
              <a:rPr lang="ru-RU" sz="1900" dirty="0">
                <a:latin typeface="+mn-lt"/>
                <a:cs typeface="+mn-cs"/>
              </a:rPr>
              <a:t>кроме этого автоматически сохраняются текущие значения </a:t>
            </a:r>
            <a:r>
              <a:rPr lang="en-US" sz="1900" b="1" dirty="0">
                <a:solidFill>
                  <a:srgbClr val="FF0000"/>
                </a:solidFill>
              </a:rPr>
              <a:t>CS:IP</a:t>
            </a:r>
            <a:r>
              <a:rPr lang="ru-RU" sz="1900" dirty="0">
                <a:solidFill>
                  <a:srgbClr val="FF0000"/>
                </a:solidFill>
              </a:rPr>
              <a:t> </a:t>
            </a:r>
            <a:r>
              <a:rPr lang="ru-RU" sz="1900" dirty="0"/>
              <a:t>в стеке.</a:t>
            </a:r>
            <a:r>
              <a:rPr lang="ru-RU" sz="1900" dirty="0">
                <a:latin typeface="+mn-lt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1408495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-246796"/>
            <a:ext cx="712879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Распределение ОП</a:t>
            </a:r>
            <a:r>
              <a:rPr lang="en-US" sz="3200" dirty="0"/>
              <a:t> </a:t>
            </a:r>
            <a:r>
              <a:rPr lang="ru-RU" sz="3200" dirty="0"/>
              <a:t>в реальном режиме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389855"/>
            <a:ext cx="90364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Распределение ОП в реальном режиме имеет вид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29427"/>
              </p:ext>
            </p:extLst>
          </p:nvPr>
        </p:nvGraphicFramePr>
        <p:xfrm>
          <a:off x="539552" y="876697"/>
          <a:ext cx="7992887" cy="517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864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Назначение области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Смещение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&gt;:&lt;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Сегмент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ВП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marL="0" marR="0" indent="698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4h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:0000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marL="0" indent="6985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 &gt;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ВП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Область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данных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BOIS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Буф.</a:t>
                      </a:r>
                      <a:r>
                        <a:rPr lang="ru-R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Клав.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Операционная система (ОС)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MSDOS</a:t>
                      </a:r>
                      <a:r>
                        <a:rPr lang="ru-RU" sz="1600" b="1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ru-RU" sz="1600" b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 данные, процедуры, библиотеки)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Свободная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</a:rPr>
                        <a:t> память: 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</a:rPr>
                        <a:t>Пользовательские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и </a:t>
                      </a: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резидентные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программы и </a:t>
                      </a: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драйверы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57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Графический видеобуфер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A0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Текстовый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видеобуфер</a:t>
                      </a:r>
                    </a:p>
                    <a:p>
                      <a:pPr indent="83820" algn="just">
                        <a:spcAft>
                          <a:spcPts val="0"/>
                        </a:spcAft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B8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Идентификационный № ЭВМ (2б)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 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2549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HMA – High Memory Area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096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768752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Схема работы </a:t>
            </a:r>
            <a:r>
              <a:rPr lang="ru-RU" sz="2400" dirty="0"/>
              <a:t>Резидента 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5805264"/>
            <a:ext cx="892899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Обработка 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программных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аппаратных </a:t>
            </a:r>
            <a:r>
              <a:rPr lang="ru-RU" sz="2000" dirty="0">
                <a:latin typeface="+mn-lt"/>
                <a:cs typeface="+mn-cs"/>
              </a:rPr>
              <a:t>различаются!!!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sldjump"/>
              </a:rPr>
              <a:t>Меню КР</a:t>
            </a:r>
            <a:r>
              <a:rPr lang="ru-RU" sz="2000" dirty="0"/>
              <a:t>)</a:t>
            </a:r>
            <a:endParaRPr lang="ru-RU" sz="2000" dirty="0"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26024"/>
              </p:ext>
            </p:extLst>
          </p:nvPr>
        </p:nvGraphicFramePr>
        <p:xfrm>
          <a:off x="215516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9921005" imgH="20427660" progId="Visio.Drawing.11">
                  <p:embed/>
                </p:oleObj>
              </mc:Choice>
              <mc:Fallback>
                <p:oleObj name="Visio" r:id="rId7" imgW="29921005" imgH="204276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16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8703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/>
              <a:t>Обработка </a:t>
            </a:r>
            <a:r>
              <a:rPr lang="ru-RU" sz="2800" u="sng" dirty="0"/>
              <a:t>аппаратных</a:t>
            </a:r>
            <a:r>
              <a:rPr lang="ru-RU" sz="2800" dirty="0"/>
              <a:t> прерываний (1) (шаги)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6" y="764703"/>
            <a:ext cx="9144000" cy="5586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100" u="dbl" dirty="0"/>
              <a:t>Например Нажата любая </a:t>
            </a:r>
            <a:r>
              <a:rPr lang="ru-RU" sz="2100" b="1" u="dbl" dirty="0">
                <a:solidFill>
                  <a:srgbClr val="FF0000"/>
                </a:solidFill>
              </a:rPr>
              <a:t>клавиша</a:t>
            </a:r>
            <a:r>
              <a:rPr lang="ru-RU" sz="2100" u="dbl" dirty="0"/>
              <a:t> на клавиатуре (</a:t>
            </a:r>
            <a:r>
              <a:rPr lang="ru-RU" sz="2100" b="1" u="dbl" dirty="0"/>
              <a:t>Первая стадия - </a:t>
            </a:r>
            <a:r>
              <a:rPr lang="ru-RU" sz="2100" b="1" dirty="0">
                <a:hlinkClick r:id="rId2" action="ppaction://hlinksldjump"/>
              </a:rPr>
              <a:t>Схема</a:t>
            </a:r>
            <a:r>
              <a:rPr lang="ru-RU" sz="2100" dirty="0"/>
              <a:t>):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100" dirty="0"/>
              <a:t>Инициируется </a:t>
            </a:r>
            <a:r>
              <a:rPr lang="ru-RU" sz="2100" u="dbl" dirty="0"/>
              <a:t>прерывание</a:t>
            </a:r>
            <a:r>
              <a:rPr lang="ru-RU" sz="2100" dirty="0"/>
              <a:t> (</a:t>
            </a:r>
            <a:r>
              <a:rPr lang="en-US" sz="2100" dirty="0"/>
              <a:t>IRQ</a:t>
            </a:r>
            <a:r>
              <a:rPr lang="ru-RU" sz="2100" dirty="0"/>
              <a:t>1) и сигнал поступает в </a:t>
            </a:r>
            <a:r>
              <a:rPr lang="ru-RU" sz="2100" u="dbl" dirty="0"/>
              <a:t>контроллер</a:t>
            </a:r>
            <a:r>
              <a:rPr lang="ru-RU" sz="2100" dirty="0"/>
              <a:t> прерывания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Из контроллера прерываний в центральный процессор (</a:t>
            </a:r>
            <a:r>
              <a:rPr lang="en-US" sz="2100" dirty="0"/>
              <a:t>CPU</a:t>
            </a:r>
            <a:r>
              <a:rPr lang="ru-RU" sz="2100" dirty="0"/>
              <a:t>) поступает сигнал </a:t>
            </a:r>
            <a:r>
              <a:rPr lang="en-US" sz="2100" b="1" dirty="0">
                <a:solidFill>
                  <a:srgbClr val="FF0000"/>
                </a:solidFill>
              </a:rPr>
              <a:t>INT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dirty="0"/>
              <a:t>и номер прерывания 09Н. 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По номеру прерывания процессор выбирает </a:t>
            </a:r>
            <a:r>
              <a:rPr lang="ru-RU" sz="2100" b="1" dirty="0">
                <a:solidFill>
                  <a:srgbClr val="FF0000"/>
                </a:solidFill>
              </a:rPr>
              <a:t>адрес</a:t>
            </a:r>
            <a:r>
              <a:rPr lang="ru-RU" sz="2100" dirty="0"/>
              <a:t> обработчика прерывания из </a:t>
            </a:r>
            <a:r>
              <a:rPr lang="ru-RU" sz="2100" b="1" dirty="0">
                <a:solidFill>
                  <a:srgbClr val="FF0000"/>
                </a:solidFill>
              </a:rPr>
              <a:t>вектора</a:t>
            </a:r>
            <a:r>
              <a:rPr lang="ru-RU" sz="2100" dirty="0"/>
              <a:t> прерывания, в нашем случае этот </a:t>
            </a:r>
            <a:r>
              <a:rPr lang="ru-RU" sz="2100" b="1" dirty="0">
                <a:solidFill>
                  <a:srgbClr val="FF0000"/>
                </a:solidFill>
              </a:rPr>
              <a:t>сдвиг</a:t>
            </a:r>
            <a:r>
              <a:rPr lang="ru-RU" sz="2100" dirty="0"/>
              <a:t> в ВП </a:t>
            </a:r>
            <a:r>
              <a:rPr lang="ru-RU" sz="2100" b="1" dirty="0">
                <a:solidFill>
                  <a:srgbClr val="FF0000"/>
                </a:solidFill>
              </a:rPr>
              <a:t>равен 36 (9*4)!!!</a:t>
            </a:r>
            <a:r>
              <a:rPr lang="ru-RU" sz="21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Процессор</a:t>
            </a:r>
            <a:r>
              <a:rPr lang="ru-RU" sz="2100" dirty="0"/>
              <a:t> запоминает в </a:t>
            </a:r>
            <a:r>
              <a:rPr lang="ru-RU" sz="2100" b="1" dirty="0">
                <a:solidFill>
                  <a:srgbClr val="FF0000"/>
                </a:solidFill>
              </a:rPr>
              <a:t>стеке</a:t>
            </a:r>
            <a:r>
              <a:rPr lang="ru-RU" sz="2100" dirty="0"/>
              <a:t> регистр флагов ( </a:t>
            </a:r>
            <a:r>
              <a:rPr lang="en-US" sz="2100" b="1" dirty="0">
                <a:solidFill>
                  <a:srgbClr val="FF0000"/>
                </a:solidFill>
              </a:rPr>
              <a:t>Flags</a:t>
            </a:r>
            <a:r>
              <a:rPr lang="ru-RU" sz="2100" dirty="0"/>
              <a:t>) и дальний адрес </a:t>
            </a:r>
            <a:r>
              <a:rPr lang="ru-RU" sz="2100" b="1" dirty="0">
                <a:solidFill>
                  <a:srgbClr val="FF0000"/>
                </a:solidFill>
              </a:rPr>
              <a:t>возврата</a:t>
            </a:r>
            <a:r>
              <a:rPr lang="ru-RU" sz="2100" dirty="0"/>
              <a:t> в прерванную программу (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).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На основе адреса обработчика устанавливаются </a:t>
            </a:r>
            <a:r>
              <a:rPr lang="ru-RU" sz="2100" b="1" dirty="0">
                <a:solidFill>
                  <a:srgbClr val="FF0000"/>
                </a:solidFill>
              </a:rPr>
              <a:t>новые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, что фактически приводит к вызову новой процедуры обработчика прерываний.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Новый</a:t>
            </a:r>
            <a:r>
              <a:rPr lang="ru-RU" sz="2100" dirty="0"/>
              <a:t> обработчик прерываний выполняет необходимые (по варианту задания) действия.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В новом обработчике необходимо </a:t>
            </a:r>
            <a:r>
              <a:rPr lang="ru-RU" sz="2100" b="1" dirty="0">
                <a:solidFill>
                  <a:srgbClr val="FF0000"/>
                </a:solidFill>
              </a:rPr>
              <a:t>запомнить в стеке регистры </a:t>
            </a:r>
            <a:r>
              <a:rPr lang="ru-RU" sz="2100" dirty="0"/>
              <a:t>общего назначения, которые используются в его программе.</a:t>
            </a:r>
            <a:endParaRPr lang="ru-RU" sz="21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35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/>
              <a:t>Обработка </a:t>
            </a:r>
            <a:r>
              <a:rPr lang="ru-RU" sz="2800" u="sng" dirty="0"/>
              <a:t>аппаратных</a:t>
            </a:r>
            <a:r>
              <a:rPr lang="ru-RU" sz="2800" dirty="0"/>
              <a:t> прерываний (2) (шаги)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3089" y="731912"/>
            <a:ext cx="9144000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200" u="dbl" dirty="0"/>
              <a:t>Например Нажата любая </a:t>
            </a:r>
            <a:r>
              <a:rPr lang="ru-RU" sz="2200" b="1" u="dbl" dirty="0">
                <a:solidFill>
                  <a:srgbClr val="FF0000"/>
                </a:solidFill>
              </a:rPr>
              <a:t>клавиша</a:t>
            </a:r>
            <a:r>
              <a:rPr lang="ru-RU" sz="2200" u="dbl" dirty="0"/>
              <a:t> на клавиатуре (</a:t>
            </a:r>
            <a:r>
              <a:rPr lang="ru-RU" sz="2200" b="1" u="dbl" dirty="0"/>
              <a:t>Вторая стадия</a:t>
            </a:r>
            <a:r>
              <a:rPr lang="ru-RU" sz="2400" b="1" dirty="0"/>
              <a:t> </a:t>
            </a:r>
            <a:r>
              <a:rPr lang="ru-RU" sz="2400" b="1" dirty="0">
                <a:hlinkClick r:id="rId2" action="ppaction://hlinksldjump"/>
              </a:rPr>
              <a:t>Схема</a:t>
            </a:r>
            <a:r>
              <a:rPr lang="ru-RU" sz="2200" dirty="0"/>
              <a:t>):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При необходимости может быть </a:t>
            </a:r>
            <a:r>
              <a:rPr lang="ru-RU" sz="2200" b="1" dirty="0">
                <a:solidFill>
                  <a:srgbClr val="FF0000"/>
                </a:solidFill>
              </a:rPr>
              <a:t>вызван старый обработчик </a:t>
            </a:r>
            <a:r>
              <a:rPr lang="ru-RU" sz="2200" dirty="0"/>
              <a:t>прерываний по методу </a:t>
            </a:r>
            <a:r>
              <a:rPr lang="en-US" sz="2200" b="1" dirty="0">
                <a:solidFill>
                  <a:srgbClr val="FF0000"/>
                </a:solidFill>
              </a:rPr>
              <a:t>CALL</a:t>
            </a:r>
            <a:r>
              <a:rPr lang="ru-RU" sz="2200" dirty="0"/>
              <a:t> или методу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. При использовании вызова старого обработчика с возвратом нужно в стек поместить </a:t>
            </a:r>
            <a:r>
              <a:rPr lang="ru-RU" sz="2200" b="1" dirty="0">
                <a:solidFill>
                  <a:srgbClr val="FF0000"/>
                </a:solidFill>
              </a:rPr>
              <a:t>регистр флагов </a:t>
            </a:r>
            <a:r>
              <a:rPr lang="ru-RU" sz="2200" dirty="0"/>
              <a:t>(команда </a:t>
            </a:r>
            <a:r>
              <a:rPr lang="en-US" sz="2200" b="1" dirty="0">
                <a:solidFill>
                  <a:srgbClr val="FF0000"/>
                </a:solidFill>
              </a:rPr>
              <a:t>PUSHF</a:t>
            </a:r>
            <a:r>
              <a:rPr lang="ru-RU" sz="2200" dirty="0"/>
              <a:t>) для того, чтобы корректно работала команда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en-US" sz="2200" dirty="0"/>
              <a:t> </a:t>
            </a:r>
            <a:r>
              <a:rPr lang="ru-RU" sz="2200" dirty="0"/>
              <a:t>в этом обработчике. Вызов с возвратом может быть выполнен в </a:t>
            </a:r>
            <a:r>
              <a:rPr lang="ru-RU" sz="2200" u="dbl" dirty="0"/>
              <a:t>начале</a:t>
            </a:r>
            <a:r>
              <a:rPr lang="ru-RU" sz="2200" dirty="0"/>
              <a:t> нового обработчика, при его </a:t>
            </a:r>
            <a:r>
              <a:rPr lang="ru-RU" sz="2200" u="dbl" dirty="0"/>
              <a:t>окончании</a:t>
            </a:r>
            <a:r>
              <a:rPr lang="ru-RU" sz="2200" dirty="0"/>
              <a:t> или в </a:t>
            </a:r>
            <a:r>
              <a:rPr lang="ru-RU" sz="2200" u="dbl" dirty="0"/>
              <a:t>середине</a:t>
            </a:r>
            <a:r>
              <a:rPr lang="ru-RU" sz="2200" dirty="0"/>
              <a:t>. При вызове с командой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 выполняется безусловный переход и в стек ничего не заносится. Перед вызовом по методу </a:t>
            </a:r>
            <a:r>
              <a:rPr lang="en-US" sz="2200" dirty="0"/>
              <a:t>JMP </a:t>
            </a:r>
            <a:r>
              <a:rPr lang="ru-RU" sz="2200" dirty="0"/>
              <a:t>нужно </a:t>
            </a:r>
            <a:r>
              <a:rPr lang="ru-RU" sz="2200" b="1" dirty="0">
                <a:solidFill>
                  <a:srgbClr val="FF0000"/>
                </a:solidFill>
              </a:rPr>
              <a:t>восстановить</a:t>
            </a:r>
            <a:r>
              <a:rPr lang="ru-RU" sz="2200" dirty="0"/>
              <a:t> все запомненные регистры общего назначения.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Восстанавливаются регистры общего назначения в новом обработчике.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Выполняется </a:t>
            </a:r>
            <a:r>
              <a:rPr lang="ru-RU" sz="2200" b="1" dirty="0">
                <a:solidFill>
                  <a:srgbClr val="FF0000"/>
                </a:solidFill>
              </a:rPr>
              <a:t>возврат</a:t>
            </a:r>
            <a:r>
              <a:rPr lang="ru-RU" sz="2200" dirty="0"/>
              <a:t> в </a:t>
            </a:r>
            <a:r>
              <a:rPr lang="ru-RU" sz="2200" b="1" dirty="0">
                <a:solidFill>
                  <a:srgbClr val="FF0000"/>
                </a:solidFill>
              </a:rPr>
              <a:t>прерванную программу </a:t>
            </a:r>
            <a:r>
              <a:rPr lang="ru-RU" sz="2200" dirty="0"/>
              <a:t>командой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ru-RU" sz="2200" dirty="0"/>
              <a:t>, которая </a:t>
            </a:r>
            <a:r>
              <a:rPr lang="ru-RU" sz="2200" b="1" dirty="0">
                <a:solidFill>
                  <a:srgbClr val="FF0000"/>
                </a:solidFill>
              </a:rPr>
              <a:t>из стека выбирает регистр флагов и дальний адрес </a:t>
            </a:r>
            <a:r>
              <a:rPr lang="ru-RU" sz="2200" dirty="0"/>
              <a:t>возврата </a:t>
            </a:r>
            <a:r>
              <a:rPr lang="en-US" sz="2200" b="1" dirty="0"/>
              <a:t>CS</a:t>
            </a:r>
            <a:r>
              <a:rPr lang="ru-RU" sz="2200" b="1" dirty="0"/>
              <a:t>:</a:t>
            </a:r>
            <a:r>
              <a:rPr lang="en-US" sz="2200" b="1" dirty="0"/>
              <a:t>IP</a:t>
            </a:r>
            <a:r>
              <a:rPr lang="ru-RU" sz="2200" dirty="0"/>
              <a:t>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b="1" dirty="0">
                <a:solidFill>
                  <a:srgbClr val="FF0000"/>
                </a:solidFill>
              </a:rPr>
              <a:t>Продолжает</a:t>
            </a:r>
            <a:r>
              <a:rPr lang="ru-RU" sz="2200" dirty="0"/>
              <a:t> работать прерванная программа!!!</a:t>
            </a:r>
          </a:p>
        </p:txBody>
      </p:sp>
    </p:spTree>
    <p:extLst>
      <p:ext uri="{BB962C8B-B14F-4D97-AF65-F5344CB8AC3E}">
        <p14:creationId xmlns:p14="http://schemas.microsoft.com/office/powerpoint/2010/main" val="152349984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912768" cy="764704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/>
              <a:t>Программных </a:t>
            </a:r>
            <a:r>
              <a:rPr lang="ru-RU" sz="2400" dirty="0"/>
              <a:t>прерываний (1) 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620688"/>
            <a:ext cx="8532440" cy="5616624"/>
          </a:xfrm>
        </p:spPr>
        <p:txBody>
          <a:bodyPr/>
          <a:lstStyle/>
          <a:p>
            <a:pPr marL="0" lvl="0" indent="0">
              <a:buNone/>
            </a:pPr>
            <a:r>
              <a:rPr lang="ru-RU" sz="1900" b="1" u="sng" dirty="0"/>
              <a:t>Программные прерывания</a:t>
            </a:r>
            <a:r>
              <a:rPr lang="ru-RU" sz="1900" u="sng" dirty="0"/>
              <a:t> </a:t>
            </a:r>
            <a:r>
              <a:rPr lang="ru-RU" sz="1900" dirty="0"/>
              <a:t>(в нашем случае обработка прерывания запускается командой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) (</a:t>
            </a:r>
            <a:r>
              <a:rPr lang="ru-RU" sz="1900" b="1" dirty="0"/>
              <a:t>Первая стадия </a:t>
            </a:r>
            <a:r>
              <a:rPr lang="ru-RU" sz="1900" b="1" dirty="0">
                <a:hlinkClick r:id="rId2" action="ppaction://hlinksldjump"/>
              </a:rPr>
              <a:t>Схема</a:t>
            </a:r>
            <a:r>
              <a:rPr lang="ru-RU" sz="1900" dirty="0"/>
              <a:t>):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Выполняется команда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 , например, в части инициализации резидентной программы.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Процессор, выполняя эту команду, определяет </a:t>
            </a:r>
            <a:r>
              <a:rPr lang="ru-RU" sz="1900" b="1" dirty="0">
                <a:solidFill>
                  <a:srgbClr val="FF0000"/>
                </a:solidFill>
              </a:rPr>
              <a:t>адрес нового обработчика </a:t>
            </a:r>
            <a:r>
              <a:rPr lang="ru-RU" sz="1900" dirty="0"/>
              <a:t>прерывания (2</a:t>
            </a:r>
            <a:r>
              <a:rPr lang="en-US" sz="1900" dirty="0"/>
              <a:t>F</a:t>
            </a:r>
            <a:r>
              <a:rPr lang="ru-RU" sz="1900" baseline="-25000" dirty="0"/>
              <a:t>16</a:t>
            </a:r>
            <a:r>
              <a:rPr lang="ru-RU" sz="1900" dirty="0"/>
              <a:t> = 47</a:t>
            </a:r>
            <a:r>
              <a:rPr lang="ru-RU" sz="1900" baseline="-25000" dirty="0"/>
              <a:t>10</a:t>
            </a:r>
            <a:r>
              <a:rPr lang="ru-RU" sz="1900" dirty="0"/>
              <a:t> , </a:t>
            </a:r>
            <a:r>
              <a:rPr lang="ru-RU" sz="1900" b="1" dirty="0">
                <a:solidFill>
                  <a:srgbClr val="FF0000"/>
                </a:solidFill>
              </a:rPr>
              <a:t>смещение</a:t>
            </a:r>
            <a:r>
              <a:rPr lang="ru-RU" sz="1900" dirty="0"/>
              <a:t> 47*4 = 188). МП Получает дальний адрес нового обработчика (4 байта – будущие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 </a:t>
            </a:r>
            <a:r>
              <a:rPr lang="ru-RU" sz="1900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Предварительно запоминаются в </a:t>
            </a:r>
            <a:r>
              <a:rPr lang="ru-RU" sz="1900" b="1" dirty="0">
                <a:solidFill>
                  <a:srgbClr val="FF0000"/>
                </a:solidFill>
              </a:rPr>
              <a:t>стеке</a:t>
            </a:r>
            <a:r>
              <a:rPr lang="ru-RU" sz="1900" dirty="0"/>
              <a:t> регистр флагов и </a:t>
            </a:r>
            <a:r>
              <a:rPr lang="ru-RU" sz="1900" b="1" dirty="0">
                <a:solidFill>
                  <a:srgbClr val="FF0000"/>
                </a:solidFill>
              </a:rPr>
              <a:t>текущие</a:t>
            </a:r>
            <a:r>
              <a:rPr lang="ru-RU" sz="1900" dirty="0"/>
              <a:t> </a:t>
            </a:r>
            <a:r>
              <a:rPr lang="ru-RU" sz="1900" b="1" dirty="0">
                <a:solidFill>
                  <a:srgbClr val="FF0000"/>
                </a:solidFill>
              </a:rPr>
              <a:t>значения</a:t>
            </a:r>
            <a:r>
              <a:rPr lang="ru-RU" sz="1900" dirty="0"/>
              <a:t> </a:t>
            </a:r>
            <a:r>
              <a:rPr lang="en-US" sz="1900" dirty="0"/>
              <a:t>CS</a:t>
            </a:r>
            <a:r>
              <a:rPr lang="ru-RU" sz="1900" dirty="0"/>
              <a:t>:</a:t>
            </a:r>
            <a:r>
              <a:rPr lang="en-US" sz="1900" dirty="0"/>
              <a:t>IP </a:t>
            </a:r>
            <a:r>
              <a:rPr lang="ru-RU" sz="1900" dirty="0"/>
              <a:t>в </a:t>
            </a:r>
            <a:r>
              <a:rPr lang="ru-RU" sz="1900" u="sng" dirty="0"/>
              <a:t>качестве</a:t>
            </a:r>
            <a:r>
              <a:rPr lang="ru-RU" sz="1900" dirty="0"/>
              <a:t> точки возврата в прерванную программу.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На основе нового адреса обработчика устанавливаются новые значения регистров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</a:t>
            </a:r>
            <a:r>
              <a:rPr lang="ru-RU" sz="1900" dirty="0"/>
              <a:t>, что фактически приводит к </a:t>
            </a:r>
            <a:r>
              <a:rPr lang="ru-RU" sz="1900" b="1" dirty="0">
                <a:solidFill>
                  <a:srgbClr val="FF0000"/>
                </a:solidFill>
              </a:rPr>
              <a:t>вызову</a:t>
            </a:r>
            <a:r>
              <a:rPr lang="ru-RU" sz="1900" dirty="0"/>
              <a:t> новой процедуры обработчика прерываний (наш резидент).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Новый обработчик прерываний выполняет необходимые запрограммированные </a:t>
            </a:r>
            <a:r>
              <a:rPr lang="ru-RU" sz="1900" b="1" dirty="0">
                <a:solidFill>
                  <a:srgbClr val="FF0000"/>
                </a:solidFill>
              </a:rPr>
              <a:t>действия</a:t>
            </a:r>
            <a:r>
              <a:rPr lang="ru-RU" sz="1900" dirty="0"/>
              <a:t> (по варианту задания), </a:t>
            </a:r>
            <a:r>
              <a:rPr lang="ru-RU" sz="1900" u="sng" dirty="0"/>
              <a:t>включая</a:t>
            </a:r>
            <a:r>
              <a:rPr lang="ru-RU" sz="1900" dirty="0"/>
              <a:t> и вызов старого обработчик (</a:t>
            </a:r>
            <a:r>
              <a:rPr lang="en-US" sz="1900" b="1" dirty="0">
                <a:solidFill>
                  <a:srgbClr val="FF0000"/>
                </a:solidFill>
              </a:rPr>
              <a:t>JMP</a:t>
            </a:r>
            <a:r>
              <a:rPr lang="en-US" sz="1900" dirty="0"/>
              <a:t> </a:t>
            </a:r>
            <a:r>
              <a:rPr lang="ru-RU" sz="1900" dirty="0"/>
              <a:t>или </a:t>
            </a:r>
            <a:r>
              <a:rPr lang="en-US" sz="1900" b="1" dirty="0">
                <a:solidFill>
                  <a:srgbClr val="FF0000"/>
                </a:solidFill>
              </a:rPr>
              <a:t>CALL</a:t>
            </a:r>
            <a:r>
              <a:rPr lang="ru-RU" sz="1900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В новом обработчике при входе желательно запомнить в стеке РОН МП, которые используются в его программе.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Происходит</a:t>
            </a:r>
            <a:r>
              <a:rPr lang="ru-RU" sz="1900" b="1" dirty="0">
                <a:solidFill>
                  <a:srgbClr val="FF0000"/>
                </a:solidFill>
              </a:rPr>
              <a:t> Возврат</a:t>
            </a:r>
            <a:r>
              <a:rPr lang="ru-RU" sz="1900" dirty="0"/>
              <a:t> из старого обработчика.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661233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7416824" cy="1143000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/>
              <a:t>Программных </a:t>
            </a:r>
            <a:r>
              <a:rPr lang="ru-RU" sz="2400" dirty="0"/>
              <a:t>прерываний (2)</a:t>
            </a:r>
            <a:br>
              <a:rPr lang="ru-RU" sz="2400" dirty="0"/>
            </a:br>
            <a:r>
              <a:rPr lang="ru-RU" sz="2400" dirty="0"/>
              <a:t>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36504"/>
          </a:xfrm>
        </p:spPr>
        <p:txBody>
          <a:bodyPr/>
          <a:lstStyle/>
          <a:p>
            <a:pPr marL="0" lvl="0" indent="0">
              <a:buNone/>
            </a:pPr>
            <a:r>
              <a:rPr lang="ru-RU" sz="2000" b="1" dirty="0"/>
              <a:t>Программные прерывания</a:t>
            </a:r>
            <a:r>
              <a:rPr lang="ru-RU" sz="2000" dirty="0"/>
              <a:t> (в нашем случае обработка прерывания запускается командой </a:t>
            </a:r>
            <a:r>
              <a:rPr lang="en-US" sz="2000" b="1" dirty="0">
                <a:solidFill>
                  <a:srgbClr val="FF0000"/>
                </a:solidFill>
              </a:rPr>
              <a:t>INT</a:t>
            </a:r>
            <a:r>
              <a:rPr lang="ru-RU" sz="2000" b="1" dirty="0">
                <a:solidFill>
                  <a:srgbClr val="FF0000"/>
                </a:solidFill>
              </a:rPr>
              <a:t> 2</a:t>
            </a:r>
            <a:r>
              <a:rPr lang="en-US" sz="2000" b="1" dirty="0">
                <a:solidFill>
                  <a:srgbClr val="FF0000"/>
                </a:solidFill>
              </a:rPr>
              <a:t>FH</a:t>
            </a:r>
            <a:r>
              <a:rPr lang="ru-RU" sz="2000" dirty="0"/>
              <a:t>) (</a:t>
            </a:r>
            <a:r>
              <a:rPr lang="ru-RU" sz="2000" b="1" dirty="0"/>
              <a:t>Вторая стадия </a:t>
            </a:r>
            <a:r>
              <a:rPr lang="ru-RU" sz="2000" b="1" dirty="0">
                <a:hlinkClick r:id="rId2" action="ppaction://hlinksldjump"/>
              </a:rPr>
              <a:t>Схема</a:t>
            </a:r>
            <a:r>
              <a:rPr lang="ru-RU" sz="2000" dirty="0"/>
              <a:t>):</a:t>
            </a:r>
          </a:p>
          <a:p>
            <a:pPr lvl="0">
              <a:buFont typeface="+mj-lt"/>
              <a:buAutoNum type="arabicPeriod"/>
            </a:pPr>
            <a:r>
              <a:rPr lang="ru-RU" sz="2000" dirty="0"/>
              <a:t>При использовании вызова старого обработчика с возвратом (метод </a:t>
            </a:r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ru-RU" sz="2000" dirty="0"/>
              <a:t>) нужно в стек поместить регистр флагов (команда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ru-RU" sz="2000" dirty="0"/>
              <a:t>) для того, чтобы корректно работала команда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en-US" sz="2000" dirty="0"/>
              <a:t> </a:t>
            </a:r>
            <a:r>
              <a:rPr lang="ru-RU" sz="2000" dirty="0"/>
              <a:t>в этом обработчике. Вызов</a:t>
            </a:r>
            <a:r>
              <a:rPr lang="en-US" sz="2000" dirty="0"/>
              <a:t> </a:t>
            </a:r>
            <a:r>
              <a:rPr lang="ru-RU" sz="2000" dirty="0"/>
              <a:t>старого  с возвратом может быть выполнен в начале нового обработчика, при его окончании или в середине. При вызове с командой </a:t>
            </a: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ru-RU" sz="2000" dirty="0"/>
              <a:t> выполняется безусловный переход и в стек ничего не заносится. </a:t>
            </a:r>
            <a:r>
              <a:rPr lang="ru-RU" sz="2000" b="1" dirty="0">
                <a:solidFill>
                  <a:srgbClr val="FF0000"/>
                </a:solidFill>
              </a:rPr>
              <a:t>Восстанавливаются</a:t>
            </a:r>
            <a:r>
              <a:rPr lang="ru-RU" sz="2000" dirty="0"/>
              <a:t> РОН МП после возврата в новом обработчике.</a:t>
            </a:r>
          </a:p>
          <a:p>
            <a:pPr lvl="0">
              <a:buFont typeface="+mj-lt"/>
              <a:buAutoNum type="arabicPeriod"/>
            </a:pPr>
            <a:r>
              <a:rPr lang="ru-RU" sz="2000" dirty="0"/>
              <a:t>Выполняется </a:t>
            </a:r>
            <a:r>
              <a:rPr lang="ru-RU" sz="2000" b="1" dirty="0">
                <a:solidFill>
                  <a:srgbClr val="FF0000"/>
                </a:solidFill>
              </a:rPr>
              <a:t>возврат</a:t>
            </a:r>
            <a:r>
              <a:rPr lang="ru-RU" sz="2000" dirty="0"/>
              <a:t> в прерванную процедуру нового обработчика из старого обработчика прерывания командой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ru-RU" sz="2000" dirty="0"/>
              <a:t>, которая из </a:t>
            </a:r>
            <a:r>
              <a:rPr lang="ru-RU" sz="2000" b="1" dirty="0">
                <a:solidFill>
                  <a:srgbClr val="FF0000"/>
                </a:solidFill>
              </a:rPr>
              <a:t>стека</a:t>
            </a:r>
            <a:r>
              <a:rPr lang="ru-RU" sz="2000" dirty="0"/>
              <a:t> выбирает регистр флагов и </a:t>
            </a:r>
            <a:r>
              <a:rPr lang="ru-RU" sz="2000" b="1" dirty="0">
                <a:solidFill>
                  <a:srgbClr val="FF0000"/>
                </a:solidFill>
              </a:rPr>
              <a:t>дальний адрес возврата </a:t>
            </a:r>
            <a:r>
              <a:rPr lang="ru-RU" sz="2000" dirty="0"/>
              <a:t>в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ru-RU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ru-RU" sz="2000" dirty="0"/>
              <a:t>Продолжает работать </a:t>
            </a:r>
            <a:r>
              <a:rPr lang="ru-RU" sz="2000" b="1" dirty="0">
                <a:solidFill>
                  <a:srgbClr val="FF0000"/>
                </a:solidFill>
              </a:rPr>
              <a:t>прерванная</a:t>
            </a:r>
            <a:r>
              <a:rPr lang="ru-RU" sz="2000" dirty="0"/>
              <a:t> программа в части инициализации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94744592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4624"/>
            <a:ext cx="7128792" cy="706090"/>
          </a:xfrm>
        </p:spPr>
        <p:txBody>
          <a:bodyPr/>
          <a:lstStyle/>
          <a:p>
            <a:r>
              <a:rPr lang="ru-RU" sz="3600" dirty="0"/>
              <a:t>Резидентные программы. Темы (1)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57881"/>
            <a:ext cx="9144000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>
                <a:latin typeface="+mn-lt"/>
                <a:cs typeface="+mn-cs"/>
                <a:hlinkClick r:id="rId3" action="ppaction://hlinksldjump"/>
              </a:rPr>
              <a:t>Понятие резидента</a:t>
            </a:r>
            <a:r>
              <a:rPr lang="ru-RU" sz="2600" dirty="0">
                <a:latin typeface="+mn-lt"/>
                <a:cs typeface="+mn-cs"/>
              </a:rPr>
              <a:t> </a:t>
            </a:r>
            <a:r>
              <a:rPr lang="ru-RU" sz="2800" dirty="0"/>
              <a:t>(</a:t>
            </a:r>
            <a:r>
              <a:rPr lang="ru-RU" sz="2800" dirty="0">
                <a:hlinkClick r:id="rId4" action="ppaction://hlinkfile"/>
              </a:rPr>
              <a:t>СМ</a:t>
            </a:r>
            <a:r>
              <a:rPr lang="ru-RU" sz="2800" dirty="0"/>
              <a:t>) (</a:t>
            </a:r>
            <a:r>
              <a:rPr lang="ru-RU" sz="2800" dirty="0">
                <a:hlinkClick r:id="rId5" action="ppaction://hlinksldjump"/>
              </a:rPr>
              <a:t>Меню КР</a:t>
            </a:r>
            <a:r>
              <a:rPr lang="ru-RU" sz="2800" dirty="0"/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6" action="ppaction://hlinksldjump"/>
              </a:rPr>
              <a:t>Вектор обработчиков прерываний </a:t>
            </a:r>
            <a:r>
              <a:rPr lang="ru-RU" sz="2600" b="1" dirty="0">
                <a:latin typeface="+mn-lt"/>
                <a:cs typeface="+mn-cs"/>
              </a:rPr>
              <a:t>(</a:t>
            </a:r>
            <a:r>
              <a:rPr lang="ru-RU" sz="2600" b="1" dirty="0">
                <a:latin typeface="+mn-lt"/>
                <a:cs typeface="+mn-cs"/>
                <a:hlinkClick r:id="rId6" action="ppaction://hlinksldjump"/>
              </a:rPr>
              <a:t>ВП</a:t>
            </a:r>
            <a:r>
              <a:rPr lang="ru-RU" sz="2600" b="1" dirty="0">
                <a:latin typeface="+mn-lt"/>
                <a:cs typeface="+mn-cs"/>
              </a:rPr>
              <a:t>) и </a:t>
            </a:r>
            <a:r>
              <a:rPr lang="ru-RU" sz="2600" b="1" dirty="0">
                <a:latin typeface="+mn-lt"/>
                <a:cs typeface="+mn-cs"/>
                <a:hlinkClick r:id="rId7" action="ppaction://hlinksldjump"/>
              </a:rPr>
              <a:t>распределение </a:t>
            </a:r>
            <a:r>
              <a:rPr lang="ru-RU" sz="2600" b="1" dirty="0">
                <a:latin typeface="+mn-lt"/>
                <a:cs typeface="+mn-cs"/>
              </a:rPr>
              <a:t>ОП</a:t>
            </a:r>
            <a:r>
              <a:rPr lang="ru-RU" sz="2400" b="1" dirty="0"/>
              <a:t>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8" action="ppaction://hlinksldjump"/>
              </a:rPr>
              <a:t>Структура резидента</a:t>
            </a:r>
            <a:r>
              <a:rPr lang="ru-RU" sz="2400" b="1" dirty="0"/>
              <a:t> (</a:t>
            </a:r>
            <a:r>
              <a:rPr lang="ru-RU" sz="2400" b="1" dirty="0">
                <a:hlinkClick r:id="rId8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9" action="ppaction://hlinksldjump"/>
              </a:rPr>
              <a:t>Установка</a:t>
            </a:r>
            <a:r>
              <a:rPr lang="ru-RU" sz="2600" b="1" dirty="0"/>
              <a:t> РП </a:t>
            </a:r>
            <a:r>
              <a:rPr lang="en-US" sz="2600" b="1" dirty="0"/>
              <a:t>(</a:t>
            </a:r>
            <a:r>
              <a:rPr lang="ru-RU" sz="2600" b="1" dirty="0">
                <a:hlinkClick r:id="rId10" action="ppaction://hlinksldjump"/>
              </a:rPr>
              <a:t>Шаги</a:t>
            </a:r>
            <a:r>
              <a:rPr lang="ru-RU" sz="2600" b="1" dirty="0"/>
              <a:t>, </a:t>
            </a:r>
            <a:r>
              <a:rPr lang="ru-RU" sz="2600" b="1" dirty="0">
                <a:hlinkClick r:id="rId11" action="ppaction://hlinksldjump"/>
              </a:rPr>
              <a:t>СМ</a:t>
            </a:r>
            <a:r>
              <a:rPr lang="en-US" sz="2600" b="1" dirty="0"/>
              <a:t>)</a:t>
            </a:r>
            <a:r>
              <a:rPr lang="ru-RU" sz="2600" b="1" dirty="0"/>
              <a:t>и Расчет размера РП </a:t>
            </a:r>
            <a:r>
              <a:rPr lang="ru-RU" sz="2400" b="1" dirty="0"/>
              <a:t>(</a:t>
            </a:r>
            <a:r>
              <a:rPr lang="ru-RU" sz="2400" b="1" dirty="0">
                <a:hlinkClick r:id="rId9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2" action="ppaction://hlinksldjump"/>
              </a:rPr>
              <a:t>Описание данных и процедур резидента</a:t>
            </a:r>
            <a:r>
              <a:rPr lang="ru-RU" sz="2400" b="1" dirty="0"/>
              <a:t> (</a:t>
            </a:r>
            <a:r>
              <a:rPr lang="ru-RU" sz="2400" b="1" dirty="0">
                <a:hlinkClick r:id="rId12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3" action="ppaction://hlinksldjump"/>
              </a:rPr>
              <a:t>Понятие прерывания</a:t>
            </a:r>
            <a:r>
              <a:rPr lang="ru-RU" sz="2600" b="1" dirty="0">
                <a:latin typeface="+mn-lt"/>
                <a:cs typeface="+mn-cs"/>
              </a:rPr>
              <a:t>, </a:t>
            </a:r>
            <a:r>
              <a:rPr lang="ru-RU" sz="2600" b="1" dirty="0">
                <a:latin typeface="+mn-lt"/>
                <a:cs typeface="+mn-cs"/>
                <a:hlinkClick r:id="rId14" action="ppaction://hlinksldjump"/>
              </a:rPr>
              <a:t>разновидности</a:t>
            </a:r>
            <a:r>
              <a:rPr lang="ru-RU" sz="2400" b="1" dirty="0"/>
              <a:t> (</a:t>
            </a:r>
            <a:r>
              <a:rPr lang="ru-RU" sz="2400" b="1" dirty="0">
                <a:hlinkClick r:id="rId13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5" action="ppaction://hlinksldjump"/>
              </a:rPr>
              <a:t>Вызов обработчиков и их завершение</a:t>
            </a:r>
            <a:r>
              <a:rPr lang="ru-RU" sz="2400" b="1" dirty="0"/>
              <a:t> (</a:t>
            </a:r>
            <a:r>
              <a:rPr lang="ru-RU" sz="2400" b="1" dirty="0">
                <a:hlinkClick r:id="rId15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6" action="ppaction://hlinksldjump"/>
              </a:rPr>
              <a:t>Схема и обработка прерываний</a:t>
            </a:r>
            <a:r>
              <a:rPr lang="ru-RU" sz="2400" b="1" dirty="0"/>
              <a:t> (</a:t>
            </a:r>
            <a:r>
              <a:rPr lang="ru-RU" sz="2400" b="1" dirty="0">
                <a:hlinkClick r:id="rId17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en-US" sz="2000" b="1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8" action="ppaction://hlinksldjump"/>
              </a:rPr>
              <a:t>Запуск части инициализации</a:t>
            </a:r>
            <a:r>
              <a:rPr lang="ru-RU" sz="2400" b="1" dirty="0"/>
              <a:t> (</a:t>
            </a:r>
            <a:r>
              <a:rPr lang="ru-RU" sz="2400" b="1" dirty="0">
                <a:hlinkClick r:id="rId18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9" action="ppaction://hlinksldjump"/>
              </a:rPr>
              <a:t>Определение и запоминание старого обработчика</a:t>
            </a:r>
            <a:r>
              <a:rPr lang="ru-RU" sz="2400" b="1" dirty="0"/>
              <a:t> (</a:t>
            </a:r>
            <a:r>
              <a:rPr lang="ru-RU" sz="2400" b="1" dirty="0">
                <a:hlinkClick r:id="rId19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20" action="ppaction://hlinksldjump"/>
              </a:rPr>
              <a:t>Задание нового обработчика прерывания</a:t>
            </a:r>
            <a:r>
              <a:rPr lang="ru-RU" sz="2400" b="1" dirty="0"/>
              <a:t> (</a:t>
            </a:r>
            <a:r>
              <a:rPr lang="ru-RU" sz="2400" b="1" dirty="0">
                <a:hlinkClick r:id="rId20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21" action="ppaction://hlinksldjump"/>
              </a:rPr>
              <a:t>Вывод строк и символов из резидентных процедур</a:t>
            </a:r>
            <a:r>
              <a:rPr lang="ru-RU" sz="2400" b="1" dirty="0"/>
              <a:t> (</a:t>
            </a:r>
            <a:r>
              <a:rPr lang="ru-RU" sz="2400" b="1" dirty="0">
                <a:hlinkClick r:id="rId21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414087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2989" y="188913"/>
            <a:ext cx="6913388" cy="11525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Лекции по дисциплине </a:t>
            </a:r>
            <a:br>
              <a:rPr lang="ru-RU" sz="4000" dirty="0"/>
            </a:br>
            <a:r>
              <a:rPr lang="ru-RU" sz="4000" dirty="0"/>
              <a:t>Системное программирование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2988" y="1341438"/>
            <a:ext cx="6400800" cy="57467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hlinkClick r:id="rId3" action="ppaction://hlinksldjump"/>
              </a:rPr>
              <a:t>Вводная лекция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32813" y="188913"/>
            <a:ext cx="369887" cy="365125"/>
          </a:xfrm>
        </p:spPr>
        <p:txBody>
          <a:bodyPr/>
          <a:lstStyle/>
          <a:p>
            <a:pPr>
              <a:defRPr/>
            </a:pPr>
            <a:fld id="{1F07ECF8-5B38-4DCE-BCBD-AE2A3C7D59D7}" type="slidenum">
              <a:rPr/>
              <a:pPr>
                <a:defRPr/>
              </a:pPr>
              <a:t>4</a:t>
            </a:fld>
            <a:endParaRPr dirty="0"/>
          </a:p>
        </p:txBody>
      </p:sp>
      <p:sp>
        <p:nvSpPr>
          <p:cNvPr id="16389" name="TextBox 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349500"/>
            <a:ext cx="4105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4" action="ppaction://hlinksldjump"/>
              </a:rPr>
              <a:t>Первая</a:t>
            </a:r>
            <a:r>
              <a:rPr lang="ru-RU" altLang="ru-RU" dirty="0">
                <a:hlinkClick r:id="rId4" action="ppaction://hlinksldjump"/>
              </a:rPr>
              <a:t> команда</a:t>
            </a:r>
            <a:endParaRPr lang="ru-RU" altLang="ru-RU" dirty="0"/>
          </a:p>
        </p:txBody>
      </p:sp>
      <p:sp>
        <p:nvSpPr>
          <p:cNvPr id="16390" name="TextBox 5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852738"/>
            <a:ext cx="4249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5" action="ppaction://hlinksldjump"/>
              </a:rPr>
              <a:t>Первая</a:t>
            </a:r>
            <a:r>
              <a:rPr lang="ru-RU" altLang="ru-RU" dirty="0">
                <a:hlinkClick r:id="rId5" action="ppaction://hlinksldjump"/>
              </a:rPr>
              <a:t> программа</a:t>
            </a:r>
            <a:endParaRPr lang="ru-RU" altLang="ru-RU" dirty="0"/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903288" y="4005263"/>
            <a:ext cx="7993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6" action="ppaction://hlinksldjump"/>
              </a:rPr>
              <a:t> Модели и представления для программирования</a:t>
            </a:r>
            <a:endParaRPr lang="ru-RU" altLang="ru-RU" sz="2800"/>
          </a:p>
        </p:txBody>
      </p:sp>
      <p:sp>
        <p:nvSpPr>
          <p:cNvPr id="16392" name="Подзаголовок 2"/>
          <p:cNvSpPr txBox="1">
            <a:spLocks/>
          </p:cNvSpPr>
          <p:nvPr/>
        </p:nvSpPr>
        <p:spPr bwMode="auto">
          <a:xfrm>
            <a:off x="900113" y="4508500"/>
            <a:ext cx="6400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Физические </a:t>
            </a:r>
            <a:r>
              <a:rPr lang="ru-RU" altLang="ru-RU">
                <a:hlinkClick r:id="rId6" action="ppaction://hlinksldjump"/>
              </a:rPr>
              <a:t>Модели ЭВМ</a:t>
            </a:r>
            <a:endParaRPr lang="ru-RU" altLang="ru-RU"/>
          </a:p>
        </p:txBody>
      </p:sp>
      <p:sp>
        <p:nvSpPr>
          <p:cNvPr id="16393" name="TextBox 8"/>
          <p:cNvSpPr txBox="1">
            <a:spLocks noChangeArrowheads="1"/>
          </p:cNvSpPr>
          <p:nvPr/>
        </p:nvSpPr>
        <p:spPr bwMode="auto">
          <a:xfrm>
            <a:off x="1116013" y="1844675"/>
            <a:ext cx="6048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7" action="ppaction://hlinksldjump"/>
              </a:rPr>
              <a:t>Что означает аббревиатура </a:t>
            </a:r>
            <a:r>
              <a:rPr lang="ru-RU" altLang="ru-RU" sz="2800" b="1">
                <a:hlinkClick r:id="rId7" action="ppaction://hlinksldjump"/>
              </a:rPr>
              <a:t>СП</a:t>
            </a:r>
            <a:r>
              <a:rPr lang="ru-RU" altLang="ru-RU" sz="2800">
                <a:hlinkClick r:id="rId7" action="ppaction://hlinksldjump"/>
              </a:rPr>
              <a:t> </a:t>
            </a:r>
            <a:r>
              <a:rPr lang="en-US" altLang="ru-RU" sz="2800">
                <a:hlinkClick r:id="rId7" action="ppaction://hlinksldjump"/>
              </a:rPr>
              <a:t>?</a:t>
            </a:r>
            <a:endParaRPr lang="ru-RU" altLang="ru-RU" sz="2800"/>
          </a:p>
        </p:txBody>
      </p:sp>
      <p:sp>
        <p:nvSpPr>
          <p:cNvPr id="16394" name="Подзаголовок 2"/>
          <p:cNvSpPr txBox="1">
            <a:spLocks/>
          </p:cNvSpPr>
          <p:nvPr/>
        </p:nvSpPr>
        <p:spPr bwMode="auto">
          <a:xfrm>
            <a:off x="684213" y="5086350"/>
            <a:ext cx="38750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Ассемблер</a:t>
            </a:r>
            <a:endParaRPr lang="ru-RU" altLang="ru-RU"/>
          </a:p>
        </p:txBody>
      </p:sp>
      <p:sp>
        <p:nvSpPr>
          <p:cNvPr id="16395" name="Подзаголовок 2"/>
          <p:cNvSpPr txBox="1">
            <a:spLocks/>
          </p:cNvSpPr>
          <p:nvPr/>
        </p:nvSpPr>
        <p:spPr bwMode="auto">
          <a:xfrm>
            <a:off x="684213" y="5684838"/>
            <a:ext cx="25193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КР</a:t>
            </a:r>
            <a:endParaRPr lang="ru-RU" altLang="ru-RU"/>
          </a:p>
        </p:txBody>
      </p:sp>
      <p:sp>
        <p:nvSpPr>
          <p:cNvPr id="16396" name="Text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116013" y="3500438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8" action="ppaction://hlinksldjump"/>
              </a:rPr>
              <a:t>ЛР Дисциплины СП</a:t>
            </a:r>
            <a:endParaRPr lang="ru-RU" altLang="ru-RU"/>
          </a:p>
        </p:txBody>
      </p:sp>
      <p:sp>
        <p:nvSpPr>
          <p:cNvPr id="16397" name="TextBox 12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087563"/>
            <a:ext cx="1616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9" action="ppaction://hlinksldjump"/>
              </a:rPr>
              <a:t>ЛК по СП</a:t>
            </a:r>
            <a:endParaRPr lang="ru-RU" altLang="ru-RU"/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4427538" y="551656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Большаков Сергей Алексеевич,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к.т.н., доц. Каф ИУ-5,   905 ауд. 9-й этаж</a:t>
            </a:r>
          </a:p>
        </p:txBody>
      </p:sp>
      <p:sp>
        <p:nvSpPr>
          <p:cNvPr id="16399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727325"/>
            <a:ext cx="1544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ЛР по СП</a:t>
            </a:r>
          </a:p>
        </p:txBody>
      </p:sp>
      <p:sp>
        <p:nvSpPr>
          <p:cNvPr id="16400" name="TextBox 15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3357563"/>
            <a:ext cx="15446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КР по СП</a:t>
            </a:r>
          </a:p>
        </p:txBody>
      </p:sp>
      <p:sp>
        <p:nvSpPr>
          <p:cNvPr id="16401" name="TextBox 16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6865938" y="1455738"/>
            <a:ext cx="1376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>
                <a:solidFill>
                  <a:schemeClr val="accent1"/>
                </a:solidFill>
              </a:rPr>
              <a:t>Сайт СП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(Команда 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40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84397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На </a:t>
            </a:r>
            <a:r>
              <a:rPr lang="ru-RU" sz="2000" u="sng" dirty="0"/>
              <a:t>местонахождения</a:t>
            </a:r>
            <a:r>
              <a:rPr lang="ru-RU" sz="2000" dirty="0"/>
              <a:t> стека В ОП 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ru-RU" sz="2000" b="1" dirty="0"/>
              <a:t> </a:t>
            </a:r>
            <a:r>
              <a:rPr lang="ru-RU" sz="2000" dirty="0"/>
              <a:t>– дно сегмента (Не явное задание)</a:t>
            </a:r>
            <a:r>
              <a:rPr lang="en-US" sz="2000" dirty="0"/>
              <a:t>.</a:t>
            </a:r>
            <a:r>
              <a:rPr lang="ru-RU" sz="2000" dirty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/>
              <a:t>уменьшается</a:t>
            </a:r>
            <a:r>
              <a:rPr lang="ru-RU" altLang="ru-RU" sz="2000" dirty="0"/>
              <a:t> на значение длины регистра (2).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/>
              <a:t> </a:t>
            </a:r>
            <a:r>
              <a:rPr lang="ru-RU" altLang="ru-RU" sz="2000" dirty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/>
              <a:t> </a:t>
            </a:r>
            <a:r>
              <a:rPr lang="ru-RU" altLang="ru-RU" sz="2000" dirty="0"/>
              <a:t>формируются автоматически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856539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3600" dirty="0"/>
              <a:t>Резидентные программы. Темы (2)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Пример простейшего резидента (</a:t>
            </a:r>
            <a:r>
              <a:rPr lang="ru-RU" sz="2400" dirty="0">
                <a:hlinkClick r:id="rId2" action="ppaction://hlinksldjump"/>
              </a:rPr>
              <a:t>СМ</a:t>
            </a:r>
            <a:r>
              <a:rPr lang="ru-RU" sz="2400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3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sz="2400" dirty="0"/>
              <a:t>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Работа с вектором прерываний напрямую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Связь с резидентом из других программ (</a:t>
            </a:r>
            <a:r>
              <a:rPr lang="ru-RU" sz="2400" b="1" dirty="0">
                <a:hlinkClick r:id="rId6" action="ppaction://hlinksldjump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Выгрузка резидента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Разбор параметров командной строки (</a:t>
            </a:r>
            <a:r>
              <a:rPr lang="ru-RU" sz="2400" b="1" dirty="0">
                <a:hlinkClick r:id="rId8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Контроль наличия резидента (другой способ) (</a:t>
            </a:r>
            <a:r>
              <a:rPr lang="ru-RU" sz="2400" b="1" dirty="0">
                <a:hlinkClick r:id="rId9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Связь с резидентом с помощью клавиатуры (порт и буфер клавиатуры) (буф.- </a:t>
            </a:r>
            <a:r>
              <a:rPr lang="ru-RU" sz="2400" b="1" dirty="0">
                <a:hlinkClick r:id="rId10" action="ppaction://hlinksldjump"/>
              </a:rPr>
              <a:t>СМ</a:t>
            </a:r>
            <a:r>
              <a:rPr lang="en-US" sz="2400" b="1" dirty="0"/>
              <a:t>, </a:t>
            </a:r>
            <a:r>
              <a:rPr lang="ru-RU" sz="2400" b="1" dirty="0"/>
              <a:t>порт - </a:t>
            </a:r>
            <a:r>
              <a:rPr lang="en-US" sz="2400" b="1" dirty="0">
                <a:hlinkClick r:id="rId10" action="ppaction://hlinksldjump"/>
              </a:rPr>
              <a:t>CM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Освобождение памяти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Завершение основной программы (</a:t>
            </a:r>
            <a:r>
              <a:rPr lang="ru-RU" sz="2400" b="1" dirty="0">
                <a:hlinkClick r:id="rId11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Проверка загрузки и выгрузки с помощью утилиты mem.exe (</a:t>
            </a:r>
            <a:r>
              <a:rPr lang="ru-RU" sz="2400" b="1" dirty="0">
                <a:hlinkClick r:id="rId3" action="ppaction://hlinkfile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Русификация сообщений резидента (</a:t>
            </a:r>
            <a:r>
              <a:rPr lang="ru-RU" sz="2400" b="1" dirty="0">
                <a:hlinkClick r:id="rId12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 Автономная программа выгрузки (</a:t>
            </a:r>
            <a:r>
              <a:rPr lang="ru-RU" sz="2400" b="1" dirty="0">
                <a:hlinkClick r:id="rId6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Текст </a:t>
            </a:r>
            <a:r>
              <a:rPr lang="ru-RU" sz="2400" b="1" u="sng" dirty="0">
                <a:hlinkClick r:id="rId13" action="ppaction://hlinkfile"/>
              </a:rPr>
              <a:t>Обобщенного</a:t>
            </a:r>
            <a:r>
              <a:rPr lang="ru-RU" sz="2400" b="1" dirty="0">
                <a:hlinkClick r:id="rId13" action="ppaction://hlinkfile"/>
              </a:rPr>
              <a:t> </a:t>
            </a:r>
            <a:r>
              <a:rPr lang="ru-RU" sz="2400" b="1" dirty="0"/>
              <a:t>резидента КР (</a:t>
            </a:r>
            <a:r>
              <a:rPr lang="ru-RU" sz="2400" b="1" dirty="0">
                <a:hlinkClick r:id="rId14" action="ppaction://hlinkfile"/>
              </a:rPr>
              <a:t>Программа</a:t>
            </a:r>
            <a:r>
              <a:rPr lang="ru-RU" sz="2400" b="1" dirty="0"/>
              <a:t> и </a:t>
            </a:r>
            <a:r>
              <a:rPr lang="ru-RU" sz="2400" b="1" dirty="0">
                <a:hlinkClick r:id="rId15" action="ppaction://hlinkfile"/>
              </a:rPr>
              <a:t>Листинг</a:t>
            </a:r>
            <a:r>
              <a:rPr lang="ru-RU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1879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7384"/>
            <a:ext cx="5760640" cy="706090"/>
          </a:xfrm>
        </p:spPr>
        <p:txBody>
          <a:bodyPr/>
          <a:lstStyle/>
          <a:p>
            <a:r>
              <a:rPr lang="ru-RU" sz="2800" b="1" dirty="0"/>
              <a:t>Структура резидента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547" y="548680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/>
              <a:t>Резидентная программа (</a:t>
            </a:r>
            <a:r>
              <a:rPr lang="ru-RU" sz="2000" dirty="0">
                <a:hlinkClick r:id="rId2" action="ppaction://hlinksldjump"/>
              </a:rPr>
              <a:t>Темы</a:t>
            </a:r>
            <a:r>
              <a:rPr lang="ru-RU" sz="2000" dirty="0"/>
              <a:t>) состоит из </a:t>
            </a:r>
            <a:r>
              <a:rPr lang="ru-RU" sz="2000" u="sng" dirty="0"/>
              <a:t>двух</a:t>
            </a:r>
            <a:r>
              <a:rPr lang="ru-RU" sz="2000" dirty="0"/>
              <a:t> частей (исходный текст условно разделен на части):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sng" dirty="0"/>
              <a:t>Части</a:t>
            </a:r>
            <a:r>
              <a:rPr lang="ru-RU" sz="2000" dirty="0"/>
              <a:t> инициализации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Резидентной </a:t>
            </a:r>
            <a:r>
              <a:rPr lang="ru-RU" sz="2000" u="sng" dirty="0"/>
              <a:t>части</a:t>
            </a:r>
            <a:r>
              <a:rPr lang="ru-RU" sz="2000" dirty="0"/>
              <a:t> (собственно резидент – процедуры обработки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Структура</a:t>
            </a:r>
            <a:r>
              <a:rPr lang="ru-RU" sz="2000" dirty="0"/>
              <a:t> программы имеет </a:t>
            </a:r>
            <a:r>
              <a:rPr lang="ru-RU" sz="2000" u="sng" dirty="0"/>
              <a:t>вид</a:t>
            </a:r>
            <a:r>
              <a:rPr lang="ru-RU" sz="2000" dirty="0"/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63551"/>
              </p:ext>
            </p:extLst>
          </p:nvPr>
        </p:nvGraphicFramePr>
        <p:xfrm>
          <a:off x="1979712" y="2487672"/>
          <a:ext cx="2843386" cy="36680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4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800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PSP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TSR (ORG 100h)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965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Общие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данные резидента и части </a:t>
                      </a:r>
                      <a:r>
                        <a:rPr lang="ru-RU" sz="2000" b="0" baseline="0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иниц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3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965">
                <a:tc>
                  <a:txBody>
                    <a:bodyPr/>
                    <a:lstStyle/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806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Временная часть программы, используемая при инициализации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и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</a:rPr>
                        <a:t> настройки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резидента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3804" y="2487672"/>
            <a:ext cx="3347864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1</a:t>
            </a:r>
            <a:r>
              <a:rPr lang="ru-RU" dirty="0"/>
              <a:t> находится постоянно в памяти и вызывается только посредством прерываний программных и аппаратных.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3710474"/>
            <a:ext cx="356388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2</a:t>
            </a:r>
            <a:r>
              <a:rPr lang="ru-RU" dirty="0"/>
              <a:t>  работает только при запуске резидента или проверке повторного его запуска или при выполнении процедуры выгрузки резидента</a:t>
            </a:r>
            <a:r>
              <a:rPr lang="en-US" dirty="0"/>
              <a:t> </a:t>
            </a:r>
            <a:r>
              <a:rPr lang="ru-RU" dirty="0"/>
              <a:t>имеет отдельную точку входа ( </a:t>
            </a:r>
            <a:r>
              <a:rPr lang="en-US" dirty="0"/>
              <a:t>INIT: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cxnSp>
        <p:nvCxnSpPr>
          <p:cNvPr id="11" name="Line 155"/>
          <p:cNvCxnSpPr/>
          <p:nvPr/>
        </p:nvCxnSpPr>
        <p:spPr bwMode="auto">
          <a:xfrm>
            <a:off x="179512" y="3573016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Line 155"/>
          <p:cNvCxnSpPr/>
          <p:nvPr/>
        </p:nvCxnSpPr>
        <p:spPr bwMode="auto">
          <a:xfrm>
            <a:off x="200546" y="414908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Line 155"/>
          <p:cNvCxnSpPr/>
          <p:nvPr/>
        </p:nvCxnSpPr>
        <p:spPr bwMode="auto">
          <a:xfrm>
            <a:off x="179512" y="378904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Line 155"/>
          <p:cNvCxnSpPr/>
          <p:nvPr/>
        </p:nvCxnSpPr>
        <p:spPr bwMode="auto">
          <a:xfrm>
            <a:off x="179512" y="5157192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8638" y="5322693"/>
            <a:ext cx="187294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Начальный запуск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+mn-lt"/>
                <a:cs typeface="+mn-cs"/>
              </a:rPr>
              <a:t>TSR </a:t>
            </a:r>
            <a:r>
              <a:rPr lang="ru-RU" sz="1600" b="1" dirty="0">
                <a:latin typeface="+mn-lt"/>
                <a:cs typeface="+mn-cs"/>
              </a:rPr>
              <a:t>в пакетном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режиме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52492" y="2451001"/>
            <a:ext cx="2173672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Запуск процедур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Обработки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прерываний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через ВП (Резиденты)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547" y="3789040"/>
            <a:ext cx="55502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6290" y="4599712"/>
            <a:ext cx="77444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INIT: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5450" y="-159992"/>
            <a:ext cx="7056784" cy="706090"/>
          </a:xfrm>
        </p:spPr>
        <p:txBody>
          <a:bodyPr/>
          <a:lstStyle/>
          <a:p>
            <a:r>
              <a:rPr lang="ru-RU" sz="2800" dirty="0"/>
              <a:t>Установка резидента</a:t>
            </a:r>
            <a:r>
              <a:rPr lang="en-US" sz="2800" dirty="0"/>
              <a:t> </a:t>
            </a:r>
            <a:r>
              <a:rPr lang="ru-RU" sz="2800" dirty="0"/>
              <a:t>и расчет размера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795" y="450032"/>
            <a:ext cx="8907685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 отличии от </a:t>
            </a:r>
            <a:r>
              <a:rPr lang="ru-RU" sz="2400" dirty="0">
                <a:hlinkClick r:id="rId2" action="ppaction://hlinksldjump"/>
              </a:rPr>
              <a:t>обычных </a:t>
            </a:r>
            <a:r>
              <a:rPr lang="ru-RU" sz="2400" dirty="0"/>
              <a:t>программ (</a:t>
            </a:r>
            <a:r>
              <a:rPr lang="ru-RU" sz="2400" b="1" dirty="0">
                <a:solidFill>
                  <a:srgbClr val="FF0000"/>
                </a:solidFill>
              </a:rPr>
              <a:t>4СН</a:t>
            </a:r>
            <a:r>
              <a:rPr lang="ru-RU" sz="2400" dirty="0"/>
              <a:t>) резидент завершается по другому. Для этого выделены отдельные прерывания </a:t>
            </a:r>
            <a:r>
              <a:rPr lang="en-US" sz="2400" dirty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031</a:t>
            </a:r>
            <a:r>
              <a:rPr lang="en-US" sz="2400" b="1" dirty="0"/>
              <a:t>H</a:t>
            </a:r>
            <a:r>
              <a:rPr lang="en-US" sz="2400" dirty="0"/>
              <a:t>) </a:t>
            </a:r>
            <a:r>
              <a:rPr lang="ru-RU" sz="2400" dirty="0"/>
              <a:t>и </a:t>
            </a:r>
            <a:r>
              <a:rPr lang="en-US" sz="2400" dirty="0"/>
              <a:t>BIOS (</a:t>
            </a:r>
            <a:r>
              <a:rPr lang="ru-RU" sz="2400" b="1" dirty="0">
                <a:solidFill>
                  <a:srgbClr val="FF0000"/>
                </a:solidFill>
              </a:rPr>
              <a:t>027Н</a:t>
            </a:r>
            <a:r>
              <a:rPr lang="en-US" sz="2400" dirty="0"/>
              <a:t>)</a:t>
            </a:r>
            <a:r>
              <a:rPr lang="ru-RU" sz="2400" dirty="0"/>
              <a:t>.Эти способы отличаются: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981" y="1607116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размер резидента в параграфах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MOV AX, 3100H</a:t>
            </a:r>
            <a:endParaRPr lang="ru-RU" dirty="0"/>
          </a:p>
          <a:p>
            <a:r>
              <a:rPr lang="en-US" b="1" dirty="0"/>
              <a:t>INT 21H</a:t>
            </a:r>
            <a:endParaRPr lang="ru-RU" b="1" dirty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адрес конца резидента от </a:t>
            </a:r>
            <a:r>
              <a:rPr lang="en-US" b="1" dirty="0">
                <a:solidFill>
                  <a:srgbClr val="FF0000"/>
                </a:solidFill>
              </a:rPr>
              <a:t>PSP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/>
              <a:t>H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7389" y="3638441"/>
            <a:ext cx="8907685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Если метка </a:t>
            </a:r>
            <a:r>
              <a:rPr lang="en-US" sz="2000" b="1" dirty="0">
                <a:solidFill>
                  <a:srgbClr val="FF0000"/>
                </a:solidFill>
              </a:rPr>
              <a:t>INIT</a:t>
            </a:r>
            <a:r>
              <a:rPr lang="ru-RU" sz="2000" dirty="0"/>
              <a:t> –начало части инициализации, то получим для </a:t>
            </a:r>
            <a:r>
              <a:rPr lang="ru-RU" sz="2000" u="sng" dirty="0"/>
              <a:t>примера</a:t>
            </a:r>
            <a:r>
              <a:rPr lang="ru-RU" sz="2000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981" y="4048027"/>
            <a:ext cx="8712968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ORG</a:t>
            </a:r>
            <a:r>
              <a:rPr lang="ru-RU" b="1" dirty="0"/>
              <a:t> 100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BEGIN</a:t>
            </a:r>
            <a:r>
              <a:rPr lang="ru-RU" b="1" dirty="0"/>
              <a:t>: …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Точка входа после </a:t>
            </a:r>
            <a:r>
              <a:rPr lang="en-US" dirty="0">
                <a:solidFill>
                  <a:srgbClr val="00B050"/>
                </a:solidFill>
              </a:rPr>
              <a:t>PSP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/>
              <a:t>: …</a:t>
            </a:r>
            <a:endParaRPr lang="ru-RU" dirty="0"/>
          </a:p>
          <a:p>
            <a:r>
              <a:rPr lang="en-US" b="1" dirty="0"/>
              <a:t>MOV DX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BEGIN</a:t>
            </a:r>
            <a:r>
              <a:rPr lang="ru-RU" b="1" dirty="0">
                <a:solidFill>
                  <a:srgbClr val="FF0000"/>
                </a:solidFill>
              </a:rPr>
              <a:t> + 10</a:t>
            </a:r>
            <a:r>
              <a:rPr lang="en-US" b="1" dirty="0" err="1">
                <a:solidFill>
                  <a:srgbClr val="FF0000"/>
                </a:solidFill>
              </a:rPr>
              <a:t>fh</a:t>
            </a:r>
            <a:r>
              <a:rPr lang="ru-RU" b="1" dirty="0">
                <a:solidFill>
                  <a:srgbClr val="FF0000"/>
                </a:solidFill>
              </a:rPr>
              <a:t>)/16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+ 10</a:t>
            </a:r>
            <a:r>
              <a:rPr lang="en-US" dirty="0">
                <a:solidFill>
                  <a:srgbClr val="00B050"/>
                </a:solidFill>
              </a:rPr>
              <a:t>FH – </a:t>
            </a:r>
            <a:r>
              <a:rPr lang="ru-RU" dirty="0">
                <a:solidFill>
                  <a:srgbClr val="00B050"/>
                </a:solidFill>
              </a:rPr>
              <a:t>для учета </a:t>
            </a:r>
            <a:r>
              <a:rPr lang="en-US" dirty="0">
                <a:solidFill>
                  <a:srgbClr val="00B050"/>
                </a:solidFill>
              </a:rPr>
              <a:t>PSO</a:t>
            </a:r>
            <a:r>
              <a:rPr lang="ru-RU" dirty="0">
                <a:solidFill>
                  <a:srgbClr val="00B050"/>
                </a:solidFill>
              </a:rPr>
              <a:t> и округления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/>
              <a:t>H</a:t>
            </a:r>
            <a:endParaRPr lang="ru-RU" dirty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	DX, OFFSET 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Просто указана метка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	027h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87712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Описание данных и процедур резидента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Данные процедур резидента, совместного использования описываются после </a:t>
            </a:r>
            <a:r>
              <a:rPr lang="en-US" sz="2400" dirty="0"/>
              <a:t>PSP </a:t>
            </a:r>
            <a:r>
              <a:rPr lang="ru-RU" sz="2400" dirty="0"/>
              <a:t>и до начала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Они доступны для команд части инициализации только при первоначальном запуске программы, и всегда для процедур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 части инициализации могут быть свои данные, которые недоступны для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Процедуры обработки прерываний резидента описываются в части 1 после точки входа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Собственные процедуры резидента описываются </a:t>
            </a:r>
            <a:r>
              <a:rPr lang="ru-RU" sz="2400" dirty="0" err="1"/>
              <a:t>почле</a:t>
            </a:r>
            <a:r>
              <a:rPr lang="ru-RU" sz="2400" dirty="0"/>
              <a:t> процедур обработки </a:t>
            </a:r>
            <a:r>
              <a:rPr lang="ru-RU" sz="2400" dirty="0" err="1"/>
              <a:t>прерывний</a:t>
            </a:r>
            <a:r>
              <a:rPr lang="ru-RU" sz="2400" dirty="0"/>
              <a:t> и доступны только резиденту.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Вызов обработчиков и их завершение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981" y="620688"/>
            <a:ext cx="8656165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Вызов замененных обработчиков прерываний возможен двумя способами (в зависимости от необходимости):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С возвратом в новую процедуру (</a:t>
            </a:r>
            <a:r>
              <a:rPr lang="en-US" sz="2400" dirty="0"/>
              <a:t>CALL</a:t>
            </a:r>
            <a:r>
              <a:rPr lang="ru-RU" sz="2400" dirty="0"/>
              <a:t>), для этого потребуется сохранить флаги (</a:t>
            </a:r>
            <a:r>
              <a:rPr lang="en-US" sz="2400" b="1" dirty="0">
                <a:solidFill>
                  <a:srgbClr val="FF0000"/>
                </a:solidFill>
              </a:rPr>
              <a:t>PUSHF</a:t>
            </a:r>
            <a:r>
              <a:rPr lang="ru-RU" sz="2400" dirty="0"/>
              <a:t>)  и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Без возврата в процедуру</a:t>
            </a:r>
            <a:r>
              <a:rPr lang="en-US" sz="2400" dirty="0"/>
              <a:t> (JMP)</a:t>
            </a:r>
            <a:r>
              <a:rPr lang="ru-RU" sz="2400" dirty="0"/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Такие различия возникают из-за различий работы со стеком для </a:t>
            </a:r>
            <a:r>
              <a:rPr lang="en-US" sz="2400" dirty="0">
                <a:hlinkClick r:id="rId3" action="ppaction://hlinksldjump"/>
              </a:rPr>
              <a:t>INT </a:t>
            </a:r>
            <a:r>
              <a:rPr lang="ru-RU" sz="2400" dirty="0">
                <a:hlinkClick r:id="rId3" action="ppaction://hlinksldjump"/>
              </a:rPr>
              <a:t>и </a:t>
            </a:r>
            <a:r>
              <a:rPr lang="en-US" sz="2400" dirty="0">
                <a:hlinkClick r:id="rId3" action="ppaction://hlinksldjump"/>
              </a:rPr>
              <a:t>IRET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429000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 </a:t>
            </a:r>
            <a:r>
              <a:rPr lang="ru-RU" dirty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PUSHF</a:t>
            </a:r>
            <a:r>
              <a:rPr lang="en-US" b="1" dirty="0"/>
              <a:t>	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Сохранение флагов нужно для имитации прерывания (для </a:t>
            </a:r>
            <a:r>
              <a:rPr lang="en-US" dirty="0">
                <a:solidFill>
                  <a:srgbClr val="00B050"/>
                </a:solidFill>
              </a:rPr>
              <a:t>IRET!!!</a:t>
            </a:r>
            <a:r>
              <a:rPr lang="ru-RU" dirty="0">
                <a:solidFill>
                  <a:srgbClr val="00B050"/>
                </a:solidFill>
              </a:rPr>
              <a:t>)</a:t>
            </a:r>
          </a:p>
          <a:p>
            <a:r>
              <a:rPr lang="en-US" b="1" dirty="0"/>
              <a:t>CALL DWORD PTR CS:OLD_09</a:t>
            </a:r>
            <a:endParaRPr lang="ru-RU" dirty="0"/>
          </a:p>
          <a:p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 </a:t>
            </a:r>
            <a:r>
              <a:rPr lang="ru-RU" dirty="0">
                <a:solidFill>
                  <a:srgbClr val="00B050"/>
                </a:solidFill>
              </a:rPr>
              <a:t>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JMP DWORD PTR CS:OLD_09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Восстановление стека будет в старом обработчике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8613"/>
            <a:ext cx="7056784" cy="706090"/>
          </a:xfrm>
        </p:spPr>
        <p:txBody>
          <a:bodyPr/>
          <a:lstStyle/>
          <a:p>
            <a:r>
              <a:rPr lang="ru-RU" sz="3200" dirty="0"/>
              <a:t>Запуск части инициализации</a:t>
            </a:r>
            <a:r>
              <a:rPr lang="ru-RU" sz="3200" dirty="0">
                <a:solidFill>
                  <a:srgbClr val="FF0000"/>
                </a:solidFill>
              </a:rPr>
              <a:t> </a:t>
            </a:r>
            <a:r>
              <a:rPr lang="ru-RU" sz="3200" dirty="0"/>
              <a:t>(</a:t>
            </a:r>
            <a:r>
              <a:rPr lang="ru-RU" sz="3200" dirty="0">
                <a:hlinkClick r:id="rId2" action="ppaction://hlinksldjump"/>
              </a:rPr>
              <a:t>Темы</a:t>
            </a:r>
            <a:r>
              <a:rPr lang="ru-RU" sz="3200" dirty="0"/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92696"/>
            <a:ext cx="8875762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Проблема запуска части инициализации, заключается в том, что резидент оформляется в виде </a:t>
            </a:r>
            <a:r>
              <a:rPr lang="en-US" sz="2400" dirty="0"/>
              <a:t>COM </a:t>
            </a:r>
            <a:r>
              <a:rPr lang="ru-RU" sz="2400" dirty="0"/>
              <a:t>файла, в котором запуск выполняется с первой командой после </a:t>
            </a:r>
            <a:r>
              <a:rPr lang="en-US" sz="2400" dirty="0"/>
              <a:t>PSP (ORG 100H)</a:t>
            </a:r>
            <a:r>
              <a:rPr lang="ru-RU" sz="2400" dirty="0"/>
              <a:t>, поэтому в начале выполняется безусловный переход (</a:t>
            </a:r>
            <a:r>
              <a:rPr lang="en-US" sz="2400" b="1" dirty="0">
                <a:solidFill>
                  <a:srgbClr val="FF0000"/>
                </a:solidFill>
              </a:rPr>
              <a:t>JPM</a:t>
            </a:r>
            <a:r>
              <a:rPr lang="en-US" sz="2400" b="1" dirty="0"/>
              <a:t> INIT</a:t>
            </a:r>
            <a:r>
              <a:rPr lang="ru-RU" sz="2400" b="1" dirty="0"/>
              <a:t>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1398" y="2339002"/>
            <a:ext cx="895509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00B050"/>
                </a:solidFill>
              </a:rPr>
              <a:t>Начало резидента </a:t>
            </a:r>
          </a:p>
          <a:p>
            <a:r>
              <a:rPr lang="en-US" b="1" dirty="0"/>
              <a:t>CODEPR  SEGMENT PARA</a:t>
            </a:r>
            <a:endParaRPr lang="ru-RU" dirty="0"/>
          </a:p>
          <a:p>
            <a:r>
              <a:rPr lang="en-US" b="1" dirty="0"/>
              <a:t>ASSUME CS:CODEPR , DS:CODEPR 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резидента (Часть 1)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100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b="1" dirty="0"/>
              <a:t> ; установка счетчика команд (байт) на 100</a:t>
            </a:r>
            <a:r>
              <a:rPr lang="en-US" b="1" dirty="0"/>
              <a:t>H</a:t>
            </a:r>
            <a:r>
              <a:rPr lang="ru-RU" b="1" dirty="0"/>
              <a:t> для последующей</a:t>
            </a:r>
            <a:endParaRPr lang="ru-RU" dirty="0"/>
          </a:p>
          <a:p>
            <a:r>
              <a:rPr lang="ru-RU" b="1" dirty="0"/>
              <a:t>         ;вставки </a:t>
            </a:r>
            <a:r>
              <a:rPr lang="en-US" b="1" dirty="0"/>
              <a:t>PSP </a:t>
            </a:r>
            <a:endParaRPr lang="ru-RU" dirty="0"/>
          </a:p>
          <a:p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: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JPM</a:t>
            </a:r>
            <a:r>
              <a:rPr lang="en-US" b="1" dirty="0"/>
              <a:t> INIT</a:t>
            </a:r>
            <a:r>
              <a:rPr lang="ru-RU" b="1" dirty="0"/>
              <a:t>    </a:t>
            </a:r>
            <a:r>
              <a:rPr lang="ru-RU" b="1" dirty="0">
                <a:solidFill>
                  <a:srgbClr val="00B050"/>
                </a:solidFill>
              </a:rPr>
              <a:t>; это метка начала части инициализации</a:t>
            </a:r>
          </a:p>
          <a:p>
            <a:r>
              <a:rPr lang="ru-RU" b="1" dirty="0">
                <a:solidFill>
                  <a:srgbClr val="00B050"/>
                </a:solidFill>
              </a:rPr>
              <a:t>; Определение данных резидента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инициализации (Часть 2)</a:t>
            </a: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/>
              <a:t>: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en-US" b="1" dirty="0"/>
              <a:t>END </a:t>
            </a:r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dirty="0"/>
              <a:t>Определение и запоминание старого обработчика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/>
              <a:t>Перед стартом резидента нужно </a:t>
            </a:r>
            <a:r>
              <a:rPr lang="ru-RU" sz="2000" u="sng" dirty="0"/>
              <a:t>запомнить</a:t>
            </a:r>
            <a:r>
              <a:rPr lang="ru-RU" sz="2000" dirty="0"/>
              <a:t> старый обработчик этого прерывания. Для этого в резидентной части выделяется двойное слово (</a:t>
            </a:r>
            <a:r>
              <a:rPr lang="ru-RU" sz="2000" b="1" dirty="0">
                <a:solidFill>
                  <a:srgbClr val="FF0000"/>
                </a:solidFill>
              </a:rPr>
              <a:t>OLD_09 </a:t>
            </a:r>
            <a:r>
              <a:rPr lang="ru-RU" sz="2000" dirty="0"/>
              <a:t>). С помощью специального прерывания </a:t>
            </a:r>
            <a:r>
              <a:rPr lang="en-US" sz="2000" dirty="0"/>
              <a:t>DOS</a:t>
            </a:r>
            <a:r>
              <a:rPr lang="ru-RU" sz="2000" dirty="0"/>
              <a:t> (</a:t>
            </a:r>
            <a:r>
              <a:rPr lang="ru-RU" sz="2000" b="1" dirty="0">
                <a:solidFill>
                  <a:srgbClr val="FF0000"/>
                </a:solidFill>
              </a:rPr>
              <a:t>35h</a:t>
            </a:r>
            <a:r>
              <a:rPr lang="ru-RU" sz="2000" dirty="0"/>
              <a:t>) этот адрес может быть получен из </a:t>
            </a:r>
            <a:r>
              <a:rPr lang="ru-RU" sz="2000" dirty="0">
                <a:hlinkClick r:id="rId3" action="ppaction://hlinksldjump"/>
              </a:rPr>
              <a:t>ВП </a:t>
            </a:r>
            <a:r>
              <a:rPr lang="ru-RU" sz="2000" dirty="0"/>
              <a:t>(</a:t>
            </a:r>
            <a:r>
              <a:rPr lang="en-US" sz="2000" dirty="0"/>
              <a:t>BX:ES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запомнен.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При </a:t>
            </a:r>
            <a:r>
              <a:rPr lang="ru-RU" sz="2000" u="sng" dirty="0"/>
              <a:t>вызове</a:t>
            </a:r>
            <a:r>
              <a:rPr lang="ru-RU" sz="2000" dirty="0"/>
              <a:t> старого обработчика и при его </a:t>
            </a:r>
            <a:r>
              <a:rPr lang="ru-RU" sz="2000" u="sng" dirty="0"/>
              <a:t>восстановлении</a:t>
            </a:r>
            <a:r>
              <a:rPr lang="ru-RU" sz="2000" dirty="0"/>
              <a:t>  этот адрес используется.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80928"/>
            <a:ext cx="8955098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b="1" dirty="0">
                <a:solidFill>
                  <a:srgbClr val="FF0000"/>
                </a:solidFill>
              </a:rPr>
              <a:t>OLD_09 </a:t>
            </a:r>
            <a:r>
              <a:rPr lang="ru-RU" b="1" dirty="0" err="1"/>
              <a:t>dd</a:t>
            </a:r>
            <a:r>
              <a:rPr lang="ru-RU" b="1" dirty="0"/>
              <a:t> ?                 </a:t>
            </a:r>
            <a:r>
              <a:rPr lang="ru-RU" b="1" dirty="0">
                <a:solidFill>
                  <a:srgbClr val="00B050"/>
                </a:solidFill>
              </a:rPr>
              <a:t>; адрес старого обработчика 09h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MOV AH, </a:t>
            </a:r>
            <a:r>
              <a:rPr lang="ru-RU" b="1" dirty="0">
                <a:solidFill>
                  <a:srgbClr val="FF0000"/>
                </a:solidFill>
              </a:rPr>
              <a:t>35h</a:t>
            </a:r>
          </a:p>
          <a:p>
            <a:r>
              <a:rPr lang="ru-RU" b="1" dirty="0"/>
              <a:t>MOV AL , </a:t>
            </a:r>
            <a:r>
              <a:rPr lang="ru-RU" b="1" dirty="0">
                <a:solidFill>
                  <a:srgbClr val="FF0000"/>
                </a:solidFill>
              </a:rPr>
              <a:t>09h</a:t>
            </a:r>
            <a:r>
              <a:rPr lang="ru-RU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FF0000"/>
                </a:solidFill>
              </a:rPr>
              <a:t>номер</a:t>
            </a:r>
            <a:r>
              <a:rPr lang="ru-RU" b="1" dirty="0">
                <a:solidFill>
                  <a:srgbClr val="00B050"/>
                </a:solidFill>
              </a:rPr>
              <a:t> обработчика</a:t>
            </a: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b="1" dirty="0"/>
          </a:p>
          <a:p>
            <a:r>
              <a:rPr lang="ru-RU" b="1" dirty="0">
                <a:solidFill>
                  <a:srgbClr val="00B050"/>
                </a:solidFill>
              </a:rPr>
              <a:t>; Запоминание адреса старого обработчика в переменной </a:t>
            </a:r>
            <a:r>
              <a:rPr lang="ru-RU" b="1" dirty="0">
                <a:solidFill>
                  <a:srgbClr val="FF0000"/>
                </a:solidFill>
              </a:rPr>
              <a:t>OLD_09</a:t>
            </a:r>
            <a:r>
              <a:rPr lang="ru-RU" b="1" dirty="0">
                <a:solidFill>
                  <a:srgbClr val="00B050"/>
                </a:solidFill>
              </a:rPr>
              <a:t> </a:t>
            </a:r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</a:t>
            </a:r>
            <a:r>
              <a:rPr lang="en-US" b="1" dirty="0"/>
              <a:t>, BX</a:t>
            </a:r>
            <a:endParaRPr lang="ru-RU" dirty="0"/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CS:OLD_09+2</a:t>
            </a:r>
            <a:r>
              <a:rPr lang="en-US" b="1" dirty="0"/>
              <a:t>, 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12768" cy="648071"/>
          </a:xfrm>
        </p:spPr>
        <p:txBody>
          <a:bodyPr/>
          <a:lstStyle/>
          <a:p>
            <a:r>
              <a:rPr lang="ru-RU" sz="2400" b="1" dirty="0"/>
              <a:t>Задание нового обработчика прерывания</a:t>
            </a:r>
            <a:r>
              <a:rPr lang="en-US" sz="2400" b="1" dirty="0"/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Задание нового обработчика (</a:t>
            </a:r>
            <a:r>
              <a:rPr lang="en-US" sz="2400" b="1" dirty="0">
                <a:solidFill>
                  <a:srgbClr val="FF0000"/>
                </a:solidFill>
              </a:rPr>
              <a:t>NEW_09</a:t>
            </a:r>
            <a:r>
              <a:rPr lang="en-US" sz="2400" dirty="0"/>
              <a:t> –</a:t>
            </a:r>
            <a:r>
              <a:rPr lang="ru-RU" sz="2400" dirty="0"/>
              <a:t> процедура нового обработчика</a:t>
            </a:r>
            <a:r>
              <a:rPr lang="en-US" sz="2400" dirty="0"/>
              <a:t> </a:t>
            </a:r>
            <a:r>
              <a:rPr lang="ru-RU" sz="2400" dirty="0"/>
              <a:t>) выполняется специальной функцией </a:t>
            </a:r>
            <a:r>
              <a:rPr lang="en-US" sz="2400" dirty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25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/>
              <a:t>)</a:t>
            </a:r>
            <a:r>
              <a:rPr lang="ru-RU" sz="24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053" y="1595700"/>
            <a:ext cx="895509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/>
              <a:t>; </a:t>
            </a:r>
            <a:r>
              <a:rPr lang="ru-RU" b="1" dirty="0"/>
              <a:t>часть резидента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/>
              <a:t>NEW_09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; часть инициализации</a:t>
            </a:r>
            <a:endParaRPr lang="ru-RU" dirty="0"/>
          </a:p>
          <a:p>
            <a:r>
              <a:rPr lang="en-US" b="1" dirty="0"/>
              <a:t>MOV AH</a:t>
            </a:r>
            <a:r>
              <a:rPr lang="ru-RU" b="1" dirty="0"/>
              <a:t>, </a:t>
            </a:r>
            <a:r>
              <a:rPr lang="ru-RU" b="1" dirty="0">
                <a:solidFill>
                  <a:srgbClr val="FF0000"/>
                </a:solidFill>
              </a:rPr>
              <a:t>25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b="1" dirty="0"/>
              <a:t>MOV AL</a:t>
            </a:r>
            <a:r>
              <a:rPr lang="ru-RU" b="1" dirty="0"/>
              <a:t> , 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/>
              <a:t>NEW</a:t>
            </a:r>
            <a:r>
              <a:rPr lang="ru-RU" b="1" dirty="0"/>
              <a:t>_09 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b="1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0989"/>
            <a:ext cx="6264696" cy="706090"/>
          </a:xfrm>
        </p:spPr>
        <p:txBody>
          <a:bodyPr/>
          <a:lstStyle/>
          <a:p>
            <a:r>
              <a:rPr lang="ru-RU" sz="2400" b="1" dirty="0"/>
              <a:t>Вывод строк и символов из резидентных процедур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874" y="1517863"/>
            <a:ext cx="8663756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область данных части резидента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/>
              <a:t>DB “</a:t>
            </a:r>
            <a:r>
              <a:rPr lang="ru-RU" dirty="0"/>
              <a:t>Резидент выгружен!!</a:t>
            </a:r>
            <a:r>
              <a:rPr lang="en-US" dirty="0"/>
              <a:t>”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PUSH 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POP ES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Вывод строки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 </a:t>
            </a:r>
            <a:r>
              <a:rPr lang="ru-RU" dirty="0">
                <a:solidFill>
                  <a:srgbClr val="00B050"/>
                </a:solidFill>
              </a:rPr>
              <a:t>в текущую позицию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ES:BP</a:t>
            </a:r>
            <a:r>
              <a:rPr lang="en-US" dirty="0">
                <a:solidFill>
                  <a:srgbClr val="00B050"/>
                </a:solidFill>
              </a:rPr>
              <a:t> - </a:t>
            </a:r>
            <a:r>
              <a:rPr lang="ru-RU" dirty="0">
                <a:solidFill>
                  <a:srgbClr val="00B050"/>
                </a:solidFill>
              </a:rPr>
              <a:t>строка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	</a:t>
            </a:r>
            <a:r>
              <a:rPr lang="en-US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Выводимое сообщение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CX, </a:t>
            </a:r>
            <a:r>
              <a:rPr lang="en-US" b="1" dirty="0">
                <a:solidFill>
                  <a:srgbClr val="FF0000"/>
                </a:solidFill>
              </a:rPr>
              <a:t>Size(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Размер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BL, 0111b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страница и атрибуты для вывода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AX, </a:t>
            </a:r>
            <a:r>
              <a:rPr lang="en-US" b="1" dirty="0">
                <a:solidFill>
                  <a:srgbClr val="FF0000"/>
                </a:solidFill>
              </a:rPr>
              <a:t>1301h</a:t>
            </a:r>
            <a:r>
              <a:rPr lang="en-US" dirty="0"/>
              <a:t> </a:t>
            </a:r>
            <a:r>
              <a:rPr lang="ru-RU" dirty="0">
                <a:solidFill>
                  <a:srgbClr val="00B050"/>
                </a:solidFill>
              </a:rPr>
              <a:t>; подфункция вывода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10h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Печать одного символа </a:t>
            </a: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 </a:t>
            </a:r>
            <a:r>
              <a:rPr lang="ru-RU" dirty="0">
                <a:solidFill>
                  <a:srgbClr val="00B050"/>
                </a:solidFill>
              </a:rPr>
              <a:t>на экран</a:t>
            </a:r>
            <a:endParaRPr lang="ru-RU" dirty="0"/>
          </a:p>
          <a:p>
            <a:r>
              <a:rPr lang="ru-RU" b="1" dirty="0"/>
              <a:t>        </a:t>
            </a:r>
            <a:r>
              <a:rPr lang="en-US" b="1" dirty="0"/>
              <a:t>MOV AL , 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</a:t>
            </a:r>
            <a:r>
              <a:rPr lang="ru-RU" b="1" dirty="0"/>
              <a:t> </a:t>
            </a:r>
          </a:p>
          <a:p>
            <a:r>
              <a:rPr lang="ru-RU" b="1" dirty="0"/>
              <a:t>        </a:t>
            </a:r>
            <a:r>
              <a:rPr lang="en-US" b="1" dirty="0"/>
              <a:t>MOV     BH,0</a:t>
            </a:r>
            <a:r>
              <a:rPr lang="ru-RU" b="1" dirty="0"/>
              <a:t> </a:t>
            </a:r>
            <a:r>
              <a:rPr lang="ru-RU" dirty="0">
                <a:solidFill>
                  <a:srgbClr val="00B050"/>
                </a:solidFill>
              </a:rPr>
              <a:t>; Видеостраница для вывода</a:t>
            </a:r>
            <a:endParaRPr lang="ru-RU" dirty="0"/>
          </a:p>
          <a:p>
            <a:r>
              <a:rPr lang="en-US" b="1" dirty="0"/>
              <a:t>         MOV     AH,0AH</a:t>
            </a:r>
            <a:r>
              <a:rPr lang="ru-RU" b="1" dirty="0"/>
              <a:t>     </a:t>
            </a:r>
            <a:r>
              <a:rPr lang="ru-RU" dirty="0">
                <a:solidFill>
                  <a:srgbClr val="00B050"/>
                </a:solidFill>
              </a:rPr>
              <a:t>;   номер функции</a:t>
            </a:r>
            <a:endParaRPr lang="ru-RU" dirty="0"/>
          </a:p>
          <a:p>
            <a:r>
              <a:rPr lang="ru-RU" b="1" dirty="0"/>
              <a:t>         </a:t>
            </a:r>
            <a:r>
              <a:rPr lang="en-US" b="1" dirty="0"/>
              <a:t>MOV     CX,0001H   </a:t>
            </a:r>
            <a:r>
              <a:rPr lang="ru-RU" dirty="0">
                <a:solidFill>
                  <a:srgbClr val="00B050"/>
                </a:solidFill>
              </a:rPr>
              <a:t>;  Число повторов</a:t>
            </a:r>
            <a:endParaRPr lang="ru-RU" dirty="0"/>
          </a:p>
          <a:p>
            <a:r>
              <a:rPr lang="en-US" b="1" dirty="0"/>
              <a:t>        </a:t>
            </a:r>
            <a:r>
              <a:rPr lang="ru-RU" b="1" dirty="0"/>
              <a:t> </a:t>
            </a:r>
            <a:r>
              <a:rPr lang="en-US" b="1" dirty="0"/>
              <a:t>INT     10h</a:t>
            </a:r>
            <a:r>
              <a:rPr lang="ru-RU" b="1" dirty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9036496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Использовать</a:t>
            </a:r>
            <a:r>
              <a:rPr lang="ru-RU" sz="2000" dirty="0"/>
              <a:t> прерывания </a:t>
            </a:r>
            <a:r>
              <a:rPr lang="en-US" sz="2000" dirty="0"/>
              <a:t>DOS</a:t>
            </a:r>
            <a:r>
              <a:rPr lang="ru-RU" sz="2000" dirty="0"/>
              <a:t> (09</a:t>
            </a:r>
            <a:r>
              <a:rPr lang="en-US" sz="2000" dirty="0"/>
              <a:t>H – 21H</a:t>
            </a:r>
            <a:r>
              <a:rPr lang="ru-RU" sz="2000" dirty="0"/>
              <a:t>) в резидентной программе нельзя, но можно воспользоваться прерыванием </a:t>
            </a:r>
            <a:r>
              <a:rPr lang="en-US" sz="2000" dirty="0"/>
              <a:t>BIOS(</a:t>
            </a:r>
            <a:r>
              <a:rPr lang="ru-RU" sz="2000" dirty="0"/>
              <a:t> </a:t>
            </a:r>
            <a:r>
              <a:rPr lang="en-US" sz="2000" dirty="0"/>
              <a:t>13h – 10h </a:t>
            </a:r>
            <a:r>
              <a:rPr lang="ru-RU" sz="2000" dirty="0"/>
              <a:t>или </a:t>
            </a:r>
            <a:r>
              <a:rPr lang="en-US" sz="2000" dirty="0"/>
              <a:t>1Ah – 10h</a:t>
            </a:r>
            <a:r>
              <a:rPr lang="ru-RU" sz="2000" dirty="0"/>
              <a:t> </a:t>
            </a:r>
            <a:r>
              <a:rPr lang="en-US" sz="2000" dirty="0"/>
              <a:t>). 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85402"/>
            <a:ext cx="7272808" cy="634082"/>
          </a:xfrm>
        </p:spPr>
        <p:txBody>
          <a:bodyPr/>
          <a:lstStyle/>
          <a:p>
            <a:r>
              <a:rPr lang="ru-RU" sz="3200" dirty="0"/>
              <a:t>Пример простейшего резидента (</a:t>
            </a:r>
            <a:r>
              <a:rPr lang="ru-RU" sz="3200" dirty="0">
                <a:hlinkClick r:id="rId3" action="ppaction://hlinksldjump"/>
              </a:rPr>
              <a:t>Темы</a:t>
            </a:r>
            <a:r>
              <a:rPr lang="ru-RU" sz="32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Текст </a:t>
            </a:r>
            <a:r>
              <a:rPr lang="ru-RU" sz="2400" b="1" u="sng" dirty="0">
                <a:hlinkClick r:id="rId4" action="ppaction://hlinkfile"/>
              </a:rPr>
              <a:t>Обобщенного</a:t>
            </a:r>
            <a:r>
              <a:rPr lang="ru-RU" sz="2400" b="1" dirty="0">
                <a:hlinkClick r:id="rId4" action="ppaction://hlinkfile"/>
              </a:rPr>
              <a:t> </a:t>
            </a:r>
            <a:r>
              <a:rPr lang="ru-RU" sz="2400" b="1" dirty="0"/>
              <a:t>резидента КР (</a:t>
            </a:r>
            <a:r>
              <a:rPr lang="ru-RU" sz="2400" b="1" dirty="0">
                <a:hlinkClick r:id="rId5" action="ppaction://hlinkfile"/>
              </a:rPr>
              <a:t>Программа</a:t>
            </a:r>
            <a:r>
              <a:rPr lang="ru-RU" sz="2400" b="1" dirty="0"/>
              <a:t> и </a:t>
            </a:r>
            <a:r>
              <a:rPr lang="ru-RU" sz="2400" b="1" dirty="0">
                <a:hlinkClick r:id="rId6" action="ppaction://hlinkfile"/>
              </a:rPr>
              <a:t>Листинг</a:t>
            </a:r>
            <a:r>
              <a:rPr lang="ru-RU" sz="2400" b="1" dirty="0"/>
              <a:t>)</a:t>
            </a:r>
            <a:endParaRPr lang="en-US" sz="2400" b="1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075734" y="592256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10502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7572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41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14740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считывается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(например, старое  АХ), а 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/>
              <a:t> </a:t>
            </a:r>
            <a:r>
              <a:rPr lang="ru-RU" altLang="ru-RU" sz="2000" dirty="0"/>
              <a:t>, а значение счетчика</a:t>
            </a:r>
            <a:r>
              <a:rPr lang="en-US" altLang="ru-RU" sz="2000" dirty="0"/>
              <a:t> </a:t>
            </a:r>
            <a:r>
              <a:rPr lang="ru-RU" altLang="ru-RU" sz="2000" dirty="0"/>
              <a:t>стека </a:t>
            </a:r>
            <a:r>
              <a:rPr lang="en-US" altLang="ru-RU" sz="2000" dirty="0"/>
              <a:t>SP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увеличивается </a:t>
            </a:r>
            <a:r>
              <a:rPr lang="ru-RU" altLang="ru-RU" sz="2000" dirty="0"/>
              <a:t>на значение длины регистра (2).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9958406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Работа с вектором прерываний напрямую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8639" y="648837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800" b="1" dirty="0"/>
              <a:t>Связь с резидентом из других программ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44642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>
                <a:latin typeface="Calibri" pitchFamily="34" charset="0"/>
                <a:ea typeface="+mn-ea"/>
                <a:cs typeface="Arial" pitchFamily="34" charset="0"/>
              </a:rPr>
              <a:t>Выгрузка резидента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69288" y="635933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Разбор параметров командной строки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289" y="548680"/>
            <a:ext cx="476188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 и ЛР № 6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Контроль наличия резидента (другой способ)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48837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Связь с резидентом с помощью клавиатуры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7314" y="492880"/>
            <a:ext cx="8926686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/>
              <a:t>Демонстрация текстов</a:t>
            </a:r>
            <a:r>
              <a:rPr lang="en-US" sz="2600" dirty="0"/>
              <a:t> </a:t>
            </a:r>
            <a:r>
              <a:rPr lang="ru-RU" sz="2600" dirty="0"/>
              <a:t>программ:</a:t>
            </a:r>
            <a:r>
              <a:rPr lang="en-US" sz="2600" dirty="0"/>
              <a:t> </a:t>
            </a:r>
            <a:r>
              <a:rPr lang="ru-RU" sz="2600" dirty="0"/>
              <a:t>Текст </a:t>
            </a:r>
            <a:r>
              <a:rPr lang="ru-RU" sz="2600" u="sng" dirty="0">
                <a:hlinkClick r:id="rId2" action="ppaction://hlinkfile"/>
              </a:rPr>
              <a:t>Обобщенного</a:t>
            </a:r>
            <a:r>
              <a:rPr lang="ru-RU" sz="2600" dirty="0">
                <a:hlinkClick r:id="rId2" action="ppaction://hlinkfile"/>
              </a:rPr>
              <a:t> </a:t>
            </a:r>
            <a:r>
              <a:rPr lang="ru-RU" sz="2600" dirty="0"/>
              <a:t>резидента КР (</a:t>
            </a:r>
            <a:r>
              <a:rPr lang="ru-RU" sz="2600" dirty="0">
                <a:hlinkClick r:id="rId3" action="ppaction://hlinkfile"/>
              </a:rPr>
              <a:t>Программа</a:t>
            </a:r>
            <a:r>
              <a:rPr lang="ru-RU" sz="2600" dirty="0"/>
              <a:t> и </a:t>
            </a:r>
            <a:r>
              <a:rPr lang="ru-RU" sz="2600" dirty="0">
                <a:hlinkClick r:id="rId4" action="ppaction://hlinkfile"/>
              </a:rPr>
              <a:t>Листинг</a:t>
            </a:r>
            <a:r>
              <a:rPr lang="ru-RU" sz="2600" dirty="0"/>
              <a:t>)</a:t>
            </a:r>
          </a:p>
          <a:p>
            <a:r>
              <a:rPr lang="ru-RU" sz="2600" dirty="0"/>
              <a:t>Обработка прерывания </a:t>
            </a:r>
            <a:r>
              <a:rPr lang="ru-RU" sz="2600" b="1" dirty="0">
                <a:solidFill>
                  <a:srgbClr val="FF0000"/>
                </a:solidFill>
              </a:rPr>
              <a:t>09</a:t>
            </a:r>
            <a:r>
              <a:rPr lang="en-US" sz="2600" b="1" dirty="0">
                <a:solidFill>
                  <a:srgbClr val="FF0000"/>
                </a:solidFill>
              </a:rPr>
              <a:t>H</a:t>
            </a:r>
            <a:r>
              <a:rPr lang="en-US" sz="2600" dirty="0"/>
              <a:t> </a:t>
            </a:r>
            <a:r>
              <a:rPr lang="ru-RU" sz="2600" dirty="0"/>
              <a:t>может быть </a:t>
            </a:r>
            <a:r>
              <a:rPr lang="ru-RU" sz="2600" u="sng" dirty="0"/>
              <a:t>выполнена</a:t>
            </a:r>
            <a:r>
              <a:rPr lang="ru-RU" sz="2600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</a:t>
            </a:r>
            <a:r>
              <a:rPr lang="ru-RU" sz="2600" dirty="0">
                <a:hlinkClick r:id="rId5" action="ppaction://hlinksldjump"/>
              </a:rPr>
              <a:t>использованием </a:t>
            </a:r>
            <a:r>
              <a:rPr lang="ru-RU" sz="2600" dirty="0"/>
              <a:t>портов ввода/вывода (60Н , 61Н и 20Н), 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использованием стандартного обработчика прерываний ,или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</a:t>
            </a:r>
            <a:r>
              <a:rPr lang="ru-RU" sz="2600" dirty="0">
                <a:hlinkClick r:id="rId6" action="ppaction://hlinksldjump"/>
              </a:rPr>
              <a:t>использованием буфера клавиатуры </a:t>
            </a:r>
            <a:r>
              <a:rPr lang="ru-RU" sz="2600" dirty="0"/>
              <a:t>после вызова стандартного обработчика.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365104"/>
            <a:ext cx="51235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Подробнее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7128792" cy="634082"/>
          </a:xfrm>
        </p:spPr>
        <p:txBody>
          <a:bodyPr/>
          <a:lstStyle/>
          <a:p>
            <a:r>
              <a:rPr lang="ru-RU" sz="2400" b="1" dirty="0"/>
              <a:t>Использование Порта клавиатуры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9144000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При работе через порт (</a:t>
            </a:r>
            <a:r>
              <a:rPr lang="en-US" sz="2000" b="1" dirty="0">
                <a:solidFill>
                  <a:srgbClr val="FF0000"/>
                </a:solidFill>
              </a:rPr>
              <a:t>Ctrl</a:t>
            </a:r>
            <a:r>
              <a:rPr lang="ru-RU" sz="2000" b="1" dirty="0">
                <a:solidFill>
                  <a:srgbClr val="FF0000"/>
                </a:solidFill>
              </a:rPr>
              <a:t>+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ru-RU" sz="2000" dirty="0"/>
              <a:t>) мы получаем </a:t>
            </a:r>
            <a:r>
              <a:rPr lang="ru-RU" sz="2000" u="sng" dirty="0"/>
              <a:t>скан код</a:t>
            </a:r>
            <a:r>
              <a:rPr lang="ru-RU" sz="2000" dirty="0"/>
              <a:t> нажатой клавиши</a:t>
            </a:r>
            <a:r>
              <a:rPr lang="en-US" sz="2000" dirty="0"/>
              <a:t> (</a:t>
            </a:r>
            <a:r>
              <a:rPr lang="ru-RU" sz="2000" dirty="0"/>
              <a:t>код </a:t>
            </a:r>
            <a:r>
              <a:rPr lang="en-US" sz="2000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-&gt; </a:t>
            </a:r>
            <a:r>
              <a:rPr lang="ru-RU" sz="2000" dirty="0"/>
              <a:t>22</a:t>
            </a:r>
            <a:r>
              <a:rPr lang="en-US" sz="2000" dirty="0"/>
              <a:t>)</a:t>
            </a:r>
            <a:r>
              <a:rPr lang="ru-RU" sz="2000" dirty="0"/>
              <a:t> и анализируем состояние упр. клавиши (</a:t>
            </a:r>
            <a:r>
              <a:rPr lang="en-US" sz="2000" b="1" dirty="0">
                <a:solidFill>
                  <a:srgbClr val="FF0000"/>
                </a:solidFill>
              </a:rPr>
              <a:t>Ctrl</a:t>
            </a:r>
            <a:r>
              <a:rPr lang="ru-RU" sz="2000" dirty="0"/>
              <a:t>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90" y="980728"/>
            <a:ext cx="8833420" cy="550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Фрагмент обработчика 09</a:t>
            </a:r>
            <a:r>
              <a:rPr lang="en-US" sz="1600" b="1" dirty="0">
                <a:solidFill>
                  <a:srgbClr val="00B050"/>
                </a:solidFill>
              </a:rPr>
              <a:t>H</a:t>
            </a:r>
            <a:r>
              <a:rPr lang="ru-RU" sz="1600" b="1" dirty="0">
                <a:solidFill>
                  <a:srgbClr val="00B050"/>
                </a:solidFill>
              </a:rPr>
              <a:t> в части резидента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  NEW_09H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IN AL</a:t>
            </a:r>
            <a:r>
              <a:rPr lang="ru-RU" sz="1600" b="1" dirty="0"/>
              <a:t> , 060</a:t>
            </a:r>
            <a:r>
              <a:rPr lang="en-US" sz="1600" b="1" dirty="0"/>
              <a:t>H</a:t>
            </a:r>
            <a:r>
              <a:rPr lang="ru-RU" sz="1600" b="1" dirty="0"/>
              <a:t>    </a:t>
            </a:r>
            <a:r>
              <a:rPr lang="ru-RU" sz="1600" b="1" dirty="0">
                <a:solidFill>
                  <a:srgbClr val="00B050"/>
                </a:solidFill>
              </a:rPr>
              <a:t>; чтение скан кода клавиши</a:t>
            </a:r>
          </a:p>
          <a:p>
            <a:r>
              <a:rPr lang="en-US" sz="1600" b="1" dirty="0"/>
              <a:t>IN</a:t>
            </a:r>
            <a:r>
              <a:rPr lang="ru-RU" sz="1600" b="1" dirty="0"/>
              <a:t>     </a:t>
            </a:r>
            <a:r>
              <a:rPr lang="en-US" sz="1600" b="1" dirty="0"/>
              <a:t>AL</a:t>
            </a:r>
            <a:r>
              <a:rPr lang="ru-RU" sz="1600" b="1" dirty="0"/>
              <a:t>, 60</a:t>
            </a:r>
            <a:r>
              <a:rPr lang="en-US" sz="1600" b="1" dirty="0"/>
              <a:t>H</a:t>
            </a:r>
            <a:r>
              <a:rPr lang="ru-RU" sz="1600" b="1" dirty="0"/>
              <a:t>        </a:t>
            </a:r>
            <a:r>
              <a:rPr lang="ru-RU" sz="1600" b="1" dirty="0">
                <a:solidFill>
                  <a:srgbClr val="00B050"/>
                </a:solidFill>
              </a:rPr>
              <a:t>; Взять из порта 60Н скан</a:t>
            </a:r>
            <a:r>
              <a:rPr lang="en-US" sz="1600" b="1" dirty="0">
                <a:solidFill>
                  <a:srgbClr val="00B050"/>
                </a:solidFill>
              </a:rPr>
              <a:t>-</a:t>
            </a:r>
            <a:r>
              <a:rPr lang="ru-RU" sz="1600" b="1" dirty="0">
                <a:solidFill>
                  <a:srgbClr val="00B050"/>
                </a:solidFill>
              </a:rPr>
              <a:t>код на регистр </a:t>
            </a:r>
            <a:r>
              <a:rPr lang="en-US" sz="1600" b="1" dirty="0">
                <a:solidFill>
                  <a:srgbClr val="00B050"/>
                </a:solidFill>
              </a:rPr>
              <a:t>AL</a:t>
            </a:r>
            <a:r>
              <a:rPr lang="ru-RU" sz="1600" b="1" dirty="0">
                <a:solidFill>
                  <a:srgbClr val="00B050"/>
                </a:solidFill>
              </a:rPr>
              <a:t>  </a:t>
            </a:r>
            <a:r>
              <a:rPr lang="ru-RU" sz="1600" b="1" dirty="0"/>
              <a:t>    </a:t>
            </a:r>
            <a:endParaRPr lang="ru-RU" sz="1600" dirty="0"/>
          </a:p>
          <a:p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22</a:t>
            </a:r>
            <a:r>
              <a:rPr lang="ru-RU" sz="1600" b="1" dirty="0"/>
              <a:t>    ; Проверка нажатия ’</a:t>
            </a:r>
            <a:r>
              <a:rPr lang="en-US" sz="1600" b="1" dirty="0"/>
              <a:t>Q</a:t>
            </a:r>
            <a:r>
              <a:rPr lang="ru-RU" sz="1600" b="1" dirty="0"/>
              <a:t>’, скан код не зависит от регистра</a:t>
            </a:r>
            <a:endParaRPr lang="ru-RU" sz="1600" dirty="0"/>
          </a:p>
          <a:p>
            <a:r>
              <a:rPr lang="en-US" sz="1600" b="1" dirty="0"/>
              <a:t>JNE</a:t>
            </a:r>
            <a:r>
              <a:rPr lang="ru-RU" sz="1600" b="1" dirty="0"/>
              <a:t>   </a:t>
            </a:r>
            <a:r>
              <a:rPr lang="en-US" sz="1600" b="1" dirty="0"/>
              <a:t>OLD</a:t>
            </a:r>
            <a:r>
              <a:rPr lang="ru-RU" sz="1600" b="1" dirty="0"/>
              <a:t>             ; Переход на стандартный обработчик</a:t>
            </a:r>
            <a:endParaRPr lang="ru-RU" sz="1600" dirty="0"/>
          </a:p>
          <a:p>
            <a:r>
              <a:rPr lang="ru-RU" sz="1600" b="1" dirty="0">
                <a:solidFill>
                  <a:srgbClr val="00B050"/>
                </a:solidFill>
              </a:rPr>
              <a:t>; проверка клавиши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(второй бит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справа с нуля в байте состояния управляющих клавиш)        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MOV AH</a:t>
            </a:r>
            <a:r>
              <a:rPr lang="ru-RU" sz="1600" b="1" dirty="0"/>
              <a:t> ,  02</a:t>
            </a:r>
            <a:r>
              <a:rPr lang="en-US" sz="1600" b="1" dirty="0"/>
              <a:t>H</a:t>
            </a:r>
            <a:endParaRPr lang="ru-RU" sz="1600" dirty="0"/>
          </a:p>
          <a:p>
            <a:r>
              <a:rPr lang="en-US" sz="1600" b="1" dirty="0"/>
              <a:t>INT</a:t>
            </a:r>
            <a:r>
              <a:rPr lang="ru-RU" sz="1600" b="1" dirty="0"/>
              <a:t>  016</a:t>
            </a:r>
            <a:r>
              <a:rPr lang="en-US" sz="1600" b="1" dirty="0"/>
              <a:t>H</a:t>
            </a:r>
            <a:r>
              <a:rPr lang="ru-RU" sz="1600" b="1" dirty="0"/>
              <a:t>             ; Получим управляющий байт на </a:t>
            </a:r>
            <a:r>
              <a:rPr lang="en-US" sz="1600" b="1" dirty="0"/>
              <a:t>AL</a:t>
            </a:r>
            <a:endParaRPr lang="ru-RU" sz="1600" dirty="0"/>
          </a:p>
          <a:p>
            <a:r>
              <a:rPr lang="en-US" sz="1600" b="1" dirty="0"/>
              <a:t>TEST AL</a:t>
            </a:r>
            <a:r>
              <a:rPr lang="ru-RU" sz="1600" b="1" dirty="0"/>
              <a:t> , 00000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0</a:t>
            </a:r>
            <a:r>
              <a:rPr lang="ru-RU" sz="1600" b="1" dirty="0"/>
              <a:t>0</a:t>
            </a:r>
            <a:r>
              <a:rPr lang="en-US" sz="1600" b="1" dirty="0"/>
              <a:t>b</a:t>
            </a:r>
            <a:r>
              <a:rPr lang="ru-RU" sz="1600" b="1" dirty="0"/>
              <a:t>   </a:t>
            </a:r>
            <a:r>
              <a:rPr lang="ru-RU" sz="1600" b="1" dirty="0">
                <a:solidFill>
                  <a:srgbClr val="00B050"/>
                </a:solidFill>
              </a:rPr>
              <a:t>; Проверим на 1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для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JZ</a:t>
            </a:r>
            <a:r>
              <a:rPr lang="ru-RU" sz="1600" b="1" dirty="0"/>
              <a:t>  </a:t>
            </a:r>
            <a:r>
              <a:rPr lang="en-US" sz="1600" b="1" dirty="0"/>
              <a:t>OLD</a:t>
            </a:r>
            <a:r>
              <a:rPr lang="ru-RU" sz="1600" b="1" dirty="0"/>
              <a:t>		    </a:t>
            </a:r>
            <a:r>
              <a:rPr lang="ru-RU" sz="1600" b="1" dirty="0">
                <a:solidFill>
                  <a:srgbClr val="00B050"/>
                </a:solidFill>
              </a:rPr>
              <a:t>; Переход на стандартный обработчик, не нажато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>
                <a:solidFill>
                  <a:srgbClr val="FF0000"/>
                </a:solidFill>
              </a:rPr>
              <a:t>U</a:t>
            </a:r>
            <a:endParaRPr lang="ru-RU" sz="1600" b="1" dirty="0">
              <a:solidFill>
                <a:srgbClr val="FF0000"/>
              </a:solidFill>
            </a:endParaRPr>
          </a:p>
          <a:p>
            <a:r>
              <a:rPr lang="ru-RU" sz="1600" b="1" dirty="0">
                <a:solidFill>
                  <a:srgbClr val="00B050"/>
                </a:solidFill>
              </a:rPr>
              <a:t> ; Обработка нажатия комбинации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>
                <a:solidFill>
                  <a:srgbClr val="FF0000"/>
                </a:solidFill>
              </a:rPr>
              <a:t>U</a:t>
            </a:r>
            <a:r>
              <a:rPr lang="ru-RU" sz="1600" b="1" dirty="0">
                <a:solidFill>
                  <a:srgbClr val="00B050"/>
                </a:solidFill>
              </a:rPr>
              <a:t> , предварительно завершим ввод из </a:t>
            </a:r>
            <a:r>
              <a:rPr lang="ru-RU" sz="1600" b="1" dirty="0" err="1">
                <a:solidFill>
                  <a:srgbClr val="00B050"/>
                </a:solidFill>
              </a:rPr>
              <a:t>клавиатцры</a:t>
            </a:r>
            <a:endParaRPr lang="ru-RU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IN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, 61</a:t>
            </a:r>
            <a:r>
              <a:rPr lang="en-US" sz="1600" b="1" dirty="0"/>
              <a:t>H</a:t>
            </a:r>
            <a:r>
              <a:rPr lang="ru-RU" sz="1600" b="1" dirty="0"/>
              <a:t>           ; Считаем старое состояние</a:t>
            </a:r>
            <a:endParaRPr lang="ru-RU" sz="1600" dirty="0"/>
          </a:p>
          <a:p>
            <a:r>
              <a:rPr lang="en-US" sz="1600" b="1" dirty="0"/>
              <a:t>OR AL</a:t>
            </a:r>
            <a:r>
              <a:rPr lang="ru-RU" sz="1600" b="1" dirty="0"/>
              <a:t>, 10000000</a:t>
            </a:r>
            <a:r>
              <a:rPr lang="en-US" sz="1600" b="1" dirty="0"/>
              <a:t>b</a:t>
            </a:r>
            <a:r>
              <a:rPr lang="ru-RU" sz="1600" b="1" dirty="0"/>
              <a:t>       ; Установим 7-й бит в 1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 ; Запишем в порт</a:t>
            </a:r>
            <a:endParaRPr lang="ru-RU" sz="1600" dirty="0"/>
          </a:p>
          <a:p>
            <a:r>
              <a:rPr lang="en-US" sz="1600" b="1" dirty="0"/>
              <a:t>AND AL</a:t>
            </a:r>
            <a:r>
              <a:rPr lang="ru-RU" sz="1600" b="1" dirty="0"/>
              <a:t>, 01111111</a:t>
            </a:r>
            <a:r>
              <a:rPr lang="en-US" sz="1600" b="1" dirty="0"/>
              <a:t>b</a:t>
            </a:r>
            <a:r>
              <a:rPr lang="ru-RU" sz="1600" b="1" dirty="0"/>
              <a:t>     ; Сбросим 7-й бит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; Запишем в порт</a:t>
            </a:r>
          </a:p>
          <a:p>
            <a:r>
              <a:rPr lang="ru-RU" sz="1600" b="1" dirty="0">
                <a:solidFill>
                  <a:srgbClr val="00B050"/>
                </a:solidFill>
              </a:rPr>
              <a:t>; завершим обработку прерывания</a:t>
            </a:r>
            <a:r>
              <a:rPr lang="en-US" sz="1600" b="1" dirty="0">
                <a:solidFill>
                  <a:srgbClr val="00B050"/>
                </a:solidFill>
              </a:rPr>
              <a:t> (</a:t>
            </a:r>
            <a:r>
              <a:rPr lang="ru-RU" sz="1600" b="1" dirty="0">
                <a:solidFill>
                  <a:srgbClr val="FF0000"/>
                </a:solidFill>
              </a:rPr>
              <a:t>20Н</a:t>
            </a:r>
            <a:r>
              <a:rPr lang="ru-RU" sz="1600" dirty="0">
                <a:solidFill>
                  <a:srgbClr val="00B050"/>
                </a:solidFill>
              </a:rPr>
              <a:t> – </a:t>
            </a:r>
            <a:r>
              <a:rPr lang="en-US" sz="1600" dirty="0">
                <a:solidFill>
                  <a:srgbClr val="00B050"/>
                </a:solidFill>
              </a:rPr>
              <a:t>EOI END OF INTERUPT</a:t>
            </a:r>
            <a:r>
              <a:rPr lang="ru-RU" sz="1600" dirty="0"/>
              <a:t>) 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</a:p>
          <a:p>
            <a:r>
              <a:rPr lang="en-US" sz="1600" b="1" dirty="0"/>
              <a:t>MOV AL, </a:t>
            </a:r>
            <a:r>
              <a:rPr lang="en-US" sz="1600" b="1" dirty="0">
                <a:solidFill>
                  <a:srgbClr val="FF0000"/>
                </a:solidFill>
              </a:rPr>
              <a:t>20H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OUT 20H,AL</a:t>
            </a:r>
            <a:endParaRPr lang="ru-RU" sz="1600" b="1" dirty="0"/>
          </a:p>
          <a:p>
            <a:r>
              <a:rPr lang="en-US" sz="1600" b="1" dirty="0"/>
              <a:t>IRET </a:t>
            </a:r>
            <a:endParaRPr lang="ru-RU" sz="1600" b="1" dirty="0"/>
          </a:p>
          <a:p>
            <a:r>
              <a:rPr lang="en-US" sz="1600" b="1" dirty="0"/>
              <a:t>OLD: JMP</a:t>
            </a:r>
            <a:r>
              <a:rPr lang="ru-RU" sz="1600" b="1" dirty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/>
              <a:t>SAVEINT</a:t>
            </a:r>
            <a:r>
              <a:rPr lang="ru-RU" sz="1600" b="1" dirty="0"/>
              <a:t>9      ; Вызов старого обработчика 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dirty="0"/>
              <a:t>Использование Буфера клавиатуры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При использовании буфера клавиатуры предварительно вызываем старый обработчик </a:t>
            </a:r>
            <a:r>
              <a:rPr lang="ru-RU" sz="2400" b="1" dirty="0"/>
              <a:t>09</a:t>
            </a:r>
            <a:r>
              <a:rPr lang="en-US" sz="2400" b="1" dirty="0"/>
              <a:t>H -&gt; </a:t>
            </a:r>
            <a:r>
              <a:rPr lang="en-US" sz="2400" b="1" dirty="0">
                <a:solidFill>
                  <a:srgbClr val="FF0000"/>
                </a:solidFill>
              </a:rPr>
              <a:t>SAVEINT</a:t>
            </a:r>
            <a:r>
              <a:rPr lang="ru-RU" sz="2400" b="1" dirty="0">
                <a:solidFill>
                  <a:srgbClr val="FF0000"/>
                </a:solidFill>
              </a:rPr>
              <a:t>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14" y="1196752"/>
            <a:ext cx="8833420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Фрагмент обработчика 09</a:t>
            </a:r>
            <a:r>
              <a:rPr lang="en-US" sz="1600" b="1" dirty="0">
                <a:solidFill>
                  <a:srgbClr val="00B050"/>
                </a:solidFill>
              </a:rPr>
              <a:t>H</a:t>
            </a:r>
            <a:r>
              <a:rPr lang="ru-RU" sz="1600" b="1" dirty="0">
                <a:solidFill>
                  <a:srgbClr val="00B050"/>
                </a:solidFill>
              </a:rPr>
              <a:t> в части резидента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  NEW_09H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OLD: JMP</a:t>
            </a:r>
            <a:r>
              <a:rPr lang="ru-RU" sz="1600" b="1" dirty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SAVEINT</a:t>
            </a:r>
            <a:r>
              <a:rPr lang="ru-RU" sz="1600" b="1" dirty="0">
                <a:solidFill>
                  <a:srgbClr val="FF0000"/>
                </a:solidFill>
              </a:rPr>
              <a:t>9</a:t>
            </a:r>
            <a:r>
              <a:rPr lang="ru-RU" sz="1600" b="1" dirty="0"/>
              <a:t>      </a:t>
            </a:r>
            <a:r>
              <a:rPr lang="ru-RU" sz="1600" b="1" dirty="0">
                <a:solidFill>
                  <a:srgbClr val="00B050"/>
                </a:solidFill>
              </a:rPr>
              <a:t>; Вызов старого обработчика 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MOV AX , 40H</a:t>
            </a:r>
            <a:endParaRPr lang="ru-RU" sz="1600" dirty="0"/>
          </a:p>
          <a:p>
            <a:r>
              <a:rPr lang="en-US" sz="1600" b="1" dirty="0"/>
              <a:t>      MOV ES , AX</a:t>
            </a:r>
            <a:endParaRPr lang="ru-RU" sz="1600" dirty="0"/>
          </a:p>
          <a:p>
            <a:r>
              <a:rPr lang="en-US" sz="1600" b="1" dirty="0"/>
              <a:t>      MOV BX , ES: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      MOV AX,  ES:[BX] 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Чтение на АХ</a:t>
            </a:r>
            <a:r>
              <a:rPr lang="en-US" sz="1600" b="1" dirty="0">
                <a:solidFill>
                  <a:srgbClr val="00B050"/>
                </a:solidFill>
              </a:rPr>
              <a:t> 2 </a:t>
            </a:r>
            <a:r>
              <a:rPr lang="ru-RU" sz="1600" b="1" dirty="0">
                <a:solidFill>
                  <a:srgbClr val="00B050"/>
                </a:solidFill>
              </a:rPr>
              <a:t>байта из головы буфера клавиатуры</a:t>
            </a:r>
          </a:p>
          <a:p>
            <a:r>
              <a:rPr lang="ru-RU" sz="1600" b="1" dirty="0"/>
              <a:t>; Проверка расширенного кода  </a:t>
            </a:r>
            <a:endParaRPr lang="ru-RU" sz="1600" dirty="0"/>
          </a:p>
          <a:p>
            <a:r>
              <a:rPr lang="ru-RU" sz="1600" b="1" dirty="0"/>
              <a:t>      CMP AL , 0      </a:t>
            </a:r>
            <a:r>
              <a:rPr lang="ru-RU" sz="1600" b="1" dirty="0">
                <a:solidFill>
                  <a:srgbClr val="00B050"/>
                </a:solidFill>
              </a:rPr>
              <a:t>; проверка отсутствия </a:t>
            </a:r>
            <a:r>
              <a:rPr lang="en-US" sz="1600" b="1" dirty="0">
                <a:solidFill>
                  <a:srgbClr val="00B050"/>
                </a:solidFill>
              </a:rPr>
              <a:t>ASCII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JE  PRINT_EXT   </a:t>
            </a:r>
            <a:r>
              <a:rPr lang="ru-RU" sz="1600" b="1" dirty="0">
                <a:solidFill>
                  <a:srgbClr val="00B050"/>
                </a:solidFill>
              </a:rPr>
              <a:t>; переход, если расширенный код </a:t>
            </a:r>
          </a:p>
          <a:p>
            <a:r>
              <a:rPr lang="ru-RU" sz="1600" b="1" dirty="0"/>
              <a:t>      CMP AL ,   61H  </a:t>
            </a:r>
            <a:r>
              <a:rPr lang="ru-RU" sz="1600" b="1" dirty="0">
                <a:solidFill>
                  <a:srgbClr val="00B050"/>
                </a:solidFill>
              </a:rPr>
              <a:t>; Проверка символа латинского </a:t>
            </a:r>
            <a:r>
              <a:rPr lang="ru-RU" sz="1600" b="1" dirty="0"/>
              <a:t>’</a:t>
            </a:r>
            <a:r>
              <a:rPr lang="en-US" sz="1600" b="1" dirty="0">
                <a:solidFill>
                  <a:srgbClr val="FF0000"/>
                </a:solidFill>
              </a:rPr>
              <a:t>a</a:t>
            </a:r>
            <a:r>
              <a:rPr lang="ru-RU" sz="1600" b="1" dirty="0"/>
              <a:t>’  ; код = 61Р  </a:t>
            </a:r>
            <a:endParaRPr lang="ru-RU" sz="1600" dirty="0"/>
          </a:p>
          <a:p>
            <a:r>
              <a:rPr lang="ru-RU" sz="1600" b="1" dirty="0"/>
              <a:t>      JNE  EXIT </a:t>
            </a:r>
            <a:endParaRPr lang="ru-RU" sz="1600" dirty="0"/>
          </a:p>
          <a:p>
            <a:r>
              <a:rPr lang="ru-RU" sz="1600" b="1" dirty="0"/>
              <a:t>      CMP AH, 1EH     </a:t>
            </a:r>
            <a:r>
              <a:rPr lang="ru-RU" sz="1600" b="1" dirty="0">
                <a:solidFill>
                  <a:srgbClr val="00B050"/>
                </a:solidFill>
              </a:rPr>
              <a:t>; Проверка нужного скан-кода для клавиши </a:t>
            </a:r>
            <a:r>
              <a:rPr lang="ru-RU" sz="1600" b="1" dirty="0"/>
              <a:t>’</a:t>
            </a:r>
            <a:r>
              <a:rPr lang="en-US" sz="1600" b="1" dirty="0"/>
              <a:t>A</a:t>
            </a:r>
            <a:r>
              <a:rPr lang="ru-RU" sz="1600" b="1" dirty="0"/>
              <a:t>’</a:t>
            </a:r>
            <a:endParaRPr lang="ru-RU" sz="1600" dirty="0"/>
          </a:p>
          <a:p>
            <a:r>
              <a:rPr lang="ru-RU" sz="1600" b="1" dirty="0"/>
              <a:t>      JNE  EXIT</a:t>
            </a:r>
            <a:r>
              <a:rPr lang="en-US" sz="1600" b="1" dirty="0"/>
              <a:t>   </a:t>
            </a:r>
            <a:r>
              <a:rPr lang="ru-RU" sz="1600" b="1" dirty="0"/>
              <a:t>…</a:t>
            </a:r>
            <a:endParaRPr lang="ru-RU" sz="1600" dirty="0"/>
          </a:p>
          <a:p>
            <a:r>
              <a:rPr lang="en-US" sz="1600" b="1" dirty="0"/>
              <a:t>PRINT</a:t>
            </a:r>
            <a:r>
              <a:rPr lang="ru-RU" sz="1600" b="1" dirty="0"/>
              <a:t>: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endParaRPr lang="ru-RU" sz="1600" dirty="0"/>
          </a:p>
          <a:p>
            <a:r>
              <a:rPr lang="ru-RU" sz="1600" b="1" dirty="0"/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Проверка комбинации расширенного кода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PRINT</a:t>
            </a:r>
            <a:r>
              <a:rPr lang="ru-RU" sz="1600" b="1" dirty="0"/>
              <a:t>_</a:t>
            </a:r>
            <a:r>
              <a:rPr lang="en-US" sz="1600" b="1" dirty="0"/>
              <a:t>EXT</a:t>
            </a:r>
            <a:r>
              <a:rPr lang="ru-RU" sz="1600" b="1" dirty="0"/>
              <a:t>: </a:t>
            </a:r>
            <a:endParaRPr lang="ru-RU" sz="1600" dirty="0"/>
          </a:p>
          <a:p>
            <a:r>
              <a:rPr lang="ru-RU" sz="1600" b="1" dirty="0"/>
              <a:t>      </a:t>
            </a:r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AH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5Е</a:t>
            </a:r>
            <a:r>
              <a:rPr lang="en-US" sz="1600" b="1" dirty="0">
                <a:solidFill>
                  <a:srgbClr val="FF0000"/>
                </a:solidFill>
              </a:rPr>
              <a:t>H</a:t>
            </a:r>
            <a:r>
              <a:rPr lang="ru-RU" sz="1600" b="1" dirty="0"/>
              <a:t>   ;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 + </a:t>
            </a:r>
            <a:r>
              <a:rPr lang="en-US" sz="1600" b="1" dirty="0">
                <a:solidFill>
                  <a:srgbClr val="FF0000"/>
                </a:solidFill>
              </a:rPr>
              <a:t>F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</a:p>
          <a:p>
            <a:r>
              <a:rPr lang="ru-RU" sz="1600" b="1" dirty="0"/>
              <a:t>      </a:t>
            </a:r>
            <a:r>
              <a:rPr lang="en-US" sz="1600" b="1" dirty="0"/>
              <a:t>JNE EXIT</a:t>
            </a:r>
            <a:r>
              <a:rPr lang="ru-RU" sz="1600" b="1" dirty="0"/>
              <a:t>     </a:t>
            </a:r>
            <a:r>
              <a:rPr lang="ru-RU" sz="1600" b="1" dirty="0">
                <a:solidFill>
                  <a:srgbClr val="00B050"/>
                </a:solidFill>
              </a:rPr>
              <a:t>; Переход если не наша комбинация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…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8841401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b="1" dirty="0"/>
              <a:t>Выгрузка резидента отдельной программой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3" y="1364868"/>
            <a:ext cx="8833420" cy="4708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; </a:t>
            </a:r>
            <a:r>
              <a:rPr lang="ru-RU" sz="2000" b="1" dirty="0">
                <a:solidFill>
                  <a:srgbClr val="00B050"/>
                </a:solidFill>
              </a:rPr>
              <a:t>Отдельная программа, утилита должна быть предварительно откомпилирована</a:t>
            </a:r>
          </a:p>
          <a:p>
            <a:r>
              <a:rPr lang="ru-RU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>
                <a:solidFill>
                  <a:srgbClr val="00B050"/>
                </a:solidFill>
              </a:rPr>
              <a:t>tasm.exe /l </a:t>
            </a:r>
            <a:r>
              <a:rPr lang="en-US" sz="2000" b="1" dirty="0">
                <a:solidFill>
                  <a:srgbClr val="FF0000"/>
                </a:solidFill>
              </a:rPr>
              <a:t>unloader.asm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 err="1">
                <a:solidFill>
                  <a:srgbClr val="00B050"/>
                </a:solidFill>
              </a:rPr>
              <a:t>tlink</a:t>
            </a:r>
            <a:r>
              <a:rPr lang="en-US" sz="2000" b="1" dirty="0">
                <a:solidFill>
                  <a:srgbClr val="00B050"/>
                </a:solidFill>
              </a:rPr>
              <a:t> /t /x </a:t>
            </a:r>
            <a:r>
              <a:rPr lang="en-US" sz="2000" b="1" dirty="0">
                <a:solidFill>
                  <a:srgbClr val="FF0000"/>
                </a:solidFill>
              </a:rPr>
              <a:t>unloader.obj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</a:t>
            </a:r>
          </a:p>
          <a:p>
            <a:r>
              <a:rPr lang="en-US" sz="2000" b="1" dirty="0"/>
              <a:t>code segment	'code'</a:t>
            </a:r>
          </a:p>
          <a:p>
            <a:r>
              <a:rPr lang="en-US" sz="2000" b="1" dirty="0"/>
              <a:t>	assume	</a:t>
            </a:r>
            <a:r>
              <a:rPr lang="en-US" sz="2000" b="1" dirty="0" err="1"/>
              <a:t>CS:code</a:t>
            </a:r>
            <a:r>
              <a:rPr lang="en-US" sz="2000" b="1" dirty="0"/>
              <a:t>, </a:t>
            </a:r>
            <a:r>
              <a:rPr lang="en-US" sz="2000" b="1" dirty="0" err="1"/>
              <a:t>DS:code</a:t>
            </a:r>
            <a:endParaRPr lang="en-US" sz="2000" b="1" dirty="0"/>
          </a:p>
          <a:p>
            <a:r>
              <a:rPr lang="en-US" sz="2000" b="1" dirty="0"/>
              <a:t>	org	100h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r>
              <a:rPr lang="en-US" sz="2000" b="1" dirty="0">
                <a:solidFill>
                  <a:srgbClr val="00B050"/>
                </a:solidFill>
              </a:rPr>
              <a:t>: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/>
              <a:t>mov AH, </a:t>
            </a:r>
            <a:r>
              <a:rPr lang="en-US" sz="2000" b="1" dirty="0">
                <a:solidFill>
                  <a:srgbClr val="FF0000"/>
                </a:solidFill>
              </a:rPr>
              <a:t>0FFh</a:t>
            </a:r>
            <a:r>
              <a:rPr lang="ru-RU" sz="2000" b="1" dirty="0">
                <a:solidFill>
                  <a:srgbClr val="FF0000"/>
                </a:solidFill>
              </a:rPr>
              <a:t> ; </a:t>
            </a:r>
            <a:r>
              <a:rPr lang="ru-RU" sz="2000" b="1" dirty="0">
                <a:solidFill>
                  <a:srgbClr val="00B050"/>
                </a:solidFill>
              </a:rPr>
              <a:t>Наш код для проверки 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mov AL, 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ru-RU" sz="2000" b="1" dirty="0">
                <a:solidFill>
                  <a:srgbClr val="00B050"/>
                </a:solidFill>
              </a:rPr>
              <a:t>  ; код - сигнал для выгрузки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2Fh </a:t>
            </a:r>
            <a:r>
              <a:rPr lang="en-US" sz="2000" b="1" dirty="0">
                <a:solidFill>
                  <a:srgbClr val="00B050"/>
                </a:solidFill>
              </a:rPr>
              <a:t>; ­ </a:t>
            </a:r>
            <a:r>
              <a:rPr lang="ru-RU" sz="2000" b="1" dirty="0">
                <a:solidFill>
                  <a:srgbClr val="00B050"/>
                </a:solidFill>
              </a:rPr>
              <a:t>Вызов нашего прерывания</a:t>
            </a:r>
          </a:p>
          <a:p>
            <a:r>
              <a:rPr lang="ru-RU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20h</a:t>
            </a:r>
            <a:r>
              <a:rPr lang="en-US" sz="2000" b="1" dirty="0">
                <a:solidFill>
                  <a:srgbClr val="00B050"/>
                </a:solidFill>
              </a:rPr>
              <a:t>	; </a:t>
            </a:r>
            <a:r>
              <a:rPr lang="ru-RU" sz="2000" b="1" dirty="0">
                <a:solidFill>
                  <a:srgbClr val="00B050"/>
                </a:solidFill>
              </a:rPr>
              <a:t>Выход</a:t>
            </a:r>
          </a:p>
          <a:p>
            <a:r>
              <a:rPr lang="en-US" sz="2000" b="1" dirty="0"/>
              <a:t>code ends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end 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3" y="404664"/>
            <a:ext cx="8418629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От дельная программа для выгрузки использует наше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Прерывание 2</a:t>
            </a:r>
            <a:r>
              <a:rPr lang="en-US" sz="2000" dirty="0">
                <a:latin typeface="+mn-lt"/>
                <a:cs typeface="+mn-cs"/>
              </a:rPr>
              <a:t>FH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Для связи с резидентом. Аналогично резидент выгружается при повторной загрузки после проверки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повторности </a:t>
            </a:r>
            <a:r>
              <a:rPr lang="ru-RU" sz="2000" dirty="0">
                <a:latin typeface="+mn-lt"/>
                <a:cs typeface="+mn-cs"/>
              </a:rPr>
              <a:t>запуска. 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Основные требования. Общее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4965" y="836712"/>
            <a:ext cx="7704856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ТЗ КР СП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Документ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Загрузка В ОП </a:t>
            </a:r>
            <a:r>
              <a:rPr lang="en-US" sz="2400" dirty="0">
                <a:latin typeface="+mn-lt"/>
                <a:cs typeface="+mn-cs"/>
                <a:hlinkClick r:id="rId5" action="ppaction://hlinksldjump"/>
              </a:rPr>
              <a:t>TSR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Сохранение адреса </a:t>
            </a:r>
            <a:r>
              <a:rPr lang="ru-RU" sz="2400" dirty="0">
                <a:latin typeface="+mn-lt"/>
                <a:cs typeface="+mn-cs"/>
              </a:rPr>
              <a:t>и вызов старых обработчиков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7" action="ppaction://hlinksldjump"/>
              </a:rPr>
              <a:t>Вызов старых обработчиков</a:t>
            </a:r>
            <a:r>
              <a:rPr lang="ru-RU" sz="2400" dirty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Выдача справки о программе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Выгрузка из ОП с освобождением ОП </a:t>
            </a:r>
            <a:r>
              <a:rPr lang="ru-RU" sz="2400" dirty="0">
                <a:latin typeface="+mn-lt"/>
                <a:cs typeface="+mn-cs"/>
              </a:rPr>
              <a:t>(два куска)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Проверка повторности </a:t>
            </a:r>
            <a:r>
              <a:rPr lang="ru-RU" sz="2400" dirty="0">
                <a:latin typeface="+mn-lt"/>
                <a:cs typeface="+mn-cs"/>
              </a:rPr>
              <a:t>загрузки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Сообщение о загрузке и завершении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TSR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Создание *.</a:t>
            </a:r>
            <a:r>
              <a:rPr lang="en-US" sz="2400" dirty="0">
                <a:latin typeface="+mn-lt"/>
                <a:cs typeface="+mn-cs"/>
                <a:hlinkClick r:id="rId12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файла 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TSR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3" action="ppaction://hlinksldjump"/>
              </a:rPr>
              <a:t>Разработка 7-ми </a:t>
            </a:r>
            <a:r>
              <a:rPr lang="ru-RU" sz="2400" dirty="0">
                <a:latin typeface="+mn-lt"/>
                <a:cs typeface="+mn-cs"/>
              </a:rPr>
              <a:t>документов и 3-х </a:t>
            </a:r>
            <a:r>
              <a:rPr lang="ru-RU" sz="2400" dirty="0">
                <a:latin typeface="+mn-lt"/>
                <a:cs typeface="+mn-cs"/>
                <a:hlinkClick r:id="rId14" action="ppaction://hlinksldjump"/>
              </a:rPr>
              <a:t>листов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5" action="ppaction://hlinksldjump"/>
              </a:rPr>
              <a:t>Вариантные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6" action="ppaction://hlinksldjump"/>
              </a:rPr>
              <a:t>Демонстрация резидента </a:t>
            </a:r>
            <a:r>
              <a:rPr lang="en-US" sz="2400" dirty="0">
                <a:latin typeface="+mn-lt"/>
                <a:cs typeface="+mn-cs"/>
              </a:rPr>
              <a:t>TSR (</a:t>
            </a:r>
            <a:r>
              <a:rPr lang="ru-RU" sz="2400" dirty="0">
                <a:latin typeface="+mn-lt"/>
                <a:cs typeface="+mn-cs"/>
              </a:rPr>
              <a:t>пример на сайте</a:t>
            </a:r>
            <a:r>
              <a:rPr lang="en-US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7" action="ppaction://hlinksldjump"/>
              </a:rPr>
              <a:t>Русификация сообщений и текста резидента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96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№4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hlinkClick r:id="rId5" action="ppaction://hlinksldjump"/>
              </a:rPr>
              <a:t>Блок-схема программы</a:t>
            </a:r>
            <a:r>
              <a:rPr lang="en-US" sz="2100" dirty="0"/>
              <a:t>. </a:t>
            </a:r>
            <a:r>
              <a:rPr lang="ru-RU" sz="2100" dirty="0">
                <a:hlinkClick r:id="rId6" action="ppaction://hlinksldjump"/>
              </a:rPr>
              <a:t>Точка входа</a:t>
            </a:r>
            <a:r>
              <a:rPr lang="ru-RU" sz="2100" dirty="0"/>
              <a:t> в </a:t>
            </a:r>
            <a:r>
              <a:rPr lang="ru-RU" sz="2100" dirty="0">
                <a:hlinkClick r:id="rId6" action="ppaction://hlinksldjump"/>
              </a:rPr>
              <a:t>программу</a:t>
            </a:r>
            <a:r>
              <a:rPr lang="ru-RU" sz="2100" dirty="0"/>
              <a:t>.</a:t>
            </a:r>
            <a:r>
              <a:rPr lang="ru-RU" sz="2100" u="sng" dirty="0"/>
              <a:t> </a:t>
            </a:r>
            <a:r>
              <a:rPr lang="ru-RU" sz="2100" u="sng" dirty="0">
                <a:hlinkClick r:id="rId7" action="ppaction://hlinksldjump"/>
              </a:rPr>
              <a:t>Русификация</a:t>
            </a:r>
            <a:endParaRPr lang="ru-RU" sz="2100" dirty="0"/>
          </a:p>
          <a:p>
            <a:pPr lvl="0"/>
            <a:r>
              <a:rPr lang="ru-RU" sz="2100" dirty="0">
                <a:hlinkClick r:id="rId8" action="ppaction://hlinksldjump"/>
              </a:rPr>
              <a:t>Занесение </a:t>
            </a:r>
            <a:r>
              <a:rPr lang="ru-RU" sz="2100" dirty="0"/>
              <a:t>значения сегментного регистра данных</a:t>
            </a:r>
            <a:r>
              <a:rPr lang="en-US" sz="2100" dirty="0"/>
              <a:t>.</a:t>
            </a:r>
            <a:r>
              <a:rPr lang="ru-RU" sz="2400" b="1" dirty="0">
                <a:solidFill>
                  <a:srgbClr val="FF0000"/>
                </a:solidFill>
              </a:rPr>
              <a:t> СКРИНШОТ в </a:t>
            </a:r>
            <a:r>
              <a:rPr lang="en-US" sz="2400" b="1" dirty="0">
                <a:solidFill>
                  <a:srgbClr val="FF0000"/>
                </a:solidFill>
              </a:rPr>
              <a:t>TD!!!</a:t>
            </a:r>
            <a:endParaRPr lang="ru-RU" sz="2100" dirty="0"/>
          </a:p>
          <a:p>
            <a:pPr lvl="0"/>
            <a:r>
              <a:rPr lang="ru-RU" sz="2100" dirty="0">
                <a:hlinkClick r:id="rId9" action="ppaction://hlinksldjump"/>
              </a:rPr>
              <a:t>Сегменты</a:t>
            </a:r>
            <a:r>
              <a:rPr lang="ru-RU" sz="2100" dirty="0"/>
              <a:t>. Оформление сегментов </a:t>
            </a:r>
            <a:r>
              <a:rPr lang="ru-RU" sz="2100" dirty="0">
                <a:hlinkClick r:id="rId9" action="ppaction://hlinksldjump"/>
              </a:rPr>
              <a:t>данных </a:t>
            </a:r>
            <a:r>
              <a:rPr lang="ru-RU" sz="2100" dirty="0"/>
              <a:t>и </a:t>
            </a:r>
            <a:r>
              <a:rPr lang="ru-RU" sz="2100" dirty="0">
                <a:hlinkClick r:id="rId10" action="ppaction://hlinksldjump"/>
              </a:rPr>
              <a:t>стека</a:t>
            </a:r>
            <a:r>
              <a:rPr lang="ru-RU" sz="2100" dirty="0"/>
              <a:t>. В </a:t>
            </a:r>
            <a:r>
              <a:rPr lang="ru-RU" sz="2100" dirty="0">
                <a:hlinkClick r:id="rId11" action="ppaction://hlinksldjump"/>
              </a:rPr>
              <a:t>отладчике</a:t>
            </a:r>
            <a:r>
              <a:rPr lang="ru-RU" sz="2100" dirty="0"/>
              <a:t>.</a:t>
            </a:r>
          </a:p>
          <a:p>
            <a:pPr lvl="0"/>
            <a:r>
              <a:rPr lang="ru-RU" sz="2100" dirty="0">
                <a:hlinkClick r:id="rId12" action="ppaction://hlinksldjump"/>
              </a:rPr>
              <a:t>Очистка </a:t>
            </a:r>
            <a:r>
              <a:rPr lang="ru-RU" sz="2100" dirty="0"/>
              <a:t>экрана перед работой программы (INT 10h, процедура - CLSSCR)</a:t>
            </a:r>
          </a:p>
          <a:p>
            <a:pPr lvl="0"/>
            <a:r>
              <a:rPr lang="ru-RU" sz="2100" dirty="0"/>
              <a:t>Оформление и вызов </a:t>
            </a:r>
            <a:r>
              <a:rPr lang="ru-RU" sz="2100" dirty="0">
                <a:hlinkClick r:id="rId13" action="ppaction://hlinksldjump"/>
              </a:rPr>
              <a:t>процедур </a:t>
            </a:r>
            <a:r>
              <a:rPr lang="ru-RU" sz="2100" dirty="0"/>
              <a:t>программы (CALL,RET,PROC,ENDP)</a:t>
            </a:r>
          </a:p>
          <a:p>
            <a:pPr lvl="0"/>
            <a:r>
              <a:rPr lang="ru-RU" sz="2100" dirty="0"/>
              <a:t>Вывод </a:t>
            </a:r>
            <a:r>
              <a:rPr lang="ru-RU" sz="2100" dirty="0">
                <a:hlinkClick r:id="rId14" action="ppaction://hlinksldjump"/>
              </a:rPr>
              <a:t>подсказки </a:t>
            </a:r>
            <a:r>
              <a:rPr lang="ru-RU" sz="2100" dirty="0"/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hlinkClick r:id="rId15" action="ppaction://hlinksldjump"/>
              </a:rPr>
              <a:t>Запрос </a:t>
            </a:r>
            <a:r>
              <a:rPr lang="ru-RU" sz="2100" dirty="0"/>
              <a:t>ввода клавиши и контроль кода для таблицы.</a:t>
            </a:r>
          </a:p>
          <a:p>
            <a:pPr lvl="0"/>
            <a:r>
              <a:rPr lang="ru-RU" sz="2400" dirty="0">
                <a:hlinkClick r:id="rId16" action="ppaction://hlinksldjump"/>
              </a:rPr>
              <a:t>Циклы </a:t>
            </a:r>
            <a:r>
              <a:rPr lang="ru-RU" sz="2400" dirty="0"/>
              <a:t>их </a:t>
            </a:r>
            <a:r>
              <a:rPr lang="ru-RU" sz="2400" dirty="0">
                <a:hlinkClick r:id="rId17" action="ppaction://hlinksldjump"/>
              </a:rPr>
              <a:t>структура </a:t>
            </a:r>
            <a:r>
              <a:rPr lang="ru-RU" sz="2400" dirty="0"/>
              <a:t>и команда </a:t>
            </a:r>
            <a:r>
              <a:rPr lang="en-US" sz="2400" dirty="0">
                <a:hlinkClick r:id="rId18" action="ppaction://hlinksldjump"/>
              </a:rPr>
              <a:t>LOOP</a:t>
            </a:r>
            <a:r>
              <a:rPr lang="ru-RU" sz="2400" dirty="0"/>
              <a:t>.</a:t>
            </a:r>
          </a:p>
          <a:p>
            <a:pPr lvl="0"/>
            <a:r>
              <a:rPr lang="ru-RU" sz="2100" dirty="0">
                <a:hlinkClick r:id="rId19" action="ppaction://hlinksldjump"/>
              </a:rPr>
              <a:t>Перевод </a:t>
            </a:r>
            <a:r>
              <a:rPr lang="ru-RU" sz="2100" dirty="0"/>
              <a:t>и в шестнадцатеричном </a:t>
            </a:r>
            <a:r>
              <a:rPr lang="ru-RU" sz="2100" dirty="0">
                <a:hlinkClick r:id="rId3" action="ppaction://hlinkfile"/>
              </a:rPr>
              <a:t>коде </a:t>
            </a:r>
            <a:r>
              <a:rPr lang="ru-RU" sz="2100" dirty="0"/>
              <a:t>(HEX</a:t>
            </a:r>
            <a:r>
              <a:rPr lang="ru-RU" sz="2400" dirty="0"/>
              <a:t> команда </a:t>
            </a:r>
            <a:r>
              <a:rPr lang="en-US" sz="2400" dirty="0">
                <a:hlinkClick r:id="rId19" action="ppaction://hlinksldjump"/>
              </a:rPr>
              <a:t>XLAT</a:t>
            </a:r>
            <a:r>
              <a:rPr lang="ru-RU" sz="2100" dirty="0"/>
              <a:t>)</a:t>
            </a:r>
          </a:p>
          <a:p>
            <a:pPr lvl="0"/>
            <a:r>
              <a:rPr lang="ru-RU" sz="2100" dirty="0"/>
              <a:t>Корректное </a:t>
            </a:r>
            <a:r>
              <a:rPr lang="ru-RU" sz="2100" dirty="0">
                <a:hlinkClick r:id="rId6" action="ppaction://hlinksldjump"/>
              </a:rPr>
              <a:t>завершение </a:t>
            </a:r>
            <a:r>
              <a:rPr lang="ru-RU" sz="2100" dirty="0"/>
              <a:t>работы программы с сообщением. (Прерывание 4Сh-21h) с кодом 5.</a:t>
            </a:r>
          </a:p>
          <a:p>
            <a:r>
              <a:rPr lang="ru-RU" sz="2100" dirty="0"/>
              <a:t>Наличие заявленных </a:t>
            </a:r>
            <a:r>
              <a:rPr lang="ru-RU" sz="2100" u="sng" dirty="0"/>
              <a:t>дополнительных</a:t>
            </a:r>
            <a:r>
              <a:rPr lang="ru-RU" sz="2100" dirty="0"/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/>
              <a:t> по ЛР №4.</a:t>
            </a:r>
            <a:r>
              <a:rPr lang="ru-RU" sz="2100" u="sng" dirty="0"/>
              <a:t>Ответы</a:t>
            </a:r>
            <a:r>
              <a:rPr lang="ru-RU" sz="2100" dirty="0"/>
              <a:t> на </a:t>
            </a:r>
            <a:r>
              <a:rPr lang="ru-RU" sz="2100" u="sng" dirty="0">
                <a:hlinkClick r:id="rId3" action="ppaction://hlinkfile"/>
              </a:rPr>
              <a:t>контрольные </a:t>
            </a:r>
            <a:r>
              <a:rPr lang="ru-RU" sz="2100" u="sng" dirty="0"/>
              <a:t>вопросы ЛР №4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/>
              <a:t>(</a:t>
            </a:r>
            <a:r>
              <a:rPr lang="ru-RU" altLang="ru-RU" sz="2100" u="sng" dirty="0">
                <a:hlinkClick r:id="rId3" action="ppaction://hlinkfile"/>
              </a:rPr>
              <a:t>МУ</a:t>
            </a:r>
            <a:r>
              <a:rPr lang="ru-RU" altLang="ru-RU" sz="2100" u="sng" dirty="0"/>
              <a:t> , </a:t>
            </a:r>
            <a:r>
              <a:rPr lang="en-US" altLang="ru-RU" sz="2100" u="sng" dirty="0">
                <a:hlinkClick r:id="rId4" action="ppaction://hlinkfile"/>
              </a:rPr>
              <a:t>DOC</a:t>
            </a:r>
            <a:r>
              <a:rPr lang="ru-RU" altLang="ru-RU" sz="2100" u="sng" dirty="0"/>
              <a:t> </a:t>
            </a:r>
            <a:r>
              <a:rPr lang="ru-RU" sz="2100" u="sng" dirty="0"/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41159461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Русификация сообщений резидента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0712" y="460276"/>
            <a:ext cx="866375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Все документы, тексты программ и сообщения программ должны быть русифицированы!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Для русификации резидента и документации КР СП нужно соблюсти следующие условия: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Текст резидента должен быть введен в нужной кодировке (</a:t>
            </a:r>
            <a:r>
              <a:rPr lang="en-US" sz="2400" dirty="0"/>
              <a:t>ASCII – </a:t>
            </a:r>
            <a:r>
              <a:rPr lang="ru-RU" sz="2400" dirty="0"/>
              <a:t>для </a:t>
            </a:r>
            <a:r>
              <a:rPr lang="en-US" sz="2400" dirty="0"/>
              <a:t>DOS</a:t>
            </a:r>
            <a:r>
              <a:rPr lang="ru-RU" sz="2400" dirty="0"/>
              <a:t>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Должен быть запущен русификатор (например, </a:t>
            </a:r>
            <a:r>
              <a:rPr lang="en-US" sz="2400" dirty="0"/>
              <a:t>RKM.COM</a:t>
            </a:r>
            <a:r>
              <a:rPr lang="ru-RU" sz="2400" dirty="0"/>
              <a:t>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оформления документов (листинга программ) необходимо код программы перекодировать (например программой - </a:t>
            </a:r>
            <a:r>
              <a:rPr lang="en-US" sz="2400" dirty="0"/>
              <a:t>ASM_ED.EXE : ASCII -&gt; </a:t>
            </a:r>
            <a:r>
              <a:rPr lang="ru-RU" sz="2400" dirty="0"/>
              <a:t> </a:t>
            </a:r>
            <a:r>
              <a:rPr lang="en-US" sz="2400" dirty="0"/>
              <a:t>ANSY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Русификация должна быть обеспечена и для комментариев (для своего варианта!)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715"/>
            <a:ext cx="6984776" cy="720080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Групповые требования КР (2018)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620688"/>
            <a:ext cx="8640959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500" b="1" dirty="0"/>
              <a:t>ИУ5-41 </a:t>
            </a:r>
            <a:r>
              <a:rPr lang="ru-RU" sz="2500" dirty="0"/>
              <a:t>- резидентная программа должна выгружаться по горячей клавише </a:t>
            </a:r>
            <a:r>
              <a:rPr lang="ru-RU" sz="2500" dirty="0" err="1"/>
              <a:t>Ctrl+u</a:t>
            </a:r>
            <a:r>
              <a:rPr lang="ru-RU" sz="2500" dirty="0"/>
              <a:t>/U. </a:t>
            </a:r>
          </a:p>
          <a:p>
            <a:r>
              <a:rPr lang="ru-RU" sz="2500" dirty="0"/>
              <a:t>Уточнение тем КР производится на консультациях до 8-й недели 4-го семестра. </a:t>
            </a:r>
          </a:p>
          <a:p>
            <a:r>
              <a:rPr lang="ru-RU" sz="2500" b="1" dirty="0"/>
              <a:t>ИУ5-42 </a:t>
            </a:r>
            <a:r>
              <a:rPr lang="ru-RU" sz="2500" dirty="0"/>
              <a:t>- резидентная программа должна выгружаться при повторном запуске программы без параметров. </a:t>
            </a:r>
          </a:p>
          <a:p>
            <a:r>
              <a:rPr lang="ru-RU" sz="2500" b="1" dirty="0"/>
              <a:t>ИУ5-43 </a:t>
            </a:r>
            <a:r>
              <a:rPr lang="ru-RU" sz="2500" dirty="0"/>
              <a:t>- резидентная программа должна выгружаться по ключу “/U” или “/u” при повтор-ном запуске в командной строке. </a:t>
            </a:r>
          </a:p>
          <a:p>
            <a:r>
              <a:rPr lang="ru-RU" sz="2500" b="1" dirty="0"/>
              <a:t>ИУ5-44 </a:t>
            </a:r>
            <a:r>
              <a:rPr lang="ru-RU" sz="2500" dirty="0"/>
              <a:t>- резидентная программа должна выгружаться при запуске специально </a:t>
            </a:r>
            <a:r>
              <a:rPr lang="ru-RU" sz="2500" dirty="0" err="1"/>
              <a:t>разрабо-танной</a:t>
            </a:r>
            <a:r>
              <a:rPr lang="ru-RU" sz="2500" dirty="0"/>
              <a:t> на языке Ассемблер собственной утилиты - </a:t>
            </a:r>
            <a:r>
              <a:rPr lang="ru-RU" sz="2500" b="1" dirty="0"/>
              <a:t>UNLDTSR.EXE</a:t>
            </a:r>
            <a:r>
              <a:rPr lang="ru-RU" sz="2500" dirty="0"/>
              <a:t>. </a:t>
            </a:r>
          </a:p>
          <a:p>
            <a:r>
              <a:rPr lang="ru-RU" sz="2500" b="1" dirty="0"/>
              <a:t>ГРУППА СУЦ </a:t>
            </a:r>
            <a:r>
              <a:rPr lang="ru-RU" sz="2500" dirty="0"/>
              <a:t>– выполняет требования по варианту 1-й группы. </a:t>
            </a:r>
            <a:endParaRPr lang="en-US" sz="25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47339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Загрузка в ОП.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764704"/>
            <a:ext cx="9143999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dbl" dirty="0"/>
              <a:t>Демонстрация: Загрузка и контроль</a:t>
            </a:r>
            <a:r>
              <a:rPr lang="ru-RU" sz="2400" b="1" dirty="0"/>
              <a:t> (</a:t>
            </a:r>
            <a:r>
              <a:rPr lang="ru-RU" sz="2400" b="1" dirty="0">
                <a:hlinkClick r:id="rId2" action="ppaction://hlinksldjump"/>
              </a:rPr>
              <a:t>Команды</a:t>
            </a:r>
            <a:r>
              <a:rPr lang="ru-RU" sz="2400" b="1" dirty="0"/>
              <a:t>)</a:t>
            </a:r>
            <a:endParaRPr lang="en-US" sz="2400" b="1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&gt; TSR.com  </a:t>
            </a:r>
            <a:r>
              <a:rPr lang="en-US" sz="2400" b="1" dirty="0"/>
              <a:t>- </a:t>
            </a:r>
            <a:r>
              <a:rPr lang="ru-RU" sz="2400" b="1" dirty="0"/>
              <a:t>загрузка резидента</a:t>
            </a:r>
            <a:endParaRPr lang="en-US" sz="24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&gt; mem.exe  /P </a:t>
            </a:r>
            <a:r>
              <a:rPr lang="ru-RU" sz="2400" b="1" dirty="0"/>
              <a:t>– контроль загрузки утилитой </a:t>
            </a:r>
            <a:r>
              <a:rPr lang="en-US" sz="2400" b="1" dirty="0"/>
              <a:t>mem (</a:t>
            </a:r>
            <a:r>
              <a:rPr lang="ru-RU" sz="2400" b="1" dirty="0"/>
              <a:t>в </a:t>
            </a:r>
            <a:r>
              <a:rPr lang="en-US" sz="2400" b="1" dirty="0"/>
              <a:t>TASM3.ZIP)</a:t>
            </a:r>
            <a:r>
              <a:rPr lang="ru-RU" sz="2400" b="1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855" y="1965033"/>
            <a:ext cx="871296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Первый</a:t>
            </a:r>
            <a:r>
              <a:rPr lang="ru-RU" u="dbl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Вывод сообщения о загрузке резидента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Завершить и оставить резидентной (</a:t>
            </a:r>
            <a:r>
              <a:rPr lang="en-US" dirty="0">
                <a:solidFill>
                  <a:srgbClr val="00B050"/>
                </a:solidFill>
              </a:rPr>
              <a:t>TSR)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    AX, 3100H</a:t>
            </a:r>
          </a:p>
          <a:p>
            <a:r>
              <a:rPr lang="en-US" b="1" dirty="0"/>
              <a:t>         MOV     DX, (</a:t>
            </a:r>
            <a:r>
              <a:rPr lang="en-US" b="1" dirty="0" err="1"/>
              <a:t>init</a:t>
            </a:r>
            <a:r>
              <a:rPr lang="en-US" b="1" dirty="0"/>
              <a:t> - begin +10FH)/16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Размер резидента</a:t>
            </a:r>
          </a:p>
          <a:p>
            <a:r>
              <a:rPr lang="ru-RU" b="1" dirty="0"/>
              <a:t>         </a:t>
            </a:r>
            <a:r>
              <a:rPr lang="en-US" b="1" dirty="0"/>
              <a:t>STI              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Разрешение прерываний</a:t>
            </a:r>
          </a:p>
          <a:p>
            <a:r>
              <a:rPr lang="ru-RU" b="1" dirty="0"/>
              <a:t>         </a:t>
            </a:r>
            <a:r>
              <a:rPr lang="en-US" b="1" dirty="0"/>
              <a:t>INT       21H</a:t>
            </a:r>
            <a:endParaRPr lang="ru-RU" b="1" dirty="0"/>
          </a:p>
          <a:p>
            <a:r>
              <a:rPr lang="ru-RU" b="1" dirty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10,13,'$'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32" y="5649329"/>
            <a:ext cx="921797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Шаги при загрузке резидента в ОП: ВП, Настройки, НУ, Команда </a:t>
            </a:r>
            <a:r>
              <a:rPr lang="en-US" sz="2400" b="1" dirty="0">
                <a:latin typeface="+mn-lt"/>
                <a:cs typeface="+mn-cs"/>
              </a:rPr>
              <a:t>TSR</a:t>
            </a:r>
            <a:r>
              <a:rPr lang="en-US" sz="2400" dirty="0">
                <a:latin typeface="+mn-lt"/>
                <a:cs typeface="+mn-cs"/>
              </a:rPr>
              <a:t>.</a:t>
            </a:r>
            <a:r>
              <a:rPr lang="ru-RU" sz="2400" dirty="0">
                <a:latin typeface="+mn-lt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6875395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336704" cy="836712"/>
          </a:xfrm>
        </p:spPr>
        <p:txBody>
          <a:bodyPr/>
          <a:lstStyle/>
          <a:p>
            <a:r>
              <a:rPr lang="ru-RU" sz="3600" dirty="0"/>
              <a:t>Шаги при загрузке РП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3"/>
            <a:ext cx="8229600" cy="33123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Сохранение </a:t>
            </a:r>
            <a:r>
              <a:rPr lang="ru-RU" sz="2400" dirty="0"/>
              <a:t>в резидентной части адреса старого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hlinkClick r:id="rId3" action="ppaction://hlinksldjump"/>
              </a:rPr>
              <a:t>Замена вектора </a:t>
            </a:r>
            <a:r>
              <a:rPr lang="ru-RU" sz="2400" dirty="0"/>
              <a:t>прерывания для нового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Выполнение функции </a:t>
            </a:r>
            <a:r>
              <a:rPr lang="en-US" sz="2400" dirty="0"/>
              <a:t>DOS </a:t>
            </a:r>
            <a:r>
              <a:rPr lang="en-US" sz="2400" dirty="0">
                <a:hlinkClick r:id="rId4" action="ppaction://hlinksldjump"/>
              </a:rPr>
              <a:t>TSR </a:t>
            </a:r>
            <a:r>
              <a:rPr lang="en-US" sz="2400" dirty="0"/>
              <a:t>(3100H – 21H </a:t>
            </a:r>
            <a:r>
              <a:rPr lang="ru-RU" sz="2400" dirty="0"/>
              <a:t>или 27</a:t>
            </a:r>
            <a:r>
              <a:rPr lang="en-US" sz="2400" dirty="0"/>
              <a:t>H</a:t>
            </a:r>
            <a:r>
              <a:rPr lang="ru-RU" sz="2400" dirty="0"/>
              <a:t> </a:t>
            </a:r>
            <a:r>
              <a:rPr lang="en-US" sz="2400" dirty="0"/>
              <a:t>) </a:t>
            </a:r>
            <a:r>
              <a:rPr lang="ru-RU" sz="2400" dirty="0"/>
              <a:t>Для указания ОС о необходимости оставить РП в памяти.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Установка начальных значений переменных для правильной работы резидента (например, флагов или счетчика циклов) – см. листинг примера.</a:t>
            </a:r>
          </a:p>
        </p:txBody>
      </p:sp>
    </p:spTree>
    <p:extLst>
      <p:ext uri="{BB962C8B-B14F-4D97-AF65-F5344CB8AC3E}">
        <p14:creationId xmlns:p14="http://schemas.microsoft.com/office/powerpoint/2010/main" val="289875744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/>
              <a:t>Сохранение и восстановление ВП</a:t>
            </a:r>
            <a:r>
              <a:rPr lang="ru-RU" sz="2800" dirty="0"/>
              <a:t>.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Демонстрация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en-US" sz="2400" dirty="0">
                <a:latin typeface="+mn-lt"/>
                <a:cs typeface="+mn-cs"/>
              </a:rPr>
              <a:t>&gt; tsr.com /u</a:t>
            </a:r>
            <a:r>
              <a:rPr lang="ru-RU" sz="2400" dirty="0">
                <a:latin typeface="+mn-lt"/>
                <a:cs typeface="+mn-cs"/>
              </a:rPr>
              <a:t> – предварительно выгрузка и далее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проверка русификации с </a:t>
            </a:r>
            <a:r>
              <a:rPr lang="en-US" sz="2400" dirty="0">
                <a:latin typeface="+mn-lt"/>
                <a:cs typeface="+mn-cs"/>
              </a:rPr>
              <a:t>RKM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Shift</a:t>
            </a:r>
            <a:r>
              <a:rPr lang="en-US" sz="2400" dirty="0"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переключение для русских букв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, после выгрузки резидента (Проверить: АБВГ)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700808"/>
            <a:ext cx="8833420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в части резидента</a:t>
            </a:r>
          </a:p>
          <a:p>
            <a:r>
              <a:rPr lang="ru-RU" dirty="0"/>
              <a:t>SAVEINT9 DD  ?                 ; Сохранение старого обработчика</a:t>
            </a:r>
          </a:p>
          <a:p>
            <a:r>
              <a:rPr lang="ru-RU" dirty="0"/>
              <a:t>SAVEINT2D  DD  ?                 ; Сохранение старого обработчика</a:t>
            </a:r>
          </a:p>
          <a:p>
            <a:r>
              <a:rPr lang="ru-RU" dirty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Получение адреса старого обработчика       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INIT2:  MOV     AH, 35H</a:t>
            </a:r>
          </a:p>
          <a:p>
            <a:r>
              <a:rPr lang="en-US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AL, </a:t>
            </a:r>
            <a:r>
              <a:rPr lang="en-US" b="1" dirty="0">
                <a:solidFill>
                  <a:srgbClr val="FF0000"/>
                </a:solidFill>
              </a:rPr>
              <a:t>09</a:t>
            </a:r>
            <a:r>
              <a:rPr lang="en-US" dirty="0"/>
              <a:t>H    ; </a:t>
            </a:r>
            <a:r>
              <a:rPr lang="ru-RU" dirty="0"/>
              <a:t>Номер прерывания</a:t>
            </a:r>
          </a:p>
          <a:p>
            <a:r>
              <a:rPr lang="ru-RU" dirty="0"/>
              <a:t>         </a:t>
            </a:r>
            <a:r>
              <a:rPr lang="en-US" dirty="0"/>
              <a:t>INT 21H</a:t>
            </a:r>
          </a:p>
          <a:p>
            <a:r>
              <a:rPr lang="en-US" dirty="0">
                <a:solidFill>
                  <a:srgbClr val="00B050"/>
                </a:solidFill>
              </a:rPr>
              <a:t>;  </a:t>
            </a:r>
            <a:r>
              <a:rPr lang="ru-RU" dirty="0">
                <a:solidFill>
                  <a:srgbClr val="00B050"/>
                </a:solidFill>
              </a:rPr>
              <a:t>Сохранение адреса старого обработчика (хранение в обратном порядке)</a:t>
            </a:r>
          </a:p>
          <a:p>
            <a:r>
              <a:rPr lang="ru-RU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 WORD  PTR  SAVEINT9 , BX</a:t>
            </a:r>
          </a:p>
          <a:p>
            <a:r>
              <a:rPr lang="en-US" dirty="0"/>
              <a:t>         MOV     WORD  PTR  SAVEINT9+2 , ES</a:t>
            </a:r>
            <a:endParaRPr lang="ru-RU" dirty="0"/>
          </a:p>
          <a:p>
            <a:r>
              <a:rPr lang="ru-RU" dirty="0"/>
              <a:t>; </a:t>
            </a:r>
          </a:p>
          <a:p>
            <a:r>
              <a:rPr lang="ru-RU" dirty="0"/>
              <a:t>mov AX,25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ru-RU" dirty="0"/>
              <a:t>H    ; Восстановление обработчика прерывания 09H</a:t>
            </a:r>
          </a:p>
          <a:p>
            <a:r>
              <a:rPr lang="ru-RU" dirty="0"/>
              <a:t>        </a:t>
            </a:r>
            <a:r>
              <a:rPr lang="ru-RU" b="1" dirty="0" err="1">
                <a:solidFill>
                  <a:srgbClr val="FF0000"/>
                </a:solidFill>
              </a:rPr>
              <a:t>lds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DX,CS:SAVEINT9</a:t>
            </a:r>
          </a:p>
          <a:p>
            <a:r>
              <a:rPr lang="ru-RU" dirty="0"/>
              <a:t>        </a:t>
            </a:r>
            <a:r>
              <a:rPr lang="ru-RU" dirty="0" err="1"/>
              <a:t>int</a:t>
            </a:r>
            <a:r>
              <a:rPr lang="ru-RU" dirty="0"/>
              <a:t> 21H</a:t>
            </a:r>
          </a:p>
        </p:txBody>
      </p:sp>
    </p:spTree>
    <p:extLst>
      <p:ext uri="{BB962C8B-B14F-4D97-AF65-F5344CB8AC3E}">
        <p14:creationId xmlns:p14="http://schemas.microsoft.com/office/powerpoint/2010/main" val="41120306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/>
              <a:t>Установка нового обработчика в ВП</a:t>
            </a:r>
            <a:r>
              <a:rPr lang="ru-RU" sz="28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Для установки нового обработчика например - </a:t>
            </a:r>
            <a:r>
              <a:rPr lang="en-US" sz="2400" dirty="0"/>
              <a:t>NEW_09 (</a:t>
            </a:r>
            <a:r>
              <a:rPr lang="ru-RU" sz="2400" dirty="0"/>
              <a:t>для прерывания 09Н</a:t>
            </a:r>
            <a:r>
              <a:rPr lang="en-US" sz="2400" dirty="0"/>
              <a:t>)</a:t>
            </a:r>
            <a:r>
              <a:rPr lang="ru-RU" sz="2400" dirty="0"/>
              <a:t> нужно</a:t>
            </a:r>
            <a:r>
              <a:rPr lang="en-US" sz="2400" dirty="0"/>
              <a:t> </a:t>
            </a:r>
            <a:r>
              <a:rPr lang="ru-RU" sz="2400" dirty="0"/>
              <a:t>выполнить функцию 25Н для ДОС 21Н: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20" y="1331476"/>
            <a:ext cx="8833420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в части резидента</a:t>
            </a:r>
          </a:p>
          <a:p>
            <a:r>
              <a:rPr lang="ru-RU" dirty="0"/>
              <a:t>…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часть резидента</a:t>
            </a:r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r>
              <a:rPr lang="ru-RU" b="1" dirty="0"/>
              <a:t>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Новый обработчик прерывания 09</a:t>
            </a:r>
            <a:r>
              <a:rPr lang="en-US" dirty="0">
                <a:solidFill>
                  <a:srgbClr val="00B050"/>
                </a:solidFill>
              </a:rPr>
              <a:t>H</a:t>
            </a:r>
            <a:endParaRPr lang="ru-RU" dirty="0">
              <a:solidFill>
                <a:srgbClr val="00B050"/>
              </a:solidFill>
            </a:endParaRPr>
          </a:p>
          <a:p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en-US" b="1" dirty="0"/>
              <a:t>MOV AH</a:t>
            </a:r>
            <a:r>
              <a:rPr lang="ru-RU" b="1" dirty="0"/>
              <a:t>, 25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MOV AL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ru-RU" b="1" dirty="0">
                <a:solidFill>
                  <a:srgbClr val="FF0000"/>
                </a:solidFill>
              </a:rPr>
              <a:t>_09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71505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/>
              <a:t>Проверка выгрузки и восстановления старого  обработчика в ВП</a:t>
            </a:r>
            <a:r>
              <a:rPr lang="ru-RU" sz="24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589" y="692696"/>
            <a:ext cx="8784976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Для проверки правильности </a:t>
            </a:r>
            <a:r>
              <a:rPr lang="ru-RU" sz="2800" u="sng" dirty="0">
                <a:latin typeface="+mn-lt"/>
                <a:cs typeface="+mn-cs"/>
              </a:rPr>
              <a:t>выгрузки</a:t>
            </a:r>
            <a:r>
              <a:rPr lang="ru-RU" sz="2800" dirty="0">
                <a:latin typeface="+mn-lt"/>
                <a:cs typeface="+mn-cs"/>
              </a:rPr>
              <a:t> РП и восстановления ОП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выгрузку резидента утилитой </a:t>
            </a:r>
            <a:r>
              <a:rPr lang="en-US" sz="2800" dirty="0">
                <a:latin typeface="+mn-lt"/>
                <a:cs typeface="+mn-cs"/>
              </a:rPr>
              <a:t>mem.exe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освобождение памяти по числам свободной памяти, запомнив число свободной памяти до загрузки РП.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работоспособность перезагруженных старых обработчиков прерываний </a:t>
            </a:r>
            <a:r>
              <a:rPr lang="ru-RU" sz="2800" u="sng" dirty="0">
                <a:latin typeface="+mn-lt"/>
                <a:cs typeface="+mn-cs"/>
              </a:rPr>
              <a:t>при этом</a:t>
            </a:r>
            <a:r>
              <a:rPr lang="ru-RU" sz="2800" dirty="0">
                <a:latin typeface="+mn-lt"/>
                <a:cs typeface="+mn-cs"/>
              </a:rPr>
              <a:t>: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cs typeface="+mn-cs"/>
              </a:rPr>
              <a:t>Новый не должен работать, 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cs typeface="+mn-cs"/>
              </a:rPr>
              <a:t>Старый должен полностью восстановить свою работу (например </a:t>
            </a:r>
            <a:r>
              <a:rPr lang="en-US" sz="2800" dirty="0">
                <a:latin typeface="+mn-lt"/>
                <a:cs typeface="+mn-cs"/>
              </a:rPr>
              <a:t>RKM.COM </a:t>
            </a:r>
            <a:r>
              <a:rPr lang="ru-RU" sz="2800" dirty="0">
                <a:latin typeface="+mn-lt"/>
                <a:cs typeface="+mn-cs"/>
              </a:rPr>
              <a:t>) </a:t>
            </a:r>
            <a:endParaRPr lang="en-US" sz="28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18794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5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Выдача справки и сообщений(</a:t>
            </a:r>
            <a:r>
              <a:rPr lang="en-US" sz="3200" dirty="0"/>
              <a:t>2</a:t>
            </a:r>
            <a:r>
              <a:rPr lang="ru-RU" sz="32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6" y="476672"/>
            <a:ext cx="903649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tsr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/?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выдача справки о программе (или </a:t>
            </a:r>
            <a:r>
              <a:rPr lang="en-US" sz="2400" dirty="0">
                <a:latin typeface="+mn-lt"/>
                <a:cs typeface="+mn-cs"/>
              </a:rPr>
              <a:t>/H , /h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 части инициализации нужно прочитать параметры (ЛР№6) 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390" y="1196752"/>
            <a:ext cx="8784468" cy="4739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проверка наличия параметров (в </a:t>
            </a:r>
            <a:r>
              <a:rPr lang="en-US" sz="1600" dirty="0">
                <a:solidFill>
                  <a:srgbClr val="00B050"/>
                </a:solidFill>
              </a:rPr>
              <a:t>CS –</a:t>
            </a:r>
            <a:r>
              <a:rPr lang="ru-RU" sz="1600" dirty="0">
                <a:solidFill>
                  <a:srgbClr val="00B050"/>
                </a:solidFill>
              </a:rPr>
              <a:t> адрес </a:t>
            </a:r>
            <a:r>
              <a:rPr lang="en-US" sz="1600" dirty="0">
                <a:solidFill>
                  <a:srgbClr val="00B050"/>
                </a:solidFill>
              </a:rPr>
              <a:t>PSP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</a:p>
          <a:p>
            <a:r>
              <a:rPr lang="ru-RU" sz="1400" dirty="0"/>
              <a:t>         </a:t>
            </a:r>
            <a:r>
              <a:rPr lang="en-US" sz="1400" dirty="0"/>
              <a:t>MOV AL ,   </a:t>
            </a:r>
            <a:r>
              <a:rPr lang="en-US" sz="1400" b="1" dirty="0">
                <a:solidFill>
                  <a:srgbClr val="FF0000"/>
                </a:solidFill>
              </a:rPr>
              <a:t>CS:80H</a:t>
            </a:r>
          </a:p>
          <a:p>
            <a:r>
              <a:rPr lang="en-US" sz="1400" dirty="0"/>
              <a:t>         CMP AL, 0</a:t>
            </a:r>
          </a:p>
          <a:p>
            <a:r>
              <a:rPr lang="en-US" sz="1400" dirty="0"/>
              <a:t>         JNE INIT_UND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Нет параметров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ru-RU" sz="1400" b="1" dirty="0"/>
              <a:t>…</a:t>
            </a:r>
          </a:p>
          <a:p>
            <a:r>
              <a:rPr lang="en-US" sz="1400" b="1" dirty="0"/>
              <a:t>CMP    AL , '/'</a:t>
            </a:r>
          </a:p>
          <a:p>
            <a:r>
              <a:rPr lang="en-US" sz="1400" b="1" dirty="0"/>
              <a:t>       JNE     ERR_PAR</a:t>
            </a:r>
          </a:p>
          <a:p>
            <a:r>
              <a:rPr lang="en-US" sz="1400" b="1" dirty="0"/>
              <a:t>       LODSB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символ параметра</a:t>
            </a:r>
          </a:p>
          <a:p>
            <a:r>
              <a:rPr lang="ru-RU" sz="1400" b="1" dirty="0"/>
              <a:t>       </a:t>
            </a:r>
            <a:r>
              <a:rPr lang="en-US" sz="1400" b="1" dirty="0"/>
              <a:t>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JMP  ERR_PAR</a:t>
            </a:r>
          </a:p>
          <a:p>
            <a:r>
              <a:rPr lang="ru-RU" sz="1600" dirty="0">
                <a:solidFill>
                  <a:srgbClr val="00B050"/>
                </a:solidFill>
              </a:rPr>
              <a:t>; Выгрузка    или справка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INIT_UND</a:t>
            </a:r>
            <a:r>
              <a:rPr lang="ru-RU" sz="1400" b="1" dirty="0"/>
              <a:t>1</a:t>
            </a:r>
            <a:r>
              <a:rPr lang="en-US" sz="1400" b="1" dirty="0"/>
              <a:t>:</a:t>
            </a:r>
            <a:r>
              <a:rPr lang="ru-RU" sz="1400" b="1" dirty="0"/>
              <a:t> … </a:t>
            </a:r>
            <a:r>
              <a:rPr lang="ru-RU" sz="1400" dirty="0">
                <a:solidFill>
                  <a:srgbClr val="00B050"/>
                </a:solidFill>
              </a:rPr>
              <a:t>; Выгрузка резидента </a:t>
            </a:r>
            <a:endParaRPr lang="ru-RU" sz="1400" b="1" dirty="0"/>
          </a:p>
          <a:p>
            <a:r>
              <a:rPr lang="en-US" sz="1400" b="1" dirty="0"/>
              <a:t>ERR_PAR</a:t>
            </a:r>
            <a:r>
              <a:rPr lang="ru-RU" sz="1400" b="1" dirty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Ошибка параметров</a:t>
            </a:r>
          </a:p>
          <a:p>
            <a:r>
              <a:rPr lang="en-US" sz="1400" b="1" dirty="0"/>
              <a:t>INIT_HELP </a:t>
            </a:r>
            <a:r>
              <a:rPr lang="ru-RU" sz="1400" b="1" dirty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Выдача справки</a:t>
            </a:r>
          </a:p>
        </p:txBody>
      </p:sp>
    </p:spTree>
    <p:extLst>
      <p:ext uri="{BB962C8B-B14F-4D97-AF65-F5344CB8AC3E}">
        <p14:creationId xmlns:p14="http://schemas.microsoft.com/office/powerpoint/2010/main" val="145783396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Выгрузка </a:t>
            </a:r>
            <a:r>
              <a:rPr lang="en-US" sz="2800" dirty="0"/>
              <a:t>TSR</a:t>
            </a:r>
            <a:r>
              <a:rPr lang="ru-RU" sz="2800" dirty="0"/>
              <a:t>. (</a:t>
            </a:r>
            <a:r>
              <a:rPr lang="en-US" sz="2800" dirty="0"/>
              <a:t>3</a:t>
            </a:r>
            <a:r>
              <a:rPr lang="ru-RU" sz="28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501" y="548680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ДЕМОНСТРАЦИЯ</a:t>
            </a:r>
            <a:r>
              <a:rPr lang="ru-RU" sz="2000" dirty="0">
                <a:latin typeface="+mn-lt"/>
                <a:cs typeface="+mn-cs"/>
              </a:rPr>
              <a:t>: Выгрузка клавишей –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Ctrl + U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Выгрузка параметром</a:t>
            </a:r>
            <a:r>
              <a:rPr lang="en-US" sz="2000" dirty="0">
                <a:latin typeface="+mn-lt"/>
                <a:cs typeface="+mn-cs"/>
              </a:rPr>
              <a:t> KC (/u - </a:t>
            </a:r>
            <a:r>
              <a:rPr lang="ru-RU" sz="2000" dirty="0">
                <a:latin typeface="+mn-lt"/>
                <a:cs typeface="+mn-cs"/>
              </a:rPr>
              <a:t>маленькая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&gt; Tsr.com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/u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681" y="1484784"/>
            <a:ext cx="8568952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При выгрузке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Восстановить </a:t>
            </a:r>
            <a:r>
              <a:rPr lang="ru-RU" sz="2000" dirty="0">
                <a:latin typeface="+mn-lt"/>
                <a:cs typeface="+mn-cs"/>
              </a:rPr>
              <a:t>все старые обработчики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Освободить память </a:t>
            </a:r>
            <a:r>
              <a:rPr lang="ru-RU" sz="2000" dirty="0">
                <a:latin typeface="+mn-lt"/>
                <a:cs typeface="+mn-cs"/>
              </a:rPr>
              <a:t>под программу и окружение(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рисунок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Закрыть файлы и восстановить регистры.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Выполнить команду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ru-RU" sz="2000" dirty="0">
                <a:latin typeface="+mn-lt"/>
                <a:cs typeface="+mn-cs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08520" y="3116000"/>
            <a:ext cx="9252520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Освобождение двух фрагментов ОП (окружение и программа)</a:t>
            </a:r>
          </a:p>
          <a:p>
            <a:r>
              <a:rPr lang="ru-RU" dirty="0"/>
              <a:t>; получим из </a:t>
            </a:r>
            <a:r>
              <a:rPr lang="en-US" dirty="0"/>
              <a:t>PSP </a:t>
            </a:r>
            <a:r>
              <a:rPr lang="ru-RU" dirty="0"/>
              <a:t>адрес собственного окружения и выгрузим его:</a:t>
            </a:r>
            <a:r>
              <a:rPr lang="en-US" b="1" dirty="0">
                <a:solidFill>
                  <a:srgbClr val="FF0000"/>
                </a:solidFill>
              </a:rPr>
              <a:t>CS</a:t>
            </a:r>
            <a:r>
              <a:rPr lang="en-US" dirty="0"/>
              <a:t> – </a:t>
            </a:r>
            <a:r>
              <a:rPr lang="ru-RU" dirty="0"/>
              <a:t>адрес резидента - </a:t>
            </a:r>
            <a:r>
              <a:rPr lang="en-US" dirty="0"/>
              <a:t>PSP </a:t>
            </a:r>
            <a:r>
              <a:rPr lang="ru-RU" dirty="0"/>
              <a:t>)</a:t>
            </a:r>
          </a:p>
          <a:p>
            <a:r>
              <a:rPr lang="ru-RU" dirty="0"/>
              <a:t>        </a:t>
            </a:r>
            <a:r>
              <a:rPr lang="en-US" dirty="0"/>
              <a:t>MOV     ES,</a:t>
            </a:r>
            <a:r>
              <a:rPr lang="en-US" b="1" dirty="0">
                <a:solidFill>
                  <a:srgbClr val="FF0000"/>
                </a:solidFill>
              </a:rPr>
              <a:t>CS:2CH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</a:p>
          <a:p>
            <a:r>
              <a:rPr lang="en-US" dirty="0"/>
              <a:t>; </a:t>
            </a:r>
            <a:r>
              <a:rPr lang="ru-RU" dirty="0"/>
              <a:t>выгрузим тепе</a:t>
            </a:r>
            <a:r>
              <a:rPr lang="en-US" dirty="0"/>
              <a:t>p</a:t>
            </a:r>
            <a:r>
              <a:rPr lang="ru-RU" dirty="0"/>
              <a:t>ь саму программу</a:t>
            </a:r>
          </a:p>
          <a:p>
            <a:r>
              <a:rPr lang="ru-RU" dirty="0"/>
              <a:t>        </a:t>
            </a:r>
            <a:r>
              <a:rPr lang="en-US" dirty="0"/>
              <a:t>PUSH    CS</a:t>
            </a:r>
          </a:p>
          <a:p>
            <a:r>
              <a:rPr lang="en-US" dirty="0"/>
              <a:t>        POP              </a:t>
            </a:r>
            <a:r>
              <a:rPr lang="en-US" b="1" dirty="0">
                <a:solidFill>
                  <a:srgbClr val="FF0000"/>
                </a:solidFill>
              </a:rPr>
              <a:t>ES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	IRET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0439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Проверка повторности.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784976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ДЕМОНСТРАЦИЯ</a:t>
            </a:r>
            <a:r>
              <a:rPr lang="en-US" sz="1400" u="sng" dirty="0">
                <a:latin typeface="+mn-lt"/>
                <a:cs typeface="+mn-cs"/>
              </a:rPr>
              <a:t> </a:t>
            </a:r>
            <a:r>
              <a:rPr lang="ru-RU" sz="1400" u="sng" dirty="0">
                <a:latin typeface="+mn-lt"/>
                <a:cs typeface="+mn-cs"/>
              </a:rPr>
              <a:t> ПРОВЕРКИ</a:t>
            </a:r>
            <a:r>
              <a:rPr lang="ru-RU" sz="1400" dirty="0">
                <a:latin typeface="+mn-lt"/>
                <a:cs typeface="+mn-cs"/>
              </a:rPr>
              <a:t> ( Или в общих </a:t>
            </a:r>
            <a:r>
              <a:rPr lang="ru-RU" sz="1400" dirty="0">
                <a:latin typeface="+mn-lt"/>
                <a:cs typeface="+mn-cs"/>
                <a:hlinkClick r:id="rId2" action="ppaction://hlinkfile"/>
              </a:rPr>
              <a:t>МУ по СП</a:t>
            </a:r>
            <a:r>
              <a:rPr lang="ru-RU" sz="1400" dirty="0">
                <a:latin typeface="+mn-lt"/>
                <a:cs typeface="+mn-cs"/>
              </a:rPr>
              <a:t> раздел 18.19) :</a:t>
            </a:r>
            <a:r>
              <a:rPr lang="ru-RU" sz="1400" u="sng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Запуск резидента</a:t>
            </a:r>
            <a:r>
              <a:rPr lang="ru-RU" sz="1400" dirty="0">
                <a:latin typeface="+mn-lt"/>
                <a:cs typeface="+mn-cs"/>
              </a:rPr>
              <a:t>:  </a:t>
            </a:r>
            <a:r>
              <a:rPr lang="en-US" sz="1400" dirty="0">
                <a:latin typeface="+mn-lt"/>
                <a:cs typeface="+mn-cs"/>
              </a:rPr>
              <a:t>&gt;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Повторный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ru-RU" sz="1400" dirty="0"/>
              <a:t>запуск резидента:</a:t>
            </a:r>
            <a:endParaRPr lang="en-US" sz="1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/>
              <a:t>	</a:t>
            </a:r>
            <a:r>
              <a:rPr lang="en-US" sz="1400" dirty="0"/>
              <a:t>&gt;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   Получение сообщения</a:t>
            </a:r>
            <a:r>
              <a:rPr lang="ru-RU" sz="1400" dirty="0"/>
              <a:t>: </a:t>
            </a:r>
            <a:r>
              <a:rPr lang="en-US" sz="1400" dirty="0"/>
              <a:t>“</a:t>
            </a:r>
            <a:r>
              <a:rPr lang="ru-RU" sz="1400" dirty="0"/>
              <a:t>Резидент уже загружен!</a:t>
            </a:r>
            <a:r>
              <a:rPr lang="en-US" sz="1400" dirty="0"/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507376"/>
            <a:ext cx="8597874" cy="4770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в части </a:t>
            </a:r>
            <a:r>
              <a:rPr lang="ru-RU" sz="1600" u="sng" dirty="0">
                <a:solidFill>
                  <a:srgbClr val="00B050"/>
                </a:solidFill>
              </a:rPr>
              <a:t>резидента</a:t>
            </a:r>
            <a:endParaRPr lang="en-US" sz="1600" u="sng" dirty="0">
              <a:solidFill>
                <a:srgbClr val="00B050"/>
              </a:solidFill>
            </a:endParaRPr>
          </a:p>
          <a:p>
            <a:r>
              <a:rPr lang="en-US" sz="1600" b="1" dirty="0"/>
              <a:t>NEWINT2D  PROC FAR</a:t>
            </a:r>
            <a:r>
              <a:rPr lang="ru-RU" sz="1600" b="1" dirty="0"/>
              <a:t> …</a:t>
            </a:r>
            <a:endParaRPr lang="en-US" sz="1600" b="1" dirty="0"/>
          </a:p>
          <a:p>
            <a:r>
              <a:rPr lang="ru-RU" sz="1600" b="1" dirty="0"/>
              <a:t>CMP AH, </a:t>
            </a:r>
            <a:r>
              <a:rPr lang="ru-RU" sz="1600" b="1" dirty="0">
                <a:solidFill>
                  <a:srgbClr val="FF0000"/>
                </a:solidFill>
              </a:rPr>
              <a:t>0EEh</a:t>
            </a:r>
            <a:r>
              <a:rPr lang="ru-RU" sz="1600" b="1" dirty="0"/>
              <a:t>   ; собственный код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0EEh – </a:t>
            </a:r>
            <a:r>
              <a:rPr lang="ru-RU" sz="1600" b="1" dirty="0">
                <a:solidFill>
                  <a:srgbClr val="FF0000"/>
                </a:solidFill>
              </a:rPr>
              <a:t>я свой мой</a:t>
            </a:r>
            <a:r>
              <a:rPr lang="en-US" sz="1600" b="1" dirty="0">
                <a:solidFill>
                  <a:srgbClr val="FF0000"/>
                </a:solidFill>
              </a:rPr>
              <a:t> ?</a:t>
            </a:r>
            <a:endParaRPr lang="ru-RU" sz="1600" b="1" dirty="0"/>
          </a:p>
          <a:p>
            <a:r>
              <a:rPr lang="ru-RU" sz="1600" b="1" dirty="0"/>
              <a:t>                J</a:t>
            </a:r>
            <a:r>
              <a:rPr lang="en-US" sz="1600" b="1" dirty="0"/>
              <a:t>N</a:t>
            </a:r>
            <a:r>
              <a:rPr lang="ru-RU" sz="1600" b="1" dirty="0"/>
              <a:t>E </a:t>
            </a:r>
            <a:r>
              <a:rPr lang="en-US" sz="1600" b="1" dirty="0"/>
              <a:t>OLD</a:t>
            </a:r>
            <a:r>
              <a:rPr lang="ru-RU" sz="1600" b="1" dirty="0"/>
              <a:t>_OBR</a:t>
            </a:r>
            <a:r>
              <a:rPr lang="en-US" sz="1600" b="1" dirty="0"/>
              <a:t> </a:t>
            </a:r>
            <a:endParaRPr lang="ru-RU" sz="1600" b="1" dirty="0"/>
          </a:p>
          <a:p>
            <a:r>
              <a:rPr lang="en-US" sz="1600" b="1" dirty="0"/>
              <a:t>Y_OBR:    CMP AL ,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</a:t>
            </a:r>
          </a:p>
          <a:p>
            <a:r>
              <a:rPr lang="ru-RU" sz="1600" b="1" dirty="0"/>
              <a:t>                  </a:t>
            </a:r>
            <a:r>
              <a:rPr lang="en-US" sz="1600" b="1" dirty="0"/>
              <a:t>JE  EXIT_2D</a:t>
            </a:r>
          </a:p>
          <a:p>
            <a:r>
              <a:rPr lang="en-US" sz="1600" b="1" dirty="0"/>
              <a:t>                  CMP  AL, 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Выгрузка</a:t>
            </a:r>
          </a:p>
          <a:p>
            <a:r>
              <a:rPr lang="ru-RU" sz="1600" b="1" dirty="0"/>
              <a:t>                  </a:t>
            </a:r>
            <a:r>
              <a:rPr lang="en-US" sz="1600" b="1" dirty="0"/>
              <a:t>JE UNLOAD</a:t>
            </a:r>
            <a:r>
              <a:rPr lang="ru-RU" sz="1600" b="1" dirty="0"/>
              <a:t> 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endParaRPr lang="en-US" sz="1600" b="1" dirty="0"/>
          </a:p>
          <a:p>
            <a:r>
              <a:rPr lang="en-US" sz="1600" b="1" dirty="0"/>
              <a:t> EXIT_2D:  MOV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я здесь!</a:t>
            </a:r>
          </a:p>
          <a:p>
            <a:r>
              <a:rPr lang="en-US" sz="1600" b="1" dirty="0"/>
              <a:t>OLD</a:t>
            </a:r>
            <a:r>
              <a:rPr lang="ru-RU" sz="1600" b="1" dirty="0"/>
              <a:t>_OBR</a:t>
            </a:r>
            <a:r>
              <a:rPr lang="en-US" sz="1600" b="1" dirty="0"/>
              <a:t>: …</a:t>
            </a:r>
          </a:p>
          <a:p>
            <a:r>
              <a:rPr lang="en-US" sz="1600" b="1" dirty="0"/>
              <a:t>  IRET</a:t>
            </a:r>
          </a:p>
          <a:p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в части </a:t>
            </a:r>
            <a:r>
              <a:rPr lang="ru-RU" sz="1600" u="sng" dirty="0">
                <a:solidFill>
                  <a:srgbClr val="00B050"/>
                </a:solidFill>
              </a:rPr>
              <a:t>инициализации</a:t>
            </a:r>
            <a:endParaRPr lang="ru-RU" sz="1600" b="1" dirty="0"/>
          </a:p>
          <a:p>
            <a:r>
              <a:rPr lang="ru-RU" sz="1600" b="1" dirty="0"/>
              <a:t>; Проверка в памяти</a:t>
            </a:r>
          </a:p>
          <a:p>
            <a:r>
              <a:rPr lang="en-US" sz="1600" b="1" dirty="0"/>
              <a:t>INIT1: </a:t>
            </a:r>
          </a:p>
          <a:p>
            <a:r>
              <a:rPr lang="en-US" sz="1600" b="1" dirty="0"/>
              <a:t>MOV AH, </a:t>
            </a:r>
            <a:r>
              <a:rPr lang="en-US" sz="1600" b="1" dirty="0">
                <a:solidFill>
                  <a:srgbClr val="FF0000"/>
                </a:solidFill>
              </a:rPr>
              <a:t>0EEh </a:t>
            </a:r>
            <a:r>
              <a:rPr lang="en-US" sz="1600" dirty="0">
                <a:solidFill>
                  <a:srgbClr val="00B050"/>
                </a:solidFill>
              </a:rPr>
              <a:t>;   </a:t>
            </a:r>
            <a:r>
              <a:rPr lang="en-US" sz="1600" b="1" dirty="0">
                <a:solidFill>
                  <a:srgbClr val="FF0000"/>
                </a:solidFill>
              </a:rPr>
              <a:t>0EEh - </a:t>
            </a:r>
            <a:r>
              <a:rPr lang="ru-RU" sz="1600" b="1" dirty="0">
                <a:solidFill>
                  <a:srgbClr val="FF0000"/>
                </a:solidFill>
              </a:rPr>
              <a:t>ты свой</a:t>
            </a:r>
            <a:r>
              <a:rPr lang="en-US" sz="16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1600" b="1" dirty="0"/>
              <a:t>                MOV AL, </a:t>
            </a:r>
            <a:r>
              <a:rPr lang="en-US" sz="1600" b="1" dirty="0">
                <a:solidFill>
                  <a:srgbClr val="FF0000"/>
                </a:solidFill>
              </a:rPr>
              <a:t>1 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>
                <a:solidFill>
                  <a:srgbClr val="FF0000"/>
                </a:solidFill>
              </a:rPr>
              <a:t> – ты памяти </a:t>
            </a:r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          </a:t>
            </a:r>
            <a:r>
              <a:rPr lang="en-US" sz="1600" b="1" dirty="0"/>
              <a:t>INT </a:t>
            </a:r>
            <a:r>
              <a:rPr lang="en-US" sz="1600" b="1" dirty="0">
                <a:solidFill>
                  <a:srgbClr val="FF0000"/>
                </a:solidFill>
              </a:rPr>
              <a:t>2Dh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или </a:t>
            </a:r>
            <a:r>
              <a:rPr lang="ru-RU" sz="1600" b="1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</a:p>
          <a:p>
            <a:r>
              <a:rPr lang="en-US" sz="1600" b="1" dirty="0"/>
              <a:t>                CMP 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ru-RU" sz="1600" b="1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он  здесь!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                JE INIT2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переход если </a:t>
            </a:r>
            <a:r>
              <a:rPr lang="ru-RU" sz="1600" b="1" dirty="0">
                <a:solidFill>
                  <a:srgbClr val="FF0000"/>
                </a:solidFill>
              </a:rPr>
              <a:t>резидент в памяти 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№5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pPr lvl="0"/>
            <a:r>
              <a:rPr lang="ru-RU" sz="2100" dirty="0"/>
              <a:t>Использование </a:t>
            </a:r>
            <a:r>
              <a:rPr lang="ru-RU" sz="2100" dirty="0">
                <a:solidFill>
                  <a:srgbClr val="00B0F0"/>
                </a:solidFill>
                <a:hlinkClick r:id="rId5" action="ppaction://hlinksldjump"/>
              </a:rPr>
              <a:t>индексной</a:t>
            </a:r>
            <a:r>
              <a:rPr lang="ru-RU" sz="2100" dirty="0">
                <a:hlinkClick r:id="rId5" action="ppaction://hlinksldjump"/>
              </a:rPr>
              <a:t> </a:t>
            </a:r>
            <a:r>
              <a:rPr lang="ru-RU" sz="2100" dirty="0"/>
              <a:t>адресации (</a:t>
            </a:r>
            <a:r>
              <a:rPr lang="ru-RU" sz="2100" dirty="0">
                <a:hlinkClick r:id="rId6" action="ppaction://hlinksldjump"/>
              </a:rPr>
              <a:t>СМ</a:t>
            </a:r>
            <a:r>
              <a:rPr lang="ru-RU" sz="2100" dirty="0"/>
              <a:t>) в массиве.</a:t>
            </a:r>
            <a:r>
              <a:rPr lang="ru-RU" sz="2000" b="1" dirty="0">
                <a:solidFill>
                  <a:srgbClr val="FF0000"/>
                </a:solidFill>
              </a:rPr>
              <a:t> 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/>
          </a:p>
          <a:p>
            <a:pPr lvl="0"/>
            <a:r>
              <a:rPr lang="ru-RU" sz="2100" dirty="0"/>
              <a:t>Оформление программы трех </a:t>
            </a:r>
            <a:r>
              <a:rPr lang="ru-RU" sz="2100" dirty="0">
                <a:solidFill>
                  <a:srgbClr val="00B0F0"/>
                </a:solidFill>
                <a:hlinkClick r:id="rId7" action="ppaction://hlinksldjump"/>
              </a:rPr>
              <a:t>сегментов </a:t>
            </a:r>
            <a:r>
              <a:rPr lang="ru-RU" sz="2100" dirty="0"/>
              <a:t>(программы , данных и стека). </a:t>
            </a:r>
          </a:p>
          <a:p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программы в виде </a:t>
            </a:r>
            <a:r>
              <a:rPr lang="ru-RU" sz="2100" dirty="0">
                <a:solidFill>
                  <a:srgbClr val="00B0F0"/>
                </a:solidFill>
              </a:rPr>
              <a:t>одного </a:t>
            </a:r>
            <a:r>
              <a:rPr lang="ru-RU" sz="2100" dirty="0">
                <a:solidFill>
                  <a:srgbClr val="FF0000"/>
                </a:solidFill>
              </a:rPr>
              <a:t>сегмента. 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один сегмент)</a:t>
            </a:r>
          </a:p>
          <a:p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сегмент данных)</a:t>
            </a:r>
          </a:p>
          <a:p>
            <a:r>
              <a:rPr lang="ru-RU" sz="2100" dirty="0">
                <a:solidFill>
                  <a:srgbClr val="00B0F0"/>
                </a:solidFill>
              </a:rPr>
              <a:t>Доступ</a:t>
            </a:r>
            <a:r>
              <a:rPr lang="ru-RU" sz="2100" dirty="0">
                <a:solidFill>
                  <a:srgbClr val="FF0000"/>
                </a:solidFill>
              </a:rPr>
              <a:t> к области </a:t>
            </a:r>
            <a:r>
              <a:rPr lang="en-US" sz="2100" dirty="0">
                <a:solidFill>
                  <a:srgbClr val="FF0000"/>
                </a:solidFill>
                <a:hlinkClick r:id="rId10" action="ppaction://hlinksldjump"/>
              </a:rPr>
              <a:t>PSP </a:t>
            </a:r>
            <a:r>
              <a:rPr lang="ru-RU" sz="2100" dirty="0">
                <a:solidFill>
                  <a:srgbClr val="FF0000"/>
                </a:solidFill>
              </a:rPr>
              <a:t>из </a:t>
            </a:r>
            <a:r>
              <a:rPr lang="en-US" sz="2100" dirty="0">
                <a:solidFill>
                  <a:srgbClr val="FF0000"/>
                </a:solidFill>
                <a:hlinkClick r:id="rId11" action="ppaction://hlinksldjump"/>
              </a:rPr>
              <a:t>*.COM </a:t>
            </a:r>
            <a:r>
              <a:rPr lang="ru-RU" sz="2100" dirty="0">
                <a:solidFill>
                  <a:srgbClr val="FF0000"/>
                </a:solidFill>
              </a:rPr>
              <a:t>программ и </a:t>
            </a:r>
            <a:r>
              <a:rPr lang="ru-RU" sz="2100" dirty="0">
                <a:solidFill>
                  <a:srgbClr val="00B0F0"/>
                </a:solidFill>
              </a:rPr>
              <a:t>ЕХЕ (51Н)</a:t>
            </a:r>
            <a:r>
              <a:rPr lang="ru-RU" sz="2100" dirty="0">
                <a:solidFill>
                  <a:srgbClr val="FF0000"/>
                </a:solidFill>
              </a:rPr>
              <a:t>. Сегменты в </a:t>
            </a:r>
            <a:r>
              <a:rPr lang="en-US" sz="2100" dirty="0">
                <a:solidFill>
                  <a:srgbClr val="FF0000"/>
                </a:solidFill>
                <a:hlinkClick r:id="rId12" action="ppaction://hlinksldjump"/>
              </a:rPr>
              <a:t>TD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Буферизация </a:t>
            </a:r>
            <a:r>
              <a:rPr lang="ru-RU" sz="2100" dirty="0">
                <a:solidFill>
                  <a:srgbClr val="FF0000"/>
                </a:solidFill>
              </a:rPr>
              <a:t>ввода символов 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</a:t>
            </a:r>
            <a:r>
              <a:rPr lang="ru-RU" sz="2100" dirty="0">
                <a:solidFill>
                  <a:srgbClr val="00B0F0"/>
                </a:solidFill>
              </a:rPr>
              <a:t>процедура</a:t>
            </a:r>
            <a:r>
              <a:rPr lang="ru-RU" sz="2100" dirty="0">
                <a:solidFill>
                  <a:srgbClr val="FF0000"/>
                </a:solidFill>
              </a:rPr>
              <a:t>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Циклы </a:t>
            </a:r>
            <a:r>
              <a:rPr lang="ru-RU" sz="2100" dirty="0">
                <a:solidFill>
                  <a:srgbClr val="FF0000"/>
                </a:solidFill>
              </a:rPr>
              <a:t>их </a:t>
            </a:r>
            <a:r>
              <a:rPr lang="ru-RU" sz="2100" dirty="0">
                <a:solidFill>
                  <a:srgbClr val="FF0000"/>
                </a:solidFill>
                <a:hlinkClick r:id="rId16" action="ppaction://hlinksldjump"/>
              </a:rPr>
              <a:t>структура </a:t>
            </a:r>
            <a:r>
              <a:rPr lang="ru-RU" sz="2100" dirty="0">
                <a:solidFill>
                  <a:srgbClr val="FF0000"/>
                </a:solidFill>
              </a:rPr>
              <a:t>и команда </a:t>
            </a:r>
            <a:r>
              <a:rPr lang="en-US" sz="2100" dirty="0">
                <a:solidFill>
                  <a:srgbClr val="FF0000"/>
                </a:solidFill>
                <a:hlinkClick r:id="rId17" action="ppaction://hlinksldjump"/>
              </a:rPr>
              <a:t>LOOP</a:t>
            </a:r>
            <a:r>
              <a:rPr lang="ru-RU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00B0F0"/>
                </a:solidFill>
                <a:hlinkClick r:id="rId18" action="ppaction://hlinksldjump"/>
              </a:rPr>
              <a:t>Вложенные</a:t>
            </a:r>
            <a:r>
              <a:rPr lang="ru-RU" sz="2100" dirty="0">
                <a:solidFill>
                  <a:srgbClr val="FF0000"/>
                </a:solidFill>
                <a:hlinkClick r:id="rId18" action="ppaction://hlinksldjump"/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циклы.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 команда </a:t>
            </a:r>
            <a:r>
              <a:rPr lang="en-US" sz="21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№4.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№5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6354444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/>
              <a:t>Сообщения резидента</a:t>
            </a:r>
            <a:r>
              <a:rPr lang="ru-RU" sz="3600" dirty="0"/>
              <a:t>. (</a:t>
            </a:r>
            <a:r>
              <a:rPr lang="en-US" sz="3600" dirty="0"/>
              <a:t>5</a:t>
            </a:r>
            <a:r>
              <a:rPr lang="ru-RU" sz="36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764704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Демонстрация Сообщений: Ошибочная загрузка (попытка повторной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загрузки):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>
                <a:latin typeface="+mn-lt"/>
                <a:cs typeface="+mn-cs"/>
              </a:rPr>
              <a:t>Tsr.com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&gt;</a:t>
            </a:r>
            <a:r>
              <a:rPr lang="ru-RU" b="1" dirty="0">
                <a:latin typeface="+mn-lt"/>
                <a:cs typeface="+mn-cs"/>
              </a:rPr>
              <a:t>Резидент уже загружен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1780367"/>
            <a:ext cx="8712968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sng" dirty="0">
                <a:solidFill>
                  <a:srgbClr val="00B050"/>
                </a:solidFill>
              </a:rPr>
              <a:t>Первый</a:t>
            </a:r>
            <a:r>
              <a:rPr lang="ru-RU" u="dbl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способ в части </a:t>
            </a:r>
            <a:r>
              <a:rPr lang="ru-RU" u="sng" dirty="0">
                <a:solidFill>
                  <a:srgbClr val="00B050"/>
                </a:solidFill>
              </a:rPr>
              <a:t>инициализации</a:t>
            </a:r>
            <a:endParaRPr lang="en-US" u="sng" dirty="0">
              <a:solidFill>
                <a:srgbClr val="00B050"/>
              </a:solidFill>
            </a:endParaRPr>
          </a:p>
          <a:p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u="sng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 в части </a:t>
            </a:r>
            <a:r>
              <a:rPr lang="ru-RU" u="sng" dirty="0">
                <a:solidFill>
                  <a:srgbClr val="00B050"/>
                </a:solidFill>
              </a:rPr>
              <a:t>резидента </a:t>
            </a:r>
          </a:p>
          <a:p>
            <a:r>
              <a:rPr lang="en-US" dirty="0">
                <a:solidFill>
                  <a:srgbClr val="00B050"/>
                </a:solidFill>
              </a:rPr>
              <a:t>                </a:t>
            </a:r>
            <a:r>
              <a:rPr lang="en-US" b="1" dirty="0"/>
              <a:t> mov AH, 03h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получаем позицию курсора</a:t>
            </a:r>
          </a:p>
          <a:p>
            <a:r>
              <a:rPr lang="ru-RU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CX, </a:t>
            </a:r>
            <a:r>
              <a:rPr lang="ru-RU" b="1" dirty="0"/>
              <a:t>  </a:t>
            </a:r>
            <a:r>
              <a:rPr lang="en-US" dirty="0">
                <a:solidFill>
                  <a:srgbClr val="00B050"/>
                </a:solidFill>
              </a:rPr>
              <a:t>Size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BL, 0111b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Атрибуты символа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AX, 1301h</a:t>
            </a:r>
            <a:r>
              <a:rPr lang="ru-RU" b="1" dirty="0"/>
              <a:t>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Функция вывода строки в </a:t>
            </a:r>
            <a:r>
              <a:rPr lang="en-US" dirty="0">
                <a:solidFill>
                  <a:srgbClr val="00B050"/>
                </a:solidFill>
              </a:rPr>
              <a:t>BIOS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  <a:r>
              <a:rPr lang="ru-RU" b="1" dirty="0"/>
              <a:t> </a:t>
            </a:r>
            <a:endParaRPr lang="en-US" b="1" dirty="0"/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10,13,'$‘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DB  Резидент Уже </a:t>
            </a:r>
            <a:r>
              <a:rPr lang="ru-RU" dirty="0" err="1"/>
              <a:t>уже</a:t>
            </a:r>
            <a:r>
              <a:rPr lang="ru-RU" dirty="0"/>
              <a:t> закружен !', 10,13,'$‘</a:t>
            </a: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593393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Параметры резидента (КС)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08" y="548680"/>
            <a:ext cx="8856984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Предусмотрены параметры двух видов - Справка: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>
                <a:latin typeface="+mn-lt"/>
                <a:cs typeface="+mn-cs"/>
              </a:rPr>
              <a:t>Tsr.com</a:t>
            </a:r>
            <a:r>
              <a:rPr lang="en-US" sz="2000" dirty="0">
                <a:latin typeface="+mn-lt"/>
                <a:cs typeface="+mn-cs"/>
              </a:rPr>
              <a:t> /?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и выгрузка: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&gt;</a:t>
            </a:r>
            <a:r>
              <a:rPr lang="en-US" sz="2000" b="1" dirty="0"/>
              <a:t>Tsr.com</a:t>
            </a:r>
            <a:r>
              <a:rPr lang="en-US" sz="2000" dirty="0"/>
              <a:t> /U </a:t>
            </a:r>
            <a:r>
              <a:rPr lang="ru-RU" sz="2000" dirty="0"/>
              <a:t>или </a:t>
            </a:r>
            <a:r>
              <a:rPr lang="en-US" sz="2000" dirty="0"/>
              <a:t>/u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4709"/>
            <a:ext cx="9144000" cy="44781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push CS</a:t>
            </a:r>
          </a:p>
          <a:p>
            <a:r>
              <a:rPr lang="en-US" sz="1900" dirty="0"/>
              <a:t>	pop ES	 </a:t>
            </a:r>
            <a:r>
              <a:rPr lang="en-US" sz="1900" dirty="0">
                <a:solidFill>
                  <a:srgbClr val="00B050"/>
                </a:solidFill>
              </a:rPr>
              <a:t>;ES – </a:t>
            </a:r>
            <a:r>
              <a:rPr lang="ru-RU" sz="1900" dirty="0">
                <a:solidFill>
                  <a:srgbClr val="00B050"/>
                </a:solidFill>
              </a:rPr>
              <a:t>адрес </a:t>
            </a:r>
            <a:r>
              <a:rPr lang="en-US" sz="1900" dirty="0">
                <a:solidFill>
                  <a:srgbClr val="00B050"/>
                </a:solidFill>
              </a:rPr>
              <a:t>PSP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mov SI, 80h   </a:t>
            </a:r>
            <a:r>
              <a:rPr lang="en-US" sz="1900" dirty="0">
                <a:solidFill>
                  <a:srgbClr val="00B050"/>
                </a:solidFill>
              </a:rPr>
              <a:t>	;SI=</a:t>
            </a:r>
            <a:r>
              <a:rPr lang="ru-RU" sz="1900" dirty="0">
                <a:solidFill>
                  <a:srgbClr val="00B050"/>
                </a:solidFill>
              </a:rPr>
              <a:t>смещение КС в </a:t>
            </a:r>
            <a:r>
              <a:rPr lang="en-US" sz="1900" dirty="0">
                <a:solidFill>
                  <a:srgbClr val="00B050"/>
                </a:solidFill>
              </a:rPr>
              <a:t>PSP </a:t>
            </a:r>
            <a:r>
              <a:rPr lang="ru-RU" sz="1900" dirty="0">
                <a:solidFill>
                  <a:srgbClr val="00B050"/>
                </a:solidFill>
              </a:rPr>
              <a:t>числа байт КС .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lodsb</a:t>
            </a:r>
            <a:r>
              <a:rPr lang="en-US" sz="1900" dirty="0">
                <a:solidFill>
                  <a:srgbClr val="00B050"/>
                </a:solidFill>
              </a:rPr>
              <a:t>        					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ru-RU" sz="1900" dirty="0" err="1"/>
              <a:t>смр</a:t>
            </a:r>
            <a:r>
              <a:rPr lang="en-US" sz="1900" dirty="0"/>
              <a:t> AL, </a:t>
            </a:r>
            <a:r>
              <a:rPr lang="ru-RU" sz="1900" b="1" dirty="0">
                <a:solidFill>
                  <a:srgbClr val="FF0000"/>
                </a:solidFill>
              </a:rPr>
              <a:t>0</a:t>
            </a:r>
            <a:r>
              <a:rPr lang="en-US" sz="1900" dirty="0">
                <a:solidFill>
                  <a:srgbClr val="00B050"/>
                </a:solidFill>
              </a:rPr>
              <a:t>		;</a:t>
            </a:r>
            <a:r>
              <a:rPr lang="ru-RU" sz="1900" dirty="0">
                <a:solidFill>
                  <a:srgbClr val="00B050"/>
                </a:solidFill>
              </a:rPr>
              <a:t>Если 0 символов не введено,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jz</a:t>
            </a:r>
            <a:r>
              <a:rPr lang="en-US" sz="1900" dirty="0"/>
              <a:t> _</a:t>
            </a:r>
            <a:r>
              <a:rPr lang="en-US" sz="1900" dirty="0" err="1"/>
              <a:t>exitHelp</a:t>
            </a:r>
            <a:r>
              <a:rPr lang="en-US" sz="1900" dirty="0"/>
              <a:t>   </a:t>
            </a:r>
            <a:r>
              <a:rPr lang="en-US" sz="1900" dirty="0">
                <a:solidFill>
                  <a:srgbClr val="00B050"/>
                </a:solidFill>
              </a:rPr>
              <a:t>	;</a:t>
            </a:r>
            <a:r>
              <a:rPr lang="ru-RU" sz="1900" dirty="0">
                <a:solidFill>
                  <a:srgbClr val="00B050"/>
                </a:solidFill>
              </a:rPr>
              <a:t>выход без параметров. 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inc</a:t>
            </a:r>
            <a:r>
              <a:rPr lang="en-US" sz="1900" dirty="0"/>
              <a:t> SI       </a:t>
            </a:r>
            <a:r>
              <a:rPr lang="en-US" sz="1900" dirty="0">
                <a:solidFill>
                  <a:srgbClr val="00B050"/>
                </a:solidFill>
              </a:rPr>
              <a:t>		;</a:t>
            </a:r>
            <a:r>
              <a:rPr lang="ru-RU" sz="1900" dirty="0">
                <a:solidFill>
                  <a:srgbClr val="00B050"/>
                </a:solidFill>
              </a:rPr>
              <a:t>Теперь </a:t>
            </a:r>
            <a:r>
              <a:rPr lang="en-US" sz="1900" dirty="0">
                <a:solidFill>
                  <a:srgbClr val="00B050"/>
                </a:solidFill>
              </a:rPr>
              <a:t>SI </a:t>
            </a:r>
            <a:r>
              <a:rPr lang="ru-RU" sz="1900" dirty="0">
                <a:solidFill>
                  <a:srgbClr val="00B050"/>
                </a:solidFill>
              </a:rPr>
              <a:t>=81Н первый символ КС.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lodsw</a:t>
            </a:r>
            <a:r>
              <a:rPr lang="en-US" sz="1900" dirty="0">
                <a:solidFill>
                  <a:srgbClr val="00B050"/>
                </a:solidFill>
              </a:rPr>
              <a:t>       	;</a:t>
            </a:r>
            <a:r>
              <a:rPr lang="ru-RU" sz="1900" dirty="0">
                <a:solidFill>
                  <a:srgbClr val="00B050"/>
                </a:solidFill>
              </a:rPr>
              <a:t>Получаем два символа из КС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'?/'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	;</a:t>
            </a:r>
            <a:r>
              <a:rPr lang="ru-RU" sz="1900" dirty="0">
                <a:solidFill>
                  <a:srgbClr val="00B050"/>
                </a:solidFill>
              </a:rPr>
              <a:t>Это '/?' (данные расположены в обратном порядке,</a:t>
            </a:r>
          </a:p>
          <a:p>
            <a:r>
              <a:rPr lang="ru-RU" sz="1900" dirty="0">
                <a:solidFill>
                  <a:srgbClr val="00B050"/>
                </a:solidFill>
              </a:rPr>
              <a:t>                                                           ; т.е. </a:t>
            </a:r>
            <a:r>
              <a:rPr lang="en-US" sz="1900" dirty="0">
                <a:solidFill>
                  <a:srgbClr val="00B050"/>
                </a:solidFill>
              </a:rPr>
              <a:t>AL:AH </a:t>
            </a:r>
            <a:r>
              <a:rPr lang="ru-RU" sz="1900" dirty="0">
                <a:solidFill>
                  <a:srgbClr val="00B050"/>
                </a:solidFill>
              </a:rPr>
              <a:t>вместо </a:t>
            </a:r>
            <a:r>
              <a:rPr lang="en-US" sz="1900" dirty="0">
                <a:solidFill>
                  <a:srgbClr val="00B050"/>
                </a:solidFill>
              </a:rPr>
              <a:t>AH:AL)</a:t>
            </a:r>
            <a:r>
              <a:rPr lang="ru-RU" sz="1900" dirty="0">
                <a:solidFill>
                  <a:srgbClr val="00B050"/>
                </a:solidFill>
              </a:rPr>
              <a:t> т.к. слово 2 байта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/>
              <a:t>je _question</a:t>
            </a:r>
            <a:r>
              <a:rPr lang="ru-RU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Выдача справки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'u/'  </a:t>
            </a:r>
            <a:r>
              <a:rPr lang="ru-RU" sz="1900" b="1" dirty="0">
                <a:solidFill>
                  <a:srgbClr val="FF0000"/>
                </a:solidFill>
              </a:rPr>
              <a:t>  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Проверка на ключ выгрузки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je _</a:t>
            </a:r>
            <a:r>
              <a:rPr lang="en-US" sz="1900" dirty="0" err="1">
                <a:solidFill>
                  <a:srgbClr val="00B050"/>
                </a:solidFill>
              </a:rPr>
              <a:t>finishTSR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Выгрузка </a:t>
            </a:r>
            <a:r>
              <a:rPr lang="en-US" sz="1900" dirty="0">
                <a:solidFill>
                  <a:srgbClr val="00B050"/>
                </a:solidFill>
              </a:rPr>
              <a:t>TSR </a:t>
            </a:r>
            <a:r>
              <a:rPr lang="ru-RU" sz="1900" dirty="0">
                <a:solidFill>
                  <a:srgbClr val="00B050"/>
                </a:solidFill>
              </a:rPr>
              <a:t>…</a:t>
            </a:r>
            <a:endParaRPr lang="en-US" sz="1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273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Создание </a:t>
            </a:r>
            <a:r>
              <a:rPr lang="en-US" sz="4000" b="1" dirty="0"/>
              <a:t>COM</a:t>
            </a:r>
            <a:r>
              <a:rPr lang="ru-RU" sz="4000" b="1" dirty="0"/>
              <a:t> программы</a:t>
            </a:r>
            <a:r>
              <a:rPr lang="ru-RU" sz="4000" dirty="0"/>
              <a:t>. (</a:t>
            </a:r>
            <a:r>
              <a:rPr lang="en-US" sz="4000" dirty="0"/>
              <a:t>6</a:t>
            </a:r>
            <a:r>
              <a:rPr lang="ru-RU" sz="40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24744"/>
            <a:ext cx="903649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компиляции опций не требуется: </a:t>
            </a:r>
            <a:r>
              <a:rPr lang="en-US" sz="2400" dirty="0">
                <a:latin typeface="+mn-lt"/>
                <a:cs typeface="+mn-cs"/>
              </a:rPr>
              <a:t>&gt; tasm.exe tsr.asm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Опция компоновщика (</a:t>
            </a:r>
            <a:r>
              <a:rPr lang="en-US" sz="2400" dirty="0">
                <a:latin typeface="+mn-lt"/>
                <a:cs typeface="+mn-cs"/>
              </a:rPr>
              <a:t>tlink.exe</a:t>
            </a:r>
            <a:r>
              <a:rPr lang="ru-RU" sz="2400" dirty="0">
                <a:latin typeface="+mn-lt"/>
                <a:cs typeface="+mn-cs"/>
              </a:rPr>
              <a:t>) 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/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t,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- без отладочных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режимов!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Отличия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и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 EXE </a:t>
            </a:r>
            <a:r>
              <a:rPr lang="ru-RU" sz="2400" dirty="0">
                <a:latin typeface="+mn-lt"/>
                <a:cs typeface="+mn-cs"/>
              </a:rPr>
              <a:t>- программ 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Документы на ПО</a:t>
            </a:r>
            <a:r>
              <a:rPr lang="ru-RU" sz="4000" dirty="0"/>
              <a:t>. (7)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1268760"/>
            <a:ext cx="381668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Список документов КР (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76875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Вариантные требования. Общее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849143"/>
            <a:ext cx="903649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  <a:hlinkClick r:id="rId4" action="ppaction://hlinksldjump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сообщения</a:t>
            </a:r>
            <a:r>
              <a:rPr lang="ru-RU" sz="2400" dirty="0">
                <a:latin typeface="+mn-lt"/>
                <a:cs typeface="+mn-cs"/>
              </a:rPr>
              <a:t> на экране через заданное </a:t>
            </a:r>
            <a:r>
              <a:rPr lang="ru-RU" sz="2400" u="sng" dirty="0">
                <a:latin typeface="+mn-lt"/>
                <a:cs typeface="+mn-cs"/>
              </a:rPr>
              <a:t>время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сек.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 в заданном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месте</a:t>
            </a:r>
            <a:r>
              <a:rPr lang="ru-RU" sz="2400" dirty="0">
                <a:latin typeface="+mn-lt"/>
                <a:cs typeface="+mn-cs"/>
              </a:rPr>
              <a:t> (экрана) по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заданной</a:t>
            </a:r>
            <a:r>
              <a:rPr lang="ru-RU" sz="2400" dirty="0">
                <a:latin typeface="+mn-lt"/>
                <a:cs typeface="+mn-cs"/>
              </a:rPr>
              <a:t> клавише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sz="2400" dirty="0">
                <a:latin typeface="+mn-lt"/>
                <a:cs typeface="+mn-cs"/>
              </a:rPr>
              <a:t>).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СМ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- </a:t>
            </a:r>
            <a:r>
              <a:rPr lang="ru-RU" sz="2400" dirty="0"/>
              <a:t>Схема -  (</a:t>
            </a:r>
            <a:r>
              <a:rPr lang="ru-RU" sz="2400" b="1" dirty="0">
                <a:solidFill>
                  <a:srgbClr val="FF0000"/>
                </a:solidFill>
                <a:hlinkClick r:id="rId6" action="ppaction://hlinksldjump"/>
              </a:rPr>
              <a:t>СМ</a:t>
            </a:r>
            <a:r>
              <a:rPr lang="ru-RU" sz="2400" dirty="0"/>
              <a:t>) ( (</a:t>
            </a:r>
            <a:r>
              <a:rPr lang="ru-RU" sz="2400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Модификация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изображения</a:t>
            </a:r>
            <a:r>
              <a:rPr lang="ru-RU" sz="2400" dirty="0">
                <a:latin typeface="+mn-lt"/>
                <a:cs typeface="+mn-cs"/>
              </a:rPr>
              <a:t> заданной </a:t>
            </a:r>
            <a:r>
              <a:rPr lang="ru-RU" sz="2400" u="sng" dirty="0">
                <a:latin typeface="+mn-lt"/>
                <a:cs typeface="+mn-cs"/>
              </a:rPr>
              <a:t>буквы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dirty="0">
                <a:latin typeface="+mn-lt"/>
                <a:cs typeface="+mn-cs"/>
              </a:rPr>
              <a:t>'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в заданную форму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курсив –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'</a:t>
            </a:r>
            <a:r>
              <a:rPr lang="en-US" sz="2400" b="1" i="1" dirty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>
                <a:latin typeface="+mn-lt"/>
                <a:cs typeface="+mn-cs"/>
              </a:rPr>
              <a:t>), по заданной клавише </a:t>
            </a:r>
            <a:r>
              <a:rPr lang="ru-RU" sz="2400" dirty="0"/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 (</a:t>
            </a:r>
            <a:r>
              <a:rPr lang="ru-RU" sz="2400" b="1" dirty="0">
                <a:solidFill>
                  <a:srgbClr val="FF0000"/>
                </a:solidFill>
                <a:hlinkClick r:id="rId9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Русификация </a:t>
            </a:r>
            <a:r>
              <a:rPr lang="ru-RU" sz="2400" dirty="0">
                <a:latin typeface="+mn-lt"/>
                <a:cs typeface="+mn-cs"/>
              </a:rPr>
              <a:t>набора заданных клавиш (букв) по з</a:t>
            </a:r>
            <a:r>
              <a:rPr lang="ru-RU" sz="2400" dirty="0"/>
              <a:t>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11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Замена</a:t>
            </a: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</a:t>
            </a:r>
            <a:r>
              <a:rPr lang="ru-RU" sz="2400" u="sng" dirty="0">
                <a:latin typeface="+mn-lt"/>
                <a:cs typeface="+mn-cs"/>
              </a:rPr>
              <a:t>запрет ввода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заданных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13" action="ppaction://hlinksldjump"/>
              </a:rPr>
              <a:t>символов </a:t>
            </a:r>
            <a:r>
              <a:rPr lang="ru-RU" sz="2400" dirty="0">
                <a:latin typeface="+mn-lt"/>
                <a:cs typeface="+mn-cs"/>
              </a:rPr>
              <a:t>(букв) </a:t>
            </a:r>
            <a:r>
              <a:rPr lang="ru-RU" sz="2400" dirty="0"/>
              <a:t>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11" action="ppaction://hlinksldjump"/>
              </a:rPr>
              <a:t>СМ</a:t>
            </a:r>
            <a:r>
              <a:rPr lang="ru-RU" sz="2400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Варианты задаются </a:t>
            </a:r>
            <a:r>
              <a:rPr lang="ru-RU" sz="2400" dirty="0">
                <a:latin typeface="+mn-lt"/>
                <a:cs typeface="+mn-cs"/>
                <a:hlinkClick r:id="rId15" action="ppaction://hlinkfile"/>
              </a:rPr>
              <a:t>таблицей </a:t>
            </a:r>
            <a:r>
              <a:rPr lang="ru-RU" sz="2400" dirty="0">
                <a:latin typeface="+mn-lt"/>
                <a:cs typeface="+mn-cs"/>
              </a:rPr>
              <a:t>на сайте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Подробная схема обработки прерываний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13560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/>
              <a:t>Вывод сообщения</a:t>
            </a:r>
            <a:r>
              <a:rPr lang="ru-RU" sz="3200" dirty="0"/>
              <a:t>. 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67483"/>
            <a:ext cx="8424936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После загрузки резидента</a:t>
            </a:r>
            <a:r>
              <a:rPr lang="en-US" sz="2400" dirty="0">
                <a:latin typeface="+mn-lt"/>
                <a:cs typeface="+mn-cs"/>
              </a:rPr>
              <a:t> (TSR.COM)</a:t>
            </a:r>
            <a:r>
              <a:rPr lang="ru-RU" sz="2400" dirty="0">
                <a:latin typeface="+mn-lt"/>
                <a:cs typeface="+mn-cs"/>
              </a:rPr>
              <a:t> нажать </a:t>
            </a:r>
            <a:r>
              <a:rPr lang="en-US" sz="2400" b="1" dirty="0">
                <a:latin typeface="+mn-lt"/>
                <a:cs typeface="+mn-cs"/>
              </a:rPr>
              <a:t>F1</a:t>
            </a:r>
            <a:r>
              <a:rPr lang="en-US" sz="24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Через 2 секунды в центре экрана появиться сообщение об авторах.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Вывод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сообщения</a:t>
            </a:r>
            <a:r>
              <a:rPr lang="ru-RU" sz="2400" dirty="0"/>
              <a:t> на экране через заданное </a:t>
            </a:r>
            <a:r>
              <a:rPr lang="ru-RU" sz="2400" u="sng" dirty="0"/>
              <a:t>время</a:t>
            </a:r>
            <a:r>
              <a:rPr lang="en-US" sz="2400" dirty="0"/>
              <a:t> (</a:t>
            </a:r>
            <a:r>
              <a:rPr lang="en-US" sz="2400" b="1" dirty="0" err="1">
                <a:solidFill>
                  <a:srgbClr val="FF0000"/>
                </a:solidFill>
              </a:rPr>
              <a:t>dd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сек.</a:t>
            </a:r>
            <a:r>
              <a:rPr lang="en-US" sz="2400" dirty="0"/>
              <a:t>)</a:t>
            </a:r>
            <a:r>
              <a:rPr lang="ru-RU" sz="2400" dirty="0"/>
              <a:t> и в заданном </a:t>
            </a:r>
            <a:r>
              <a:rPr lang="ru-RU" sz="2400" b="1" dirty="0">
                <a:solidFill>
                  <a:srgbClr val="FF0000"/>
                </a:solidFill>
              </a:rPr>
              <a:t>месте</a:t>
            </a:r>
            <a:r>
              <a:rPr lang="ru-RU" sz="2400" dirty="0"/>
              <a:t> (экрана) по </a:t>
            </a:r>
            <a:r>
              <a:rPr lang="ru-RU" sz="2400" b="1" dirty="0">
                <a:solidFill>
                  <a:srgbClr val="FF0000"/>
                </a:solidFill>
              </a:rPr>
              <a:t>заданной</a:t>
            </a:r>
            <a:r>
              <a:rPr lang="ru-RU" sz="2400" dirty="0"/>
              <a:t>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</a:t>
            </a:r>
            <a:r>
              <a:rPr lang="en-US" sz="2400" dirty="0"/>
              <a:t>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en-US" sz="2400" dirty="0"/>
              <a:t>)</a:t>
            </a:r>
            <a:r>
              <a:rPr lang="ru-RU" sz="2400" dirty="0"/>
              <a:t> - Схема - 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 ( (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Лист СХЕМЫ</a:t>
            </a:r>
            <a:r>
              <a:rPr lang="ru-RU" sz="2400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67351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Модификация в курсив</a:t>
            </a:r>
            <a:r>
              <a:rPr lang="ru-RU" sz="4000" dirty="0"/>
              <a:t>.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867483"/>
            <a:ext cx="8136904" cy="378565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F1 + F2  !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После </a:t>
            </a:r>
            <a:r>
              <a:rPr lang="en-US" sz="2400" b="1" dirty="0">
                <a:latin typeface="+mn-lt"/>
                <a:cs typeface="+mn-cs"/>
              </a:rPr>
              <a:t>F1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на экране появиться сообщение об авторах.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нажатии </a:t>
            </a:r>
            <a:r>
              <a:rPr lang="en-US" sz="2400" b="1" dirty="0">
                <a:latin typeface="+mn-lt"/>
                <a:cs typeface="+mn-cs"/>
              </a:rPr>
              <a:t>F2</a:t>
            </a:r>
            <a:r>
              <a:rPr lang="ru-RU" sz="2400" dirty="0">
                <a:latin typeface="+mn-lt"/>
                <a:cs typeface="+mn-cs"/>
              </a:rPr>
              <a:t> в сообщении буква </a:t>
            </a:r>
            <a:r>
              <a:rPr lang="en-US" sz="2400" dirty="0">
                <a:latin typeface="+mn-lt"/>
                <a:cs typeface="+mn-cs"/>
              </a:rPr>
              <a:t>‘B’</a:t>
            </a:r>
            <a:r>
              <a:rPr lang="ru-RU" sz="2400" dirty="0">
                <a:latin typeface="+mn-lt"/>
                <a:cs typeface="+mn-cs"/>
              </a:rPr>
              <a:t> изменит начертание на курсивное-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/>
              <a:t>‘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’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Модификация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изображения</a:t>
            </a:r>
            <a:r>
              <a:rPr lang="ru-RU" sz="2400" dirty="0"/>
              <a:t> заданной </a:t>
            </a:r>
            <a:r>
              <a:rPr lang="ru-RU" sz="2400" u="sng" dirty="0"/>
              <a:t>буквы</a:t>
            </a:r>
            <a:r>
              <a:rPr lang="ru-RU" sz="2400" dirty="0"/>
              <a:t> (</a:t>
            </a:r>
            <a:r>
              <a:rPr lang="en-US" sz="2400" dirty="0"/>
              <a:t>'</a:t>
            </a:r>
            <a:r>
              <a:rPr lang="en-US" sz="2400" b="1" dirty="0">
                <a:solidFill>
                  <a:srgbClr val="FF0000"/>
                </a:solidFill>
              </a:rPr>
              <a:t>X'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в заданную форму (</a:t>
            </a:r>
            <a:r>
              <a:rPr lang="ru-RU" sz="2400" b="1" dirty="0">
                <a:solidFill>
                  <a:srgbClr val="FF0000"/>
                </a:solidFill>
              </a:rPr>
              <a:t>курсив – </a:t>
            </a:r>
            <a:r>
              <a:rPr lang="en-US" sz="2400" b="1" dirty="0">
                <a:solidFill>
                  <a:srgbClr val="FF0000"/>
                </a:solidFill>
              </a:rPr>
              <a:t>'</a:t>
            </a:r>
            <a:r>
              <a:rPr lang="en-US" sz="2400" b="1" i="1" dirty="0">
                <a:solidFill>
                  <a:srgbClr val="FF0000"/>
                </a:solidFill>
              </a:rPr>
              <a:t>X'</a:t>
            </a:r>
            <a:r>
              <a:rPr lang="ru-RU" sz="2400" dirty="0"/>
              <a:t>), по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 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3271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Русификация</a:t>
            </a:r>
            <a:r>
              <a:rPr lang="ru-RU" sz="4000" dirty="0"/>
              <a:t>.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Нажатие клавиши </a:t>
            </a:r>
            <a:r>
              <a:rPr lang="en-US" sz="2400" dirty="0">
                <a:latin typeface="+mn-lt"/>
                <a:cs typeface="+mn-cs"/>
              </a:rPr>
              <a:t>F3  -</a:t>
            </a:r>
            <a:r>
              <a:rPr lang="ru-RU" sz="2400" dirty="0">
                <a:latin typeface="+mn-lt"/>
                <a:cs typeface="+mn-cs"/>
              </a:rPr>
              <a:t> При вводе клавиш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F&lt;DUL”</a:t>
            </a:r>
            <a:r>
              <a:rPr lang="ru-RU" sz="2400" dirty="0">
                <a:latin typeface="+mn-lt"/>
                <a:cs typeface="+mn-cs"/>
              </a:rPr>
              <a:t>  </a:t>
            </a:r>
            <a:r>
              <a:rPr lang="en-US" sz="2400" dirty="0"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На экране введется </a:t>
            </a:r>
            <a:r>
              <a:rPr lang="en-US" sz="2400" dirty="0">
                <a:latin typeface="+mn-lt"/>
                <a:cs typeface="+mn-cs"/>
              </a:rPr>
              <a:t>-&gt; </a:t>
            </a:r>
            <a:r>
              <a:rPr lang="ru-RU" sz="2400" dirty="0">
                <a:latin typeface="+mn-lt"/>
                <a:cs typeface="+mn-cs"/>
              </a:rPr>
              <a:t>АБВГД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F&lt;DUL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ru-RU" sz="2400" dirty="0">
                <a:latin typeface="+mn-lt"/>
                <a:cs typeface="+mn-cs"/>
              </a:rPr>
              <a:t>было).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Русификация </a:t>
            </a:r>
            <a:r>
              <a:rPr lang="ru-RU" sz="2400" dirty="0"/>
              <a:t>набора заданных клавиш (букв) по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3552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Запрет ввода</a:t>
            </a:r>
            <a:r>
              <a:rPr lang="ru-RU" sz="4000" dirty="0"/>
              <a:t>. 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latin typeface="+mn-lt"/>
                <a:cs typeface="+mn-cs"/>
              </a:rPr>
              <a:t>F4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запрет ввода строчных латинских (проверка).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hlinkClick r:id="rId2" action="ppaction://hlinksldjump"/>
              </a:rPr>
              <a:t>Замена</a:t>
            </a:r>
            <a:r>
              <a:rPr lang="ru-RU" sz="2400" dirty="0">
                <a:hlinkClick r:id="rId2" action="ppaction://hlinksldjump"/>
              </a:rPr>
              <a:t> </a:t>
            </a:r>
            <a:r>
              <a:rPr lang="ru-RU" sz="2400" dirty="0"/>
              <a:t>или </a:t>
            </a:r>
            <a:r>
              <a:rPr lang="ru-RU" sz="2400" u="sng" dirty="0"/>
              <a:t>запрет ввода </a:t>
            </a:r>
            <a:r>
              <a:rPr lang="ru-RU" sz="2400" b="1" dirty="0">
                <a:solidFill>
                  <a:srgbClr val="FF0000"/>
                </a:solidFill>
              </a:rPr>
              <a:t>заданных</a:t>
            </a:r>
            <a:r>
              <a:rPr lang="ru-RU" sz="2400" dirty="0"/>
              <a:t> </a:t>
            </a:r>
            <a:r>
              <a:rPr lang="ru-RU" sz="2400" dirty="0">
                <a:hlinkClick r:id="rId3" action="ppaction://hlinksldjump"/>
              </a:rPr>
              <a:t>символов </a:t>
            </a:r>
            <a:r>
              <a:rPr lang="ru-RU" sz="2400" dirty="0"/>
              <a:t>(букв)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/>
              <a:t>Замена/Блокировка букв</a:t>
            </a:r>
            <a:r>
              <a:rPr lang="ru-RU" sz="3600" dirty="0"/>
              <a:t>. (5)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67483"/>
            <a:ext cx="8640960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нажатии </a:t>
            </a:r>
            <a:r>
              <a:rPr lang="en-US" sz="2400" b="1" dirty="0">
                <a:latin typeface="+mn-lt"/>
                <a:cs typeface="+mn-cs"/>
              </a:rPr>
              <a:t>F4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блокируется ввод прописных латинских букв. Проверить ввод до клавиши и после. Включить </a:t>
            </a:r>
            <a:r>
              <a:rPr lang="en-US" sz="2400" b="1" dirty="0"/>
              <a:t>F4</a:t>
            </a:r>
            <a:r>
              <a:rPr lang="en-US" sz="2400" dirty="0"/>
              <a:t> </a:t>
            </a:r>
            <a:r>
              <a:rPr lang="ru-RU" sz="2400" dirty="0">
                <a:latin typeface="+mn-lt"/>
                <a:cs typeface="+mn-cs"/>
              </a:rPr>
              <a:t>после демонстрации.  Индикация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нажатия</a:t>
            </a:r>
            <a:r>
              <a:rPr lang="ru-RU" sz="2400" dirty="0">
                <a:latin typeface="+mn-lt"/>
                <a:cs typeface="+mn-cs"/>
              </a:rPr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hlinkClick r:id="rId2" action="ppaction://hlinksldjump"/>
              </a:rPr>
              <a:t>Замена</a:t>
            </a:r>
            <a:r>
              <a:rPr lang="ru-RU" sz="2400" dirty="0">
                <a:hlinkClick r:id="rId2" action="ppaction://hlinksldjump"/>
              </a:rPr>
              <a:t> </a:t>
            </a:r>
            <a:r>
              <a:rPr lang="ru-RU" sz="2400" dirty="0"/>
              <a:t>или </a:t>
            </a:r>
            <a:r>
              <a:rPr lang="ru-RU" sz="2400" u="sng" dirty="0"/>
              <a:t>запрет ввода </a:t>
            </a:r>
            <a:r>
              <a:rPr lang="ru-RU" sz="2400" b="1" dirty="0">
                <a:solidFill>
                  <a:srgbClr val="FF0000"/>
                </a:solidFill>
              </a:rPr>
              <a:t>заданных</a:t>
            </a:r>
            <a:r>
              <a:rPr lang="ru-RU" sz="2400" dirty="0"/>
              <a:t> </a:t>
            </a:r>
            <a:r>
              <a:rPr lang="ru-RU" sz="2400" dirty="0">
                <a:hlinkClick r:id="rId3" action="ppaction://hlinksldjump"/>
              </a:rPr>
              <a:t>символов </a:t>
            </a:r>
            <a:r>
              <a:rPr lang="ru-RU" sz="2400" dirty="0"/>
              <a:t>(букв)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Контроль ЛР №6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№6.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№6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6984776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Схема </a:t>
            </a:r>
            <a:r>
              <a:rPr lang="ru-RU" sz="3600" dirty="0"/>
              <a:t>работы</a:t>
            </a:r>
            <a:r>
              <a:rPr lang="ru-RU" dirty="0"/>
              <a:t> Резидента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964088"/>
            <a:ext cx="136815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+mn-lt"/>
                <a:cs typeface="+mn-cs"/>
              </a:rPr>
              <a:t>???</a:t>
            </a:r>
            <a:endParaRPr lang="ru-RU" sz="2400" dirty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10078"/>
              </p:ext>
            </p:extLst>
          </p:nvPr>
        </p:nvGraphicFramePr>
        <p:xfrm>
          <a:off x="251520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921005" imgH="20427660" progId="Visio.Drawing.11">
                  <p:embed/>
                </p:oleObj>
              </mc:Choice>
              <mc:Fallback>
                <p:oleObj name="Visio" r:id="rId2" imgW="29921005" imgH="204276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51122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Обработка прерываний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867484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Программные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шаги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Аппаратные </a:t>
            </a:r>
            <a:r>
              <a:rPr lang="en-US" sz="2400" dirty="0"/>
              <a:t>(</a:t>
            </a:r>
            <a:r>
              <a:rPr lang="ru-RU" sz="2400" dirty="0"/>
              <a:t>шаги</a:t>
            </a:r>
            <a:r>
              <a:rPr lang="en-US" sz="2400" dirty="0"/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42183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489654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Листы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43895"/>
            <a:ext cx="8550324" cy="27084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>
                <a:latin typeface="+mn-lt"/>
                <a:cs typeface="+mn-cs"/>
              </a:rPr>
              <a:t>З листа формата </a:t>
            </a:r>
            <a:r>
              <a:rPr lang="ru-RU" sz="2000" b="1" u="dbl" dirty="0">
                <a:solidFill>
                  <a:srgbClr val="FF0000"/>
                </a:solidFill>
                <a:latin typeface="+mn-lt"/>
                <a:cs typeface="+mn-cs"/>
              </a:rPr>
              <a:t>А1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(можно печатать в уменьшенном формате – </a:t>
            </a:r>
            <a:r>
              <a:rPr lang="ru-RU" sz="2000" b="1" u="dbl" dirty="0">
                <a:solidFill>
                  <a:srgbClr val="FF0000"/>
                </a:solidFill>
                <a:latin typeface="+mn-lt"/>
                <a:cs typeface="+mn-cs"/>
              </a:rPr>
              <a:t>А4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КР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Модульная структура </a:t>
            </a:r>
            <a:r>
              <a:rPr lang="ru-RU" sz="2400" dirty="0">
                <a:latin typeface="+mn-lt"/>
                <a:cs typeface="+mn-cs"/>
              </a:rPr>
              <a:t>резидентной программы – 1 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Схема обработки прерываний </a:t>
            </a:r>
            <a:r>
              <a:rPr lang="ru-RU" sz="2400" dirty="0">
                <a:latin typeface="+mn-lt"/>
                <a:cs typeface="+mn-cs"/>
              </a:rPr>
              <a:t>и вызова процедур – 1Лист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Алгоритмы работы процедур</a:t>
            </a:r>
            <a:r>
              <a:rPr lang="ru-RU" sz="2400" dirty="0">
                <a:latin typeface="+mn-lt"/>
                <a:cs typeface="+mn-cs"/>
              </a:rPr>
              <a:t> резидента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86487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76875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Работа резидента, демонстрация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80889"/>
            <a:ext cx="90364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Тексты программ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Листинг</a:t>
            </a:r>
            <a:r>
              <a:rPr lang="en-US" sz="2400" dirty="0">
                <a:latin typeface="+mn-lt"/>
                <a:cs typeface="+mn-cs"/>
              </a:rPr>
              <a:t>) (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Текст обобщенного примера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Особенности защиты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dbl" dirty="0">
                <a:latin typeface="+mn-lt"/>
                <a:cs typeface="+mn-cs"/>
              </a:rPr>
              <a:t>Демонстрация</a:t>
            </a:r>
            <a:r>
              <a:rPr lang="ru-RU" sz="2400" dirty="0">
                <a:latin typeface="+mn-lt"/>
                <a:cs typeface="+mn-cs"/>
              </a:rPr>
              <a:t> основных требований: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Загрузка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резидента</a:t>
            </a:r>
            <a:r>
              <a:rPr lang="ru-RU" sz="2400" dirty="0">
                <a:latin typeface="+mn-lt"/>
                <a:cs typeface="+mn-cs"/>
              </a:rPr>
              <a:t>, проверка </a:t>
            </a:r>
            <a:r>
              <a:rPr lang="ru-RU" sz="2400" u="dbl" dirty="0">
                <a:latin typeface="+mn-lt"/>
                <a:cs typeface="+mn-cs"/>
                <a:hlinkClick r:id="rId7" action="ppaction://hlinksldjump"/>
              </a:rPr>
              <a:t>повторности</a:t>
            </a:r>
            <a:endParaRPr lang="ru-RU" sz="2400" u="dbl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6" action="ppaction://hlinksldjump"/>
              </a:rPr>
              <a:t>Проверка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загрузки в память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8" action="ppaction://hlinksldjump"/>
              </a:rPr>
              <a:t>Выгрузка</a:t>
            </a: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 резидента </a:t>
            </a:r>
            <a:r>
              <a:rPr lang="ru-RU" sz="2400" dirty="0">
                <a:latin typeface="+mn-lt"/>
                <a:cs typeface="+mn-cs"/>
              </a:rPr>
              <a:t>(опцией и клавишей), и проверка выгрузки </a:t>
            </a:r>
            <a:r>
              <a:rPr lang="ru-RU" sz="2400" dirty="0"/>
              <a:t>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Выдача </a:t>
            </a:r>
            <a:r>
              <a:rPr lang="ru-RU" sz="2400" u="dbl" dirty="0">
                <a:latin typeface="+mn-lt"/>
                <a:cs typeface="+mn-cs"/>
                <a:hlinkClick r:id="rId9" action="ppaction://hlinksldjump"/>
              </a:rPr>
              <a:t>справки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о резиденте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/?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Вызов </a:t>
            </a:r>
            <a:r>
              <a:rPr lang="ru-RU" sz="2400" u="dbl" dirty="0">
                <a:latin typeface="+mn-lt"/>
                <a:cs typeface="+mn-cs"/>
                <a:hlinkClick r:id="rId10" action="ppaction://hlinksldjump"/>
              </a:rPr>
              <a:t>сообщения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через </a:t>
            </a:r>
            <a:r>
              <a:rPr lang="en-US" sz="2400" u="dbl" dirty="0">
                <a:latin typeface="+mn-lt"/>
                <a:cs typeface="+mn-cs"/>
              </a:rPr>
              <a:t>N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секунд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sldjump"/>
              </a:rPr>
              <a:t>F1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Модификация </a:t>
            </a:r>
            <a:r>
              <a:rPr lang="ru-RU" sz="2400" u="dbl" dirty="0">
                <a:latin typeface="+mn-lt"/>
                <a:cs typeface="+mn-cs"/>
              </a:rPr>
              <a:t>шрифта</a:t>
            </a:r>
            <a:r>
              <a:rPr lang="ru-RU" sz="2400" dirty="0">
                <a:latin typeface="+mn-lt"/>
                <a:cs typeface="+mn-cs"/>
              </a:rPr>
              <a:t> для заданной буквы (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‘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B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’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-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</a:rPr>
              <a:t> ‘</a:t>
            </a:r>
            <a:r>
              <a:rPr lang="en-US" sz="2400" b="1" i="1" dirty="0">
                <a:solidFill>
                  <a:srgbClr val="00B0F0"/>
                </a:solidFill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’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F2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Контроль</a:t>
            </a:r>
            <a:r>
              <a:rPr lang="ru-RU" sz="2400" dirty="0">
                <a:latin typeface="+mn-lt"/>
                <a:cs typeface="+mn-cs"/>
              </a:rPr>
              <a:t> освобождения памяти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Запрет</a:t>
            </a:r>
            <a:r>
              <a:rPr lang="ru-RU" sz="2400" dirty="0">
                <a:latin typeface="+mn-lt"/>
                <a:cs typeface="+mn-cs"/>
              </a:rPr>
              <a:t> ввода букв</a:t>
            </a:r>
            <a:r>
              <a:rPr lang="en-US" sz="2400" dirty="0">
                <a:latin typeface="+mn-lt"/>
                <a:cs typeface="+mn-cs"/>
              </a:rPr>
              <a:t>, (</a:t>
            </a:r>
            <a:r>
              <a:rPr lang="en-US" sz="2400" b="1" dirty="0">
                <a:solidFill>
                  <a:srgbClr val="FF0000"/>
                </a:solidFill>
                <a:hlinkClick r:id="rId13" action="ppaction://hlinksldjump"/>
              </a:rPr>
              <a:t>F</a:t>
            </a:r>
            <a:r>
              <a:rPr lang="ru-RU" sz="2400" b="1" dirty="0">
                <a:solidFill>
                  <a:srgbClr val="FF0000"/>
                </a:solidFill>
                <a:hlinkClick r:id="rId13" action="ppaction://hlinksldjump"/>
              </a:rPr>
              <a:t>4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блокируются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латинские строчные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Русификация</a:t>
            </a:r>
            <a:r>
              <a:rPr lang="ru-RU" sz="2400" dirty="0">
                <a:latin typeface="+mn-lt"/>
                <a:cs typeface="+mn-cs"/>
              </a:rPr>
              <a:t> клавиш при вводе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F3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 </a:t>
            </a:r>
            <a:r>
              <a:rPr lang="ru-RU" sz="2400" dirty="0"/>
              <a:t>(</a:t>
            </a:r>
            <a:r>
              <a:rPr lang="en-US" sz="2400" dirty="0"/>
              <a:t>'F&lt;DUL'</a:t>
            </a:r>
            <a:r>
              <a:rPr lang="ru-RU" sz="2400" dirty="0"/>
              <a:t>)</a:t>
            </a:r>
            <a:r>
              <a:rPr lang="en-US" sz="2400" dirty="0"/>
              <a:t>-&gt;</a:t>
            </a:r>
            <a:r>
              <a:rPr lang="ru-RU" sz="2400" dirty="0"/>
              <a:t>('АБВГД')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Выгрузка</a:t>
            </a:r>
            <a:r>
              <a:rPr lang="ru-RU" sz="2400" dirty="0">
                <a:latin typeface="+mn-lt"/>
                <a:cs typeface="+mn-cs"/>
              </a:rPr>
              <a:t> отдельной программой выгрузки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unloader.exe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.</a:t>
            </a:r>
            <a:r>
              <a:rPr lang="ru-RU" sz="2400" dirty="0"/>
              <a:t> проверка выгрузки 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31045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705678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Тексты программ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748464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Тексты программ представляются в виде отдельного документа в формате </a:t>
            </a:r>
            <a:r>
              <a:rPr lang="ru-RU" sz="2500" u="dbl" dirty="0">
                <a:latin typeface="+mn-lt"/>
                <a:cs typeface="+mn-cs"/>
              </a:rPr>
              <a:t>листинга</a:t>
            </a:r>
            <a:r>
              <a:rPr lang="ru-RU" sz="2500" dirty="0">
                <a:latin typeface="+mn-lt"/>
                <a:cs typeface="+mn-cs"/>
              </a:rPr>
              <a:t> Ассемблера.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Кодировка комментариев должна читаться </a:t>
            </a:r>
            <a:r>
              <a:rPr lang="ru-RU" sz="2500" u="dbl" dirty="0">
                <a:latin typeface="+mn-lt"/>
                <a:cs typeface="+mn-cs"/>
              </a:rPr>
              <a:t>на русском</a:t>
            </a:r>
            <a:r>
              <a:rPr lang="ru-RU" sz="25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Исходные тексты программ </a:t>
            </a:r>
            <a:r>
              <a:rPr lang="ru-RU" sz="2500" u="dbl" dirty="0">
                <a:latin typeface="+mn-lt"/>
                <a:cs typeface="+mn-cs"/>
              </a:rPr>
              <a:t>демонстрируются</a:t>
            </a:r>
            <a:r>
              <a:rPr lang="ru-RU" sz="2500" dirty="0">
                <a:latin typeface="+mn-lt"/>
                <a:cs typeface="+mn-cs"/>
              </a:rPr>
              <a:t> преподавателю на носителе  и остаются у студента.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Образцы документов и программ приведены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Все документы должны быть представлены в печатном виде и </a:t>
            </a:r>
            <a:r>
              <a:rPr lang="ru-RU" sz="2500" u="dbl" dirty="0">
                <a:latin typeface="+mn-lt"/>
                <a:cs typeface="+mn-cs"/>
              </a:rPr>
              <a:t>завизированы</a:t>
            </a:r>
            <a:r>
              <a:rPr lang="ru-RU" sz="2500" dirty="0">
                <a:latin typeface="+mn-lt"/>
                <a:cs typeface="+mn-cs"/>
              </a:rPr>
              <a:t> студентом.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 Студент должен хорошо </a:t>
            </a:r>
            <a:r>
              <a:rPr lang="ru-RU" sz="2500" u="dbl" dirty="0">
                <a:latin typeface="+mn-lt"/>
                <a:cs typeface="+mn-cs"/>
              </a:rPr>
              <a:t>ориентироваться</a:t>
            </a:r>
            <a:r>
              <a:rPr lang="ru-RU" sz="2500" dirty="0">
                <a:latin typeface="+mn-lt"/>
                <a:cs typeface="+mn-cs"/>
              </a:rPr>
              <a:t> в своих документах.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При необходимости, студент должен уметь вручную внести </a:t>
            </a:r>
            <a:r>
              <a:rPr lang="ru-RU" sz="2500" u="dbl" dirty="0">
                <a:latin typeface="+mn-lt"/>
                <a:cs typeface="+mn-cs"/>
              </a:rPr>
              <a:t>изменения</a:t>
            </a:r>
            <a:r>
              <a:rPr lang="ru-RU" sz="2500" dirty="0">
                <a:latin typeface="+mn-lt"/>
                <a:cs typeface="+mn-cs"/>
              </a:rPr>
              <a:t> в свои документы по заданию преподавателя. </a:t>
            </a:r>
          </a:p>
        </p:txBody>
      </p:sp>
    </p:spTree>
    <p:extLst>
      <p:ext uri="{BB962C8B-B14F-4D97-AF65-F5344CB8AC3E}">
        <p14:creationId xmlns:p14="http://schemas.microsoft.com/office/powerpoint/2010/main" val="213439697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34481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Особенности защиты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41191"/>
            <a:ext cx="8496944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Защита КР СП может быть выполнена в </a:t>
            </a:r>
            <a:r>
              <a:rPr lang="ru-RU" sz="2400" u="dbl" dirty="0">
                <a:latin typeface="+mn-lt"/>
                <a:cs typeface="+mn-cs"/>
              </a:rPr>
              <a:t>письменном</a:t>
            </a:r>
            <a:r>
              <a:rPr lang="ru-RU" sz="2400" dirty="0">
                <a:latin typeface="+mn-lt"/>
                <a:cs typeface="+mn-cs"/>
              </a:rPr>
              <a:t> виде (на специальном РК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№ 2 по КР СП), при этом студент должен иметь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весь набор документов </a:t>
            </a:r>
            <a:r>
              <a:rPr lang="ru-RU" sz="2400" dirty="0">
                <a:latin typeface="+mn-lt"/>
                <a:cs typeface="+mn-cs"/>
              </a:rPr>
              <a:t>, листов и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программ</a:t>
            </a:r>
            <a:r>
              <a:rPr lang="ru-RU" sz="2400" dirty="0">
                <a:latin typeface="+mn-lt"/>
                <a:cs typeface="+mn-cs"/>
              </a:rPr>
              <a:t>, и предварительно сдать зачет по ЛР СП.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 В Форме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собеседования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u="dbl" dirty="0">
                <a:latin typeface="+mn-lt"/>
                <a:cs typeface="+mn-cs"/>
              </a:rPr>
              <a:t>испытаний</a:t>
            </a:r>
            <a:r>
              <a:rPr lang="ru-RU" sz="2400" dirty="0">
                <a:latin typeface="+mn-lt"/>
                <a:cs typeface="+mn-cs"/>
              </a:rPr>
              <a:t> ПО в аудитории, компьютере преподавателя или личном компьютере.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За </a:t>
            </a:r>
            <a:r>
              <a:rPr lang="ru-RU" sz="2400" u="dbl" dirty="0">
                <a:latin typeface="+mn-lt"/>
                <a:cs typeface="+mn-cs"/>
              </a:rPr>
              <a:t>списанную</a:t>
            </a:r>
            <a:r>
              <a:rPr lang="ru-RU" sz="2400" dirty="0">
                <a:latin typeface="+mn-lt"/>
                <a:cs typeface="+mn-cs"/>
              </a:rPr>
              <a:t> работу студент получает неудовлетворительную отметку. (это определяет преподаватель </a:t>
            </a:r>
            <a:r>
              <a:rPr lang="ru-RU" sz="2400" u="dbl" dirty="0">
                <a:latin typeface="+mn-lt"/>
                <a:cs typeface="+mn-cs"/>
              </a:rPr>
              <a:t>сравнением</a:t>
            </a:r>
            <a:r>
              <a:rPr lang="ru-RU" sz="2400" dirty="0">
                <a:latin typeface="+mn-lt"/>
                <a:cs typeface="+mn-cs"/>
              </a:rPr>
              <a:t> с работами других студентов)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Защита КР Сп</a:t>
            </a:r>
            <a:r>
              <a:rPr lang="ru-RU" sz="2400" dirty="0">
                <a:latin typeface="+mn-lt"/>
                <a:cs typeface="+mn-cs"/>
              </a:rPr>
              <a:t>и испытания ПО.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</a:t>
            </a:r>
            <a:r>
              <a:rPr lang="ru-RU" sz="2400" b="1" dirty="0"/>
              <a:t>успешной</a:t>
            </a:r>
            <a:r>
              <a:rPr lang="ru-RU" sz="2400" dirty="0"/>
              <a:t> сдачи и </a:t>
            </a:r>
            <a:r>
              <a:rPr lang="ru-RU" sz="2400" dirty="0">
                <a:hlinkClick r:id="rId5" action="ppaction://hlinksldjump"/>
              </a:rPr>
              <a:t>защиты КР СП НУЖНО</a:t>
            </a:r>
            <a:r>
              <a:rPr lang="ru-RU" sz="2400" dirty="0"/>
              <a:t>: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09378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20680" cy="764704"/>
          </a:xfrm>
        </p:spPr>
        <p:txBody>
          <a:bodyPr/>
          <a:lstStyle/>
          <a:p>
            <a:r>
              <a:rPr lang="ru-RU" sz="3600" dirty="0"/>
              <a:t>Сдача КР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692696"/>
            <a:ext cx="9252520" cy="5318051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u="sng" dirty="0"/>
              <a:t>Предоставить</a:t>
            </a:r>
            <a:r>
              <a:rPr lang="ru-RU" sz="2000" dirty="0"/>
              <a:t> для испытаний </a:t>
            </a:r>
            <a:r>
              <a:rPr lang="ru-RU" sz="2000" b="1" dirty="0">
                <a:solidFill>
                  <a:srgbClr val="FF0000"/>
                </a:solidFill>
              </a:rPr>
              <a:t>работоспособное</a:t>
            </a:r>
            <a:r>
              <a:rPr lang="ru-RU" sz="2000" b="1" dirty="0"/>
              <a:t> (!!!)</a:t>
            </a:r>
            <a:r>
              <a:rPr lang="ru-RU" sz="2000" dirty="0"/>
              <a:t>  ПО СП (резидент и программу выгрузки если нужно по варианту) в исходном и исполнимом формате (*.</a:t>
            </a:r>
            <a:r>
              <a:rPr lang="en-US" sz="2000" dirty="0" err="1"/>
              <a:t>asm</a:t>
            </a:r>
            <a:r>
              <a:rPr lang="en-US" sz="2000" dirty="0"/>
              <a:t> </a:t>
            </a:r>
            <a:r>
              <a:rPr lang="ru-RU" sz="2000" dirty="0"/>
              <a:t>и *.</a:t>
            </a:r>
            <a:r>
              <a:rPr lang="en-US" sz="2000" dirty="0"/>
              <a:t>com </a:t>
            </a:r>
            <a:r>
              <a:rPr lang="ru-RU" sz="2000" dirty="0"/>
              <a:t>) (образцы ПО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u="sng" dirty="0"/>
              <a:t>демонстрировать</a:t>
            </a:r>
            <a:r>
              <a:rPr lang="ru-RU" sz="2000" dirty="0"/>
              <a:t> при испытаниях работу ПО КР по любому пункту ТЗ в разделе технические требования на основе правильно оформленной программы и методики испытаний (</a:t>
            </a:r>
            <a:r>
              <a:rPr lang="ru-RU" sz="2000" b="1" dirty="0">
                <a:solidFill>
                  <a:srgbClr val="FF0000"/>
                </a:solidFill>
              </a:rPr>
              <a:t>ПМИ!</a:t>
            </a:r>
            <a:r>
              <a:rPr lang="ru-RU" sz="2000" dirty="0"/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для контроля 7 </a:t>
            </a:r>
            <a:r>
              <a:rPr lang="ru-RU" sz="2000" dirty="0">
                <a:hlinkClick r:id="rId2" action="ppaction://hlinksldjump"/>
              </a:rPr>
              <a:t>документов </a:t>
            </a:r>
            <a:r>
              <a:rPr lang="ru-RU" sz="2000" dirty="0"/>
              <a:t>КР СП (подписанное ТЗ, ТО, ОП, РП, РСП, ПМИ , листинги ПО к комментариями на русском языке), </a:t>
            </a:r>
            <a:r>
              <a:rPr lang="ru-RU" sz="2000" b="1" dirty="0">
                <a:solidFill>
                  <a:srgbClr val="FF0000"/>
                </a:solidFill>
              </a:rPr>
              <a:t>уметь</a:t>
            </a:r>
            <a:r>
              <a:rPr lang="ru-RU" sz="2000" dirty="0"/>
              <a:t> оперативно </a:t>
            </a:r>
            <a:r>
              <a:rPr lang="ru-RU" sz="2000" b="1" dirty="0">
                <a:solidFill>
                  <a:srgbClr val="FF0000"/>
                </a:solidFill>
              </a:rPr>
              <a:t>находить</a:t>
            </a:r>
            <a:r>
              <a:rPr lang="ru-RU" sz="2000" dirty="0"/>
              <a:t> нужный материал (место) в документах по заданию преподавателя  (образцы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три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листа </a:t>
            </a:r>
            <a:r>
              <a:rPr lang="ru-RU" sz="2000" dirty="0"/>
              <a:t>в формате </a:t>
            </a:r>
            <a:r>
              <a:rPr lang="ru-RU" sz="2000" b="1" dirty="0"/>
              <a:t>А1</a:t>
            </a:r>
            <a:r>
              <a:rPr lang="ru-RU" sz="2000" dirty="0"/>
              <a:t>, распечатанные в формате </a:t>
            </a:r>
            <a:r>
              <a:rPr lang="ru-RU" sz="2000" b="1" dirty="0"/>
              <a:t>А4</a:t>
            </a:r>
            <a:r>
              <a:rPr lang="ru-RU" sz="2000" dirty="0"/>
              <a:t> (просто уменьшен масштаб при печати) и уметь оперативно в них находить ответы на поставленные вопросы (образцы есть на сайте).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b="1" dirty="0"/>
              <a:t>четко</a:t>
            </a:r>
            <a:r>
              <a:rPr lang="ru-RU" sz="2000" dirty="0"/>
              <a:t> письменно и устно </a:t>
            </a:r>
            <a:r>
              <a:rPr lang="ru-RU" sz="2000" b="1" dirty="0">
                <a:solidFill>
                  <a:srgbClr val="FF0000"/>
                </a:solidFill>
              </a:rPr>
              <a:t>отвечать</a:t>
            </a:r>
            <a:r>
              <a:rPr lang="ru-RU" sz="2000" dirty="0"/>
              <a:t> на технические </a:t>
            </a:r>
            <a:r>
              <a:rPr lang="ru-RU" sz="2000" b="1" dirty="0">
                <a:solidFill>
                  <a:srgbClr val="FF0000"/>
                </a:solidFill>
              </a:rPr>
              <a:t>вопросы</a:t>
            </a:r>
            <a:r>
              <a:rPr lang="ru-RU" sz="2000" dirty="0"/>
              <a:t> (см. ниже) по технической реализации курсовой работы  СП и выполнения пунктов ТЗ КР СП, используя при ответе схему листа ОП+ПО+МП и листинг программы.   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0095342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090"/>
          </a:xfrm>
        </p:spPr>
        <p:txBody>
          <a:bodyPr/>
          <a:lstStyle/>
          <a:p>
            <a:r>
              <a:rPr lang="ru-RU" dirty="0"/>
              <a:t>ТЗ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/>
              <a:t>Срок</a:t>
            </a:r>
            <a:r>
              <a:rPr lang="ru-RU" sz="2400" dirty="0"/>
              <a:t> ТЗ – </a:t>
            </a:r>
            <a:r>
              <a:rPr lang="ru-RU" sz="2400" u="sng" dirty="0"/>
              <a:t>4-я неделя</a:t>
            </a:r>
            <a:r>
              <a:rPr lang="ru-RU" sz="2400" dirty="0"/>
              <a:t> (виза в срок важна для оценки по КР!)</a:t>
            </a:r>
          </a:p>
          <a:p>
            <a:r>
              <a:rPr lang="ru-RU" sz="2400" dirty="0"/>
              <a:t>Подписанное ТЗ сохраняется </a:t>
            </a:r>
            <a:r>
              <a:rPr lang="ru-RU" sz="2400" u="sng" dirty="0"/>
              <a:t>на руках </a:t>
            </a:r>
            <a:r>
              <a:rPr lang="ru-RU" sz="2400" dirty="0"/>
              <a:t>и представляется на защите КР</a:t>
            </a:r>
          </a:p>
          <a:p>
            <a:r>
              <a:rPr lang="ru-RU" sz="2400" dirty="0"/>
              <a:t>В ТЗ должны быть отражены </a:t>
            </a:r>
            <a:r>
              <a:rPr lang="ru-RU" sz="2400" u="sng" dirty="0"/>
              <a:t>обязательно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Общие</a:t>
            </a:r>
            <a:r>
              <a:rPr lang="ru-RU" sz="2400" dirty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Индивидуальные</a:t>
            </a:r>
            <a:r>
              <a:rPr lang="ru-RU" sz="2400" dirty="0"/>
              <a:t> требования (по вариантам: </a:t>
            </a:r>
            <a:r>
              <a:rPr lang="en-US" sz="2400" dirty="0"/>
              <a:t>F…</a:t>
            </a:r>
            <a:r>
              <a:rPr lang="ru-RU" sz="2400" dirty="0"/>
              <a:t>, …)  - см. образец и шаблон</a:t>
            </a:r>
            <a:endParaRPr lang="en-US" sz="2400" dirty="0"/>
          </a:p>
          <a:p>
            <a:r>
              <a:rPr lang="ru-RU" sz="2400" dirty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/>
              <a:t>Требования</a:t>
            </a:r>
            <a:r>
              <a:rPr lang="ru-RU" sz="2400" dirty="0"/>
              <a:t> к ТЗ см. также в МУ на </a:t>
            </a:r>
            <a:r>
              <a:rPr lang="ru-RU" sz="2400" dirty="0">
                <a:solidFill>
                  <a:srgbClr val="FF0000"/>
                </a:solidFill>
              </a:rPr>
              <a:t>ЛР № 12 </a:t>
            </a:r>
            <a:r>
              <a:rPr lang="ru-RU" sz="2400" dirty="0"/>
              <a:t>по ПКШ (1-й курс) и требования к ДЗ по КР СП (на сайте)</a:t>
            </a:r>
          </a:p>
          <a:p>
            <a:r>
              <a:rPr lang="ru-RU" sz="2400" dirty="0"/>
              <a:t>При не соответствии требований ТЗ </a:t>
            </a:r>
            <a:r>
              <a:rPr lang="ru-RU" sz="2400" u="sng" dirty="0"/>
              <a:t>не визируется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447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695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88640"/>
            <a:ext cx="5256584" cy="706090"/>
          </a:xfrm>
        </p:spPr>
        <p:txBody>
          <a:bodyPr/>
          <a:lstStyle/>
          <a:p>
            <a:r>
              <a:rPr lang="ru-RU" sz="3600" dirty="0"/>
              <a:t>Листы КР по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4392488"/>
          </a:xfrm>
        </p:spPr>
        <p:txBody>
          <a:bodyPr/>
          <a:lstStyle/>
          <a:p>
            <a:pPr marL="0" indent="0">
              <a:buNone/>
            </a:pPr>
            <a:r>
              <a:rPr lang="ru-RU" sz="2800" u="dbl" dirty="0"/>
              <a:t>3 Листа КР СП(образцы есть на сайте)</a:t>
            </a:r>
            <a:r>
              <a:rPr lang="ru-RU" sz="2800" u="db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dirty="0"/>
              <a:t>A1/A4 – </a:t>
            </a:r>
            <a:r>
              <a:rPr lang="ru-RU" sz="2800" dirty="0"/>
              <a:t>при условии!!!!</a:t>
            </a:r>
            <a:r>
              <a:rPr lang="en-US" sz="2800" dirty="0"/>
              <a:t>)</a:t>
            </a:r>
            <a:r>
              <a:rPr lang="ru-RU" sz="2800" dirty="0"/>
              <a:t> 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):</a:t>
            </a:r>
          </a:p>
          <a:p>
            <a:r>
              <a:rPr lang="ru-RU" sz="2800" dirty="0">
                <a:hlinkClick r:id="rId3" action="ppaction://hlinksldjump"/>
              </a:rPr>
              <a:t>Модульная структура</a:t>
            </a:r>
            <a:r>
              <a:rPr lang="en-US" sz="2800" dirty="0">
                <a:hlinkClick r:id="rId3" action="ppaction://hlinksldjump"/>
              </a:rPr>
              <a:t> </a:t>
            </a:r>
            <a:r>
              <a:rPr lang="ru-RU" sz="2800" dirty="0">
                <a:hlinkClick r:id="rId3" action="ppaction://hlinksldjump"/>
              </a:rPr>
              <a:t>резидента</a:t>
            </a:r>
            <a:endParaRPr lang="ru-RU" sz="2800" dirty="0"/>
          </a:p>
          <a:p>
            <a:r>
              <a:rPr lang="ru-RU" sz="2800" dirty="0">
                <a:hlinkClick r:id="rId4" action="ppaction://hlinksldjump"/>
              </a:rPr>
              <a:t>Алгоритмы процедур обработки прерываний</a:t>
            </a:r>
            <a:endParaRPr lang="ru-RU" sz="2800" dirty="0"/>
          </a:p>
          <a:p>
            <a:r>
              <a:rPr lang="ru-RU" sz="2800" dirty="0">
                <a:hlinkClick r:id="rId5" action="ppaction://hlinksldjump"/>
              </a:rPr>
              <a:t>Схема обработки прерываний в своей КР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Масштаб изготовления листов (в </a:t>
            </a:r>
            <a:r>
              <a:rPr lang="en-US" sz="2800" dirty="0"/>
              <a:t>MS Visio</a:t>
            </a:r>
            <a:r>
              <a:rPr lang="ru-RU" sz="2800" dirty="0"/>
              <a:t>)</a:t>
            </a:r>
            <a:r>
              <a:rPr lang="en-US" sz="2800" dirty="0"/>
              <a:t> – </a:t>
            </a:r>
            <a:r>
              <a:rPr lang="ru-RU" sz="2800" dirty="0"/>
              <a:t>должен соответствовать формату А1 ( Но, можно </a:t>
            </a:r>
            <a:r>
              <a:rPr lang="ru-RU" sz="2800" u="sng" dirty="0"/>
              <a:t>печатать</a:t>
            </a:r>
            <a:r>
              <a:rPr lang="ru-RU" sz="2800" dirty="0"/>
              <a:t> на А4)</a:t>
            </a:r>
          </a:p>
          <a:p>
            <a:pPr marL="0" indent="0">
              <a:buNone/>
            </a:pPr>
            <a:r>
              <a:rPr lang="ru-RU" sz="2800" dirty="0"/>
              <a:t>Листы разрабатываются индивидуально!!!</a:t>
            </a:r>
          </a:p>
          <a:p>
            <a:endParaRPr lang="ru-RU" sz="28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2902049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1382"/>
            <a:ext cx="6048672" cy="815330"/>
          </a:xfrm>
        </p:spPr>
        <p:txBody>
          <a:bodyPr/>
          <a:lstStyle/>
          <a:p>
            <a:r>
              <a:rPr lang="ru-RU" sz="3600" dirty="0"/>
              <a:t>Документы на ПО КР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392" y="692696"/>
            <a:ext cx="9144000" cy="5400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7</a:t>
            </a:r>
            <a:r>
              <a:rPr lang="ru-RU" sz="2600" dirty="0"/>
              <a:t> Документов ПО КР и </a:t>
            </a:r>
            <a:r>
              <a:rPr lang="ru-RU" sz="2600" dirty="0">
                <a:hlinkClick r:id="rId2" action="ppaction://hlinksldjump"/>
              </a:rPr>
              <a:t>три листа </a:t>
            </a:r>
            <a:r>
              <a:rPr lang="ru-RU" sz="2600" dirty="0"/>
              <a:t>(А1) – (</a:t>
            </a:r>
            <a:r>
              <a:rPr lang="ru-RU" sz="2600" dirty="0">
                <a:hlinkClick r:id="rId3" action="ppaction://hlinksldjump"/>
              </a:rPr>
              <a:t>Меню КР</a:t>
            </a:r>
            <a:r>
              <a:rPr lang="ru-RU" sz="2600" dirty="0"/>
              <a:t>):</a:t>
            </a:r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4" action="ppaction://hlinksldjump"/>
              </a:rPr>
              <a:t>Техническое задание </a:t>
            </a:r>
            <a:r>
              <a:rPr lang="ru-RU" sz="2600" dirty="0"/>
              <a:t>(</a:t>
            </a:r>
            <a:r>
              <a:rPr lang="ru-RU" sz="2600" dirty="0">
                <a:hlinkClick r:id="rId5" action="ppaction://hlinksldjump"/>
              </a:rPr>
              <a:t>сроки</a:t>
            </a:r>
            <a:r>
              <a:rPr lang="ru-RU" sz="2600" dirty="0"/>
              <a:t>) (</a:t>
            </a:r>
            <a:r>
              <a:rPr lang="ru-RU" sz="2600" dirty="0">
                <a:hlinkClick r:id="rId6" action="ppaction://hlinkfile"/>
              </a:rPr>
              <a:t>Образец</a:t>
            </a:r>
            <a:r>
              <a:rPr lang="ru-RU" sz="2600" dirty="0"/>
              <a:t>)</a:t>
            </a:r>
          </a:p>
          <a:p>
            <a:pPr>
              <a:buFont typeface="+mj-lt"/>
              <a:buAutoNum type="arabicPeriod"/>
            </a:pPr>
            <a:r>
              <a:rPr lang="ru-RU" sz="2600" dirty="0"/>
              <a:t>Техническое описание (проект) (</a:t>
            </a:r>
            <a:r>
              <a:rPr lang="ru-RU" sz="2600" dirty="0">
                <a:hlinkClick r:id="rId7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Описание применения (реклама) (</a:t>
            </a:r>
            <a:r>
              <a:rPr lang="ru-RU" sz="2600" dirty="0">
                <a:hlinkClick r:id="rId8" action="ppaction://hlinkfile"/>
              </a:rPr>
              <a:t>Образец</a:t>
            </a:r>
            <a:r>
              <a:rPr lang="ru-RU" sz="2600" dirty="0"/>
              <a:t>)</a:t>
            </a:r>
          </a:p>
          <a:p>
            <a:pPr>
              <a:buFont typeface="+mj-lt"/>
              <a:buAutoNum type="arabicPeriod"/>
            </a:pPr>
            <a:r>
              <a:rPr lang="ru-RU" sz="2600" dirty="0"/>
              <a:t>Исходные тексты программ (Общий </a:t>
            </a:r>
            <a:r>
              <a:rPr lang="ru-RU" sz="2600" dirty="0">
                <a:hlinkClick r:id="rId9" action="ppaction://hlinkfile"/>
              </a:rPr>
              <a:t>Образец</a:t>
            </a:r>
            <a:r>
              <a:rPr lang="ru-RU" sz="2600" dirty="0"/>
              <a:t>)(</a:t>
            </a:r>
            <a:r>
              <a:rPr lang="ru-RU" sz="2600" dirty="0">
                <a:hlinkClick r:id="rId10" action="ppaction://hlinkfile"/>
              </a:rPr>
              <a:t>Простой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Руководство пользователя (</a:t>
            </a:r>
            <a:r>
              <a:rPr lang="ru-RU" sz="2600" dirty="0">
                <a:solidFill>
                  <a:srgbClr val="FF0000"/>
                </a:solidFill>
                <a:hlinkClick r:id="rId11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Руководство системного программиста (</a:t>
            </a:r>
            <a:r>
              <a:rPr lang="ru-RU" sz="2600" dirty="0">
                <a:solidFill>
                  <a:srgbClr val="FF0000"/>
                </a:solidFill>
                <a:hlinkClick r:id="rId12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Программа и методика испытаний (</a:t>
            </a:r>
            <a:r>
              <a:rPr lang="ru-RU" sz="2600" dirty="0">
                <a:solidFill>
                  <a:srgbClr val="FF0000"/>
                </a:solidFill>
                <a:hlinkClick r:id="rId13" action="ppaction://hlinkfile"/>
              </a:rPr>
              <a:t>Образец</a:t>
            </a:r>
            <a:r>
              <a:rPr lang="ru-RU" sz="2600" dirty="0"/>
              <a:t>). 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Листинг программы (</a:t>
            </a:r>
            <a:r>
              <a:rPr lang="ru-RU" sz="2600" dirty="0">
                <a:solidFill>
                  <a:srgbClr val="FF0000"/>
                </a:solidFill>
                <a:hlinkClick r:id="rId9" action="ppaction://hlinkfile"/>
              </a:rPr>
              <a:t>Образец</a:t>
            </a:r>
            <a:r>
              <a:rPr lang="ru-RU" sz="2600" dirty="0"/>
              <a:t>). </a:t>
            </a:r>
            <a:r>
              <a:rPr lang="ru-RU" sz="2600" dirty="0">
                <a:hlinkClick r:id="rId14" action="ppaction://hlinkfile"/>
              </a:rPr>
              <a:t>Закладки</a:t>
            </a:r>
            <a:r>
              <a:rPr lang="ru-RU" sz="2600" dirty="0"/>
              <a:t> (</a:t>
            </a:r>
            <a:r>
              <a:rPr lang="ru-RU" sz="2600" dirty="0">
                <a:hlinkClick r:id="rId15" action="ppaction://hlinkfile"/>
              </a:rPr>
              <a:t>Простой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16" action="ppaction://hlinkfile"/>
              </a:rPr>
              <a:t>ВВОД КЛАВИШ: Буфер клавиатуры</a:t>
            </a:r>
            <a:r>
              <a:rPr lang="ru-RU" sz="2600" dirty="0"/>
              <a:t>. </a:t>
            </a:r>
            <a:r>
              <a:rPr lang="ru-RU" sz="2600" dirty="0">
                <a:hlinkClick r:id="rId17" action="ppaction://hlinkfile"/>
              </a:rPr>
              <a:t>Порт ввода/вывода</a:t>
            </a:r>
            <a:r>
              <a:rPr lang="ru-RU" sz="2600" dirty="0"/>
              <a:t>.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18" action="ppaction://hlinksldjump"/>
              </a:rPr>
              <a:t>Вопросы </a:t>
            </a:r>
            <a:r>
              <a:rPr lang="ru-RU" sz="2600" dirty="0"/>
              <a:t>по КР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3113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Контроль ЛР №7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№7.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№7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2074" y="0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/>
              <a:t>резидента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/>
              <a:t>Данный лист содержит модульную структуру резидента, состоящую из исходных и объектных модулей проекта (</a:t>
            </a:r>
            <a:r>
              <a:rPr lang="ru-RU" sz="2000" dirty="0">
                <a:hlinkClick r:id="rId3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48031"/>
              </p:ext>
            </p:extLst>
          </p:nvPr>
        </p:nvGraphicFramePr>
        <p:xfrm>
          <a:off x="395536" y="548680"/>
          <a:ext cx="8208912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48680"/>
                        <a:ext cx="8208912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1084268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КР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6963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274069" imgH="21160980" progId="Visio.Drawing.11">
                  <p:embed/>
                </p:oleObj>
              </mc:Choice>
              <mc:Fallback>
                <p:oleObj name="Visio" r:id="rId2" imgW="30274069" imgH="211609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395536" y="5229200"/>
            <a:ext cx="85344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схему </a:t>
            </a:r>
            <a:r>
              <a:rPr lang="ru-RU" sz="2000" u="sng" dirty="0"/>
              <a:t>вызова своих процедур </a:t>
            </a:r>
            <a:r>
              <a:rPr lang="ru-RU" sz="2000" dirty="0"/>
              <a:t>обработки прерываний, оперативной памяти, стека, вектора прерываний  и МП </a:t>
            </a:r>
          </a:p>
          <a:p>
            <a:r>
              <a:rPr lang="ru-RU" sz="2000" dirty="0"/>
              <a:t>(</a:t>
            </a:r>
            <a:r>
              <a:rPr lang="ru-RU" sz="2000" dirty="0">
                <a:hlinkClick r:id="rId4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876820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715"/>
            <a:ext cx="7128792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520381"/>
              </p:ext>
            </p:extLst>
          </p:nvPr>
        </p:nvGraphicFramePr>
        <p:xfrm>
          <a:off x="395536" y="692696"/>
          <a:ext cx="8640960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459348" imgH="21107520" progId="Visio.Drawing.11">
                  <p:embed/>
                </p:oleObj>
              </mc:Choice>
              <mc:Fallback>
                <p:oleObj name="Visio" r:id="rId2" imgW="29459348" imgH="21107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640960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бъект 2"/>
          <p:cNvSpPr txBox="1">
            <a:spLocks/>
          </p:cNvSpPr>
          <p:nvPr/>
        </p:nvSpPr>
        <p:spPr bwMode="auto">
          <a:xfrm>
            <a:off x="179512" y="5661248"/>
            <a:ext cx="896448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Данный лист содержит блок-схемы алгоритмов процедур обработки прерываний собственного резидента и вспомогательных процедур (</a:t>
            </a:r>
            <a:r>
              <a:rPr lang="ru-RU" sz="2000" dirty="0">
                <a:hlinkClick r:id="rId4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6928444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453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1143000"/>
          </a:xfrm>
        </p:spPr>
        <p:txBody>
          <a:bodyPr/>
          <a:lstStyle/>
          <a:p>
            <a:pPr eaLnBrk="1" hangingPunct="1"/>
            <a:r>
              <a:rPr lang="ru-RU" altLang="ru-RU" dirty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3" y="2708275"/>
            <a:ext cx="8229600" cy="3384550"/>
          </a:xfrm>
        </p:spPr>
        <p:txBody>
          <a:bodyPr rtlCol="0">
            <a:normAutofit fontScale="70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ИУ5 2-й курс 4-й семестр 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2" action="ppaction://hlinksldjump"/>
              </a:rPr>
              <a:t>Состав курса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3" action="ppaction://hlinksldjump"/>
              </a:rPr>
              <a:t>Лекции</a:t>
            </a:r>
            <a:r>
              <a:rPr lang="ru-RU" dirty="0">
                <a:hlinkClick r:id="rId3" action="ppaction://hlinksldjump"/>
              </a:rPr>
              <a:t> СП</a:t>
            </a:r>
            <a:r>
              <a:rPr lang="ru-RU" dirty="0"/>
              <a:t> 2ч. В неделю.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4" action="ppaction://hlinksldjump"/>
              </a:rPr>
              <a:t>ЛР СП </a:t>
            </a:r>
            <a:r>
              <a:rPr lang="ru-RU" dirty="0"/>
              <a:t>4ч через неделю (8 ЛР).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5" action="ppaction://hlinksldjump"/>
              </a:rPr>
              <a:t>КР СП</a:t>
            </a:r>
            <a:r>
              <a:rPr lang="ru-RU" dirty="0"/>
              <a:t> – 51час (сам.) – </a:t>
            </a:r>
            <a:r>
              <a:rPr lang="ru-RU" dirty="0" err="1"/>
              <a:t>Диф</a:t>
            </a:r>
            <a:r>
              <a:rPr lang="ru-RU" dirty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2РК – 8 и 16 </a:t>
            </a:r>
            <a:r>
              <a:rPr lang="ru-RU" dirty="0" err="1"/>
              <a:t>нед</a:t>
            </a:r>
            <a:r>
              <a:rPr lang="ru-RU" dirty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6" action="ppaction://hlinksldjump"/>
              </a:rPr>
              <a:t>Методический Сайт </a:t>
            </a:r>
            <a:r>
              <a:rPr lang="ru-RU" dirty="0"/>
              <a:t>- </a:t>
            </a:r>
            <a:r>
              <a:rPr lang="en-US" dirty="0">
                <a:solidFill>
                  <a:srgbClr val="00B0F0"/>
                </a:solidFill>
              </a:rPr>
              <a:t>www.sergebolshakov.ru</a:t>
            </a:r>
            <a:endParaRPr lang="ru-RU" dirty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7" action="ppaction://hlinksldjump"/>
              </a:rPr>
              <a:t>Консультации</a:t>
            </a:r>
            <a:r>
              <a:rPr lang="ru-RU" dirty="0"/>
              <a:t> в Интернет и каф. (</a:t>
            </a:r>
            <a:r>
              <a:rPr lang="ru-RU" dirty="0" err="1"/>
              <a:t>расп</a:t>
            </a:r>
            <a:r>
              <a:rPr lang="ru-RU" dirty="0"/>
              <a:t>.)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8" action="ppaction://hlinksldjump"/>
              </a:rPr>
              <a:t>Литература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186373" name="TextBox 4"/>
          <p:cNvSpPr txBox="1">
            <a:spLocks noChangeArrowheads="1"/>
          </p:cNvSpPr>
          <p:nvPr/>
        </p:nvSpPr>
        <p:spPr bwMode="auto">
          <a:xfrm>
            <a:off x="1204913" y="1341438"/>
            <a:ext cx="7416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  <p:transition spd="slow"/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FAR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C2A3B34-12F9-4CA4-B9E4-F2E98D6165B7}" type="slidenum">
              <a:rPr/>
              <a:pPr algn="l">
                <a:defRPr/>
              </a:pPr>
              <a:t>455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9114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456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457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6309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AC7E8B4-ADB2-4B00-8684-E0694B184BED}" type="slidenum">
              <a:rPr/>
              <a:pPr algn="l">
                <a:defRPr/>
              </a:pPr>
              <a:t>458</a:t>
            </a:fld>
            <a:endParaRPr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09A3831-45D6-4E9D-B903-3D96E08827AD}" type="slidenum">
              <a:rPr/>
              <a:pPr algn="l">
                <a:defRPr/>
              </a:pPr>
              <a:t>459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№8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 и окно вывода.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(CALL,RET,PROC,ENDP). </a:t>
            </a:r>
          </a:p>
          <a:p>
            <a:pPr marL="0" lvl="0" indent="0">
              <a:buNone/>
            </a:pPr>
            <a:r>
              <a:rPr lang="ru-RU" sz="2400" dirty="0">
                <a:solidFill>
                  <a:srgbClr val="FF0000"/>
                </a:solidFill>
                <a:hlinkClick r:id="rId12" action="ppaction://hlinksldjump"/>
              </a:rPr>
              <a:t>Вложенные 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3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4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5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). Цикл вывод.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</a:t>
            </a:r>
            <a:r>
              <a:rPr lang="ru-RU" sz="2100" b="1" dirty="0">
                <a:solidFill>
                  <a:srgbClr val="FF0000"/>
                </a:solidFill>
              </a:rPr>
              <a:t>Отчет</a:t>
            </a:r>
            <a:r>
              <a:rPr lang="ru-RU" sz="2100" dirty="0">
                <a:solidFill>
                  <a:srgbClr val="FF0000"/>
                </a:solidFill>
              </a:rPr>
              <a:t> по ЛР №8.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№8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).</a:t>
            </a:r>
            <a:r>
              <a:rPr lang="ru-RU" sz="2100" b="1" dirty="0"/>
              <a:t>Вывод дампа</a:t>
            </a:r>
            <a:r>
              <a:rPr lang="ru-RU" sz="2100" dirty="0"/>
              <a:t>:</a:t>
            </a:r>
          </a:p>
          <a:p>
            <a:pPr marL="0" indent="0">
              <a:buNone/>
            </a:pPr>
            <a:r>
              <a:rPr lang="ru-RU" sz="1600" b="1" dirty="0"/>
              <a:t>Введите адрес( длинный адрес: НННН:НННН)&gt;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Адрес</a:t>
            </a:r>
            <a:r>
              <a:rPr lang="ru-RU" sz="1600" b="1" dirty="0">
                <a:solidFill>
                  <a:srgbClr val="C00000"/>
                </a:solidFill>
              </a:rPr>
              <a:t> дампа: 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  <a:endParaRPr lang="ru-RU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Диапазон: 0200 – 037F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AX=00FE</a:t>
            </a:r>
            <a:r>
              <a:rPr lang="ru-RU" sz="1600" b="1" dirty="0">
                <a:solidFill>
                  <a:srgbClr val="C00000"/>
                </a:solidFill>
              </a:rPr>
              <a:t>  </a:t>
            </a:r>
            <a:r>
              <a:rPr lang="en-US" sz="1600" b="1" dirty="0">
                <a:solidFill>
                  <a:srgbClr val="FF0000"/>
                </a:solidFill>
              </a:rPr>
              <a:t>CS=00FE</a:t>
            </a:r>
            <a:r>
              <a:rPr lang="en-US" sz="1600" b="1" dirty="0">
                <a:solidFill>
                  <a:srgbClr val="C00000"/>
                </a:solidFill>
              </a:rPr>
              <a:t>  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1000:0200</a:t>
            </a:r>
            <a:r>
              <a:rPr lang="en-US" sz="1600" b="1" dirty="0">
                <a:solidFill>
                  <a:srgbClr val="C00000"/>
                </a:solidFill>
              </a:rPr>
              <a:t>: 0A 0B DD 0A 0B DD 0A 0B DD 0A 0B DD 0B DD 0A 0B DD 0A 0B DD 0B DD 0A 0B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1000:0218: 0</a:t>
            </a:r>
            <a:r>
              <a:rPr lang="en-US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>
                <a:solidFill>
                  <a:srgbClr val="C00000"/>
                </a:solidFill>
              </a:rPr>
              <a:t> 0C 01 ...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1000:0230: 0</a:t>
            </a:r>
            <a:r>
              <a:rPr lang="en-US" sz="1600" b="1" dirty="0">
                <a:solidFill>
                  <a:srgbClr val="C00000"/>
                </a:solidFill>
              </a:rPr>
              <a:t>3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>
                <a:solidFill>
                  <a:srgbClr val="C00000"/>
                </a:solidFill>
              </a:rPr>
              <a:t>C 0</a:t>
            </a:r>
            <a:r>
              <a:rPr lang="en-US" sz="1600" b="1" dirty="0">
                <a:solidFill>
                  <a:srgbClr val="C00000"/>
                </a:solidFill>
              </a:rPr>
              <a:t>8</a:t>
            </a:r>
            <a:r>
              <a:rPr lang="ru-RU" sz="1600" b="1" dirty="0">
                <a:solidFill>
                  <a:srgbClr val="C00000"/>
                </a:solidFill>
              </a:rPr>
              <a:t> ...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*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460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DA02DD1A-E770-4193-AB4F-E4B294BADAA6}" type="slidenum">
              <a:rPr/>
              <a:pPr algn="l">
                <a:defRPr/>
              </a:pPr>
              <a:t>461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92BD458-1791-47CF-8929-C81759AB8FCD}" type="slidenum">
              <a:rPr/>
              <a:pPr algn="l">
                <a:defRPr/>
              </a:pPr>
              <a:t>462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1D1E8B7-F861-4150-91FE-FD79508FD349}" type="slidenum">
              <a:rPr/>
              <a:pPr algn="l">
                <a:defRPr/>
              </a:pPr>
              <a:t>463</a:t>
            </a:fld>
            <a:endParaRPr/>
          </a:p>
        </p:txBody>
      </p:sp>
      <p:sp>
        <p:nvSpPr>
          <p:cNvPr id="4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  <p:transition spd="slow"/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TEST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9ED91F66-EB0F-4CF5-93D6-3875AFD2DB87}" type="slidenum">
              <a:rPr/>
              <a:pPr>
                <a:defRPr/>
              </a:pPr>
              <a:t>464</a:t>
            </a:fld>
            <a:endParaRPr/>
          </a:p>
        </p:txBody>
      </p:sp>
    </p:spTree>
  </p:cSld>
  <p:clrMapOvr>
    <a:masterClrMapping/>
  </p:clrMapOvr>
  <p:transition spd="slow"/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750" y="34925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1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9EBE2EA-0ED1-4AE7-9EE2-51BF1CD3E12B}" type="slidenum">
              <a:rPr/>
              <a:pPr algn="l">
                <a:defRPr/>
              </a:pPr>
              <a:t>465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1188" y="549275"/>
            <a:ext cx="7273925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Командная строка.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Справочники ОС/СП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Русификация режима </a:t>
            </a:r>
            <a:r>
              <a:rPr lang="en-US" dirty="0">
                <a:latin typeface="+mn-lt"/>
                <a:cs typeface="+mn-cs"/>
              </a:rPr>
              <a:t>DOSBOX ()</a:t>
            </a:r>
            <a:endParaRPr lang="ru-RU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Прерывания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Управляющие блоки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Команды ОС для режима командной строки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Командные файлы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Модели: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Физическая модель ЭВМ (Неймана)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МП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абстрактная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программы и ее работы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Модели</a:t>
            </a:r>
            <a:r>
              <a:rPr lang="ru-RU" b="1" dirty="0">
                <a:latin typeface="+mn-lt"/>
                <a:cs typeface="+mn-cs"/>
              </a:rPr>
              <a:t> ОП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Модель</a:t>
            </a:r>
            <a:r>
              <a:rPr lang="ru-RU" b="1" dirty="0">
                <a:latin typeface="+mn-lt"/>
                <a:cs typeface="+mn-cs"/>
              </a:rPr>
              <a:t>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разработки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обработки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latin typeface="+mn-lt"/>
                <a:cs typeface="+mn-cs"/>
              </a:rPr>
              <a:t>Макрокоманды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Способы</a:t>
            </a:r>
            <a:r>
              <a:rPr lang="ru-RU" b="1" dirty="0">
                <a:latin typeface="+mn-lt"/>
                <a:cs typeface="+mn-cs"/>
              </a:rPr>
              <a:t> и механизмы адресации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Вычисление</a:t>
            </a:r>
            <a:r>
              <a:rPr lang="ru-RU" b="1" dirty="0">
                <a:latin typeface="+mn-lt"/>
                <a:cs typeface="+mn-cs"/>
              </a:rPr>
              <a:t> исполнительного адреса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Жизненный</a:t>
            </a:r>
            <a:r>
              <a:rPr lang="ru-RU" b="1" dirty="0">
                <a:latin typeface="+mn-lt"/>
                <a:cs typeface="+mn-cs"/>
              </a:rPr>
              <a:t> цикл программы ( Юров)</a:t>
            </a:r>
          </a:p>
        </p:txBody>
      </p:sp>
    </p:spTree>
  </p:cSld>
  <p:clrMapOvr>
    <a:masterClrMapping/>
  </p:clrMapOvr>
  <p:transition spd="slow"/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A3547F1B-2C01-47C1-9DCF-394F0C5C5AB6}" type="slidenum">
              <a:rPr/>
              <a:pPr>
                <a:defRPr/>
              </a:pPr>
              <a:t>466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-9525"/>
            <a:ext cx="7775575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188" y="692150"/>
            <a:ext cx="7273925" cy="591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БНФ</a:t>
            </a:r>
            <a:r>
              <a:rPr lang="ru-RU" b="1" dirty="0">
                <a:latin typeface="+mn-lt"/>
                <a:cs typeface="+mn-cs"/>
              </a:rPr>
              <a:t> и описание инструкций (ЛР № 2)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Распределение ОП </a:t>
            </a:r>
            <a:r>
              <a:rPr lang="ru-RU" b="1" dirty="0">
                <a:latin typeface="+mn-lt"/>
                <a:cs typeface="+mn-cs"/>
              </a:rPr>
              <a:t>в реальном режиме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Вектор прерываний и запуск резидента</a:t>
            </a:r>
            <a:r>
              <a:rPr lang="en-US" b="1" dirty="0">
                <a:latin typeface="+mn-lt"/>
                <a:cs typeface="+mn-cs"/>
              </a:rPr>
              <a:t> (</a:t>
            </a:r>
            <a:r>
              <a:rPr lang="ru-RU" b="1" dirty="0">
                <a:latin typeface="+mn-lt"/>
                <a:cs typeface="+mn-cs"/>
              </a:rPr>
              <a:t>см. раздел МУ</a:t>
            </a:r>
            <a:r>
              <a:rPr lang="en-US" b="1" dirty="0">
                <a:latin typeface="+mn-lt"/>
                <a:cs typeface="+mn-cs"/>
              </a:rPr>
              <a:t>)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Прерывания</a:t>
            </a:r>
            <a:r>
              <a:rPr lang="ru-RU" b="1" dirty="0">
                <a:latin typeface="+mn-lt"/>
                <a:cs typeface="+mn-cs"/>
              </a:rPr>
              <a:t> и их типы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Формирование</a:t>
            </a:r>
            <a:r>
              <a:rPr lang="ru-RU" b="1" dirty="0">
                <a:latin typeface="+mn-lt"/>
                <a:cs typeface="+mn-cs"/>
              </a:rPr>
              <a:t> исполнительного адреса, переход через границу сегмента (8 ЛР)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Форматы</a:t>
            </a:r>
            <a:r>
              <a:rPr lang="ru-RU" b="1" dirty="0">
                <a:latin typeface="+mn-lt"/>
                <a:cs typeface="+mn-cs"/>
              </a:rPr>
              <a:t> машинных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Обзор и классификация команд МП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Язык Ассемблера: Команды и директивы, синтаксис: данные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Структуры и записи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Блок-схемы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Отладка</a:t>
            </a:r>
            <a:r>
              <a:rPr lang="ru-RU" b="1" dirty="0">
                <a:latin typeface="+mn-lt"/>
                <a:cs typeface="+mn-cs"/>
              </a:rPr>
              <a:t> программ, отладчики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Сегменты и модули, многомодульные программы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  <a:r>
              <a:rPr lang="ru-RU" b="1" dirty="0">
                <a:latin typeface="+mn-lt"/>
                <a:cs typeface="+mn-cs"/>
              </a:rPr>
              <a:t> ближние и дальние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B050"/>
                </a:solidFill>
                <a:latin typeface="+mn-lt"/>
                <a:cs typeface="+mn-cs"/>
              </a:rPr>
              <a:t>PSP</a:t>
            </a:r>
            <a:r>
              <a:rPr lang="en-US" b="1" dirty="0">
                <a:latin typeface="+mn-lt"/>
                <a:cs typeface="+mn-cs"/>
              </a:rPr>
              <a:t> – </a:t>
            </a:r>
            <a:r>
              <a:rPr lang="ru-RU" b="1" dirty="0">
                <a:latin typeface="+mn-lt"/>
                <a:cs typeface="+mn-cs"/>
              </a:rPr>
              <a:t>структура и назначение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 ( </a:t>
            </a:r>
            <a:r>
              <a:rPr lang="en-US" b="1" dirty="0">
                <a:latin typeface="+mn-lt"/>
                <a:cs typeface="+mn-cs"/>
              </a:rPr>
              <a:t>TSR</a:t>
            </a:r>
            <a:r>
              <a:rPr lang="ru-RU" b="1" dirty="0">
                <a:latin typeface="+mn-lt"/>
                <a:cs typeface="+mn-cs"/>
              </a:rPr>
              <a:t>) – рисунок из МУ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Системы программирования</a:t>
            </a:r>
            <a:r>
              <a:rPr lang="ru-RU" b="1" dirty="0">
                <a:latin typeface="+mn-lt"/>
                <a:cs typeface="+mn-cs"/>
              </a:rPr>
              <a:t>, состав и назначение.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Коды</a:t>
            </a:r>
            <a:r>
              <a:rPr lang="ru-RU" b="1" dirty="0">
                <a:latin typeface="+mn-lt"/>
                <a:cs typeface="+mn-cs"/>
              </a:rPr>
              <a:t> и кодировки, в ДОС и </a:t>
            </a:r>
            <a:r>
              <a:rPr lang="en-US" b="1" dirty="0">
                <a:latin typeface="+mn-lt"/>
                <a:cs typeface="+mn-cs"/>
              </a:rPr>
              <a:t>Windows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Общие принципы </a:t>
            </a:r>
            <a:r>
              <a:rPr lang="ru-RU" b="1" dirty="0">
                <a:latin typeface="+mn-lt"/>
                <a:cs typeface="+mn-cs"/>
              </a:rPr>
              <a:t>современных ЭВМ ( </a:t>
            </a:r>
            <a:r>
              <a:rPr lang="en-US" b="1" dirty="0">
                <a:latin typeface="+mn-lt"/>
                <a:cs typeface="+mn-cs"/>
              </a:rPr>
              <a:t>LK1_SCAN</a:t>
            </a:r>
            <a:r>
              <a:rPr lang="ru-RU" b="1" dirty="0">
                <a:latin typeface="+mn-lt"/>
                <a:cs typeface="+mn-cs"/>
              </a:rPr>
              <a:t>)</a:t>
            </a:r>
            <a:endParaRPr lang="en-US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A82A22A2-72E1-4985-8B84-A0EB2518B4FE}" type="slidenum">
              <a:rPr/>
              <a:pPr>
                <a:defRPr/>
              </a:pPr>
              <a:t>467</a:t>
            </a:fld>
            <a:endParaRPr/>
          </a:p>
        </p:txBody>
      </p:sp>
      <p:sp>
        <p:nvSpPr>
          <p:cNvPr id="189443" name="TextBox 3"/>
          <p:cNvSpPr txBox="1">
            <a:spLocks noChangeArrowheads="1"/>
          </p:cNvSpPr>
          <p:nvPr/>
        </p:nvSpPr>
        <p:spPr bwMode="auto">
          <a:xfrm>
            <a:off x="644525" y="765175"/>
            <a:ext cx="7272338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Граф</a:t>
            </a:r>
            <a:r>
              <a:rPr lang="ru-RU" altLang="ru-RU" sz="1800" b="1"/>
              <a:t> разработки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Макрокоманды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Сегменты</a:t>
            </a:r>
            <a:r>
              <a:rPr lang="ru-RU" altLang="ru-RU" sz="1800" b="1"/>
              <a:t> разновидности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Способы</a:t>
            </a:r>
            <a:r>
              <a:rPr lang="ru-RU" altLang="ru-RU" sz="1800" b="1"/>
              <a:t> адресации в машинной команде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Классификация</a:t>
            </a:r>
            <a:r>
              <a:rPr lang="ru-RU" altLang="ru-RU" sz="1800" b="1"/>
              <a:t> команд и их характеристика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Отладка</a:t>
            </a:r>
            <a:r>
              <a:rPr lang="ru-RU" altLang="ru-RU" sz="1800" b="1"/>
              <a:t> программ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Системы программирования на Ассемблере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Язык Ассемблера вводная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Резидентные программы </a:t>
            </a:r>
            <a:r>
              <a:rPr lang="ru-RU" altLang="ru-RU" sz="1800" b="1"/>
              <a:t>и КР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Вычисление</a:t>
            </a:r>
            <a:r>
              <a:rPr lang="ru-RU" altLang="ru-RU" sz="1800" b="1"/>
              <a:t> исполнительного адреса и переход через границу сегмента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Перевод данных (ЛР № 4) – схема Горнера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Структуры и записи ( примеры 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Структура</a:t>
            </a:r>
            <a:r>
              <a:rPr lang="ru-RU" altLang="ru-RU" sz="1800" b="1"/>
              <a:t> </a:t>
            </a:r>
            <a:r>
              <a:rPr lang="en-US" altLang="ru-RU" sz="1800" b="1"/>
              <a:t>PSP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800" b="1"/>
              <a:t>Com </a:t>
            </a:r>
            <a:r>
              <a:rPr lang="ru-RU" altLang="ru-RU" sz="1800" b="1"/>
              <a:t>и</a:t>
            </a:r>
            <a:r>
              <a:rPr lang="en-US" altLang="ru-RU" sz="1800" b="1"/>
              <a:t> EXE</a:t>
            </a:r>
            <a:r>
              <a:rPr lang="ru-RU" altLang="ru-RU" sz="1800" b="1"/>
              <a:t>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Многомодульные программы и </a:t>
            </a:r>
            <a:r>
              <a:rPr lang="ru-RU" altLang="ru-RU" sz="1800" b="1">
                <a:solidFill>
                  <a:srgbClr val="00B050"/>
                </a:solidFill>
              </a:rPr>
              <a:t>межмодульные связи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Стек</a:t>
            </a:r>
            <a:r>
              <a:rPr lang="ru-RU" altLang="ru-RU" sz="1800" b="1"/>
              <a:t> и работа с ним (явное и неявное использование)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Коды</a:t>
            </a:r>
            <a:r>
              <a:rPr lang="ru-RU" altLang="ru-RU" sz="1800" b="1"/>
              <a:t> и кодировки – </a:t>
            </a:r>
            <a:r>
              <a:rPr lang="ru-RU" altLang="ru-RU" sz="1800" b="1">
                <a:solidFill>
                  <a:srgbClr val="00B050"/>
                </a:solidFill>
              </a:rPr>
              <a:t>Русификация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Распределение</a:t>
            </a:r>
            <a:r>
              <a:rPr lang="ru-RU" altLang="ru-RU" sz="1800" b="1"/>
              <a:t> ОП в ДОС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750" y="274638"/>
            <a:ext cx="7848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</a:t>
            </a:r>
            <a:r>
              <a:rPr lang="en-US" dirty="0">
                <a:solidFill>
                  <a:srgbClr val="00B050"/>
                </a:solidFill>
              </a:rPr>
              <a:t>3</a:t>
            </a:r>
            <a:endParaRPr lang="ru-RU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C4B36F46-2C5E-444A-95A9-D018FFFE1E65}" type="slidenum">
              <a:rPr/>
              <a:pPr>
                <a:defRPr/>
              </a:pPr>
              <a:t>468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136525"/>
            <a:ext cx="8229600" cy="5635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4</a:t>
            </a:r>
          </a:p>
        </p:txBody>
      </p:sp>
      <p:sp>
        <p:nvSpPr>
          <p:cNvPr id="190468" name="TextBox 4"/>
          <p:cNvSpPr txBox="1">
            <a:spLocks noChangeArrowheads="1"/>
          </p:cNvSpPr>
          <p:nvPr/>
        </p:nvSpPr>
        <p:spPr bwMode="auto">
          <a:xfrm>
            <a:off x="611188" y="692150"/>
            <a:ext cx="72739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Командная строки </a:t>
            </a:r>
            <a:r>
              <a:rPr lang="ru-RU" altLang="ru-RU" sz="1800" b="1"/>
              <a:t>и работа в ее режиме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Специальные машинные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Листинг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Примеры  использования </a:t>
            </a:r>
            <a:r>
              <a:rPr lang="ru-RU" altLang="ru-RU" sz="1800" b="1"/>
              <a:t>команд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Директивы и выражения Ассемблера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БНФ</a:t>
            </a:r>
            <a:r>
              <a:rPr lang="ru-RU" altLang="ru-RU" sz="1800" b="1"/>
              <a:t> и описание языков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РП: </a:t>
            </a:r>
            <a:r>
              <a:rPr lang="ru-RU" altLang="ru-RU" sz="1800" b="1">
                <a:solidFill>
                  <a:srgbClr val="00B050"/>
                </a:solidFill>
              </a:rPr>
              <a:t>Схема взаимодействия</a:t>
            </a:r>
            <a:r>
              <a:rPr lang="ru-RU" altLang="ru-RU" sz="1800" b="1"/>
              <a:t>  Аппаратуры и</a:t>
            </a:r>
            <a:r>
              <a:rPr lang="en-US" altLang="ru-RU" sz="1800" b="1"/>
              <a:t> TSR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</a:t>
            </a:r>
            <a:r>
              <a:rPr lang="ru-RU" altLang="ru-RU" sz="1800" b="1">
                <a:solidFill>
                  <a:srgbClr val="00B050"/>
                </a:solidFill>
              </a:rPr>
              <a:t>ввода и вывода</a:t>
            </a:r>
            <a:r>
              <a:rPr lang="ru-RU" altLang="ru-RU" sz="1800" b="1"/>
              <a:t>, Порты в/в (рисунок и пример)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Процедуры и их параметра, вложенные процедуры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по группам (арифметика, логика, сдвига, перехода, цепочек и др.)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Двоичная арифметика и коррекция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Сопроцессор и его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Ассемблер: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Константы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Выражения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Псевдооператоры: список ключевых слов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Описание сегментов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endParaRPr lang="ru-RU" altLang="ru-RU" sz="1800" b="1"/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 Работа в </a:t>
            </a:r>
            <a:r>
              <a:rPr lang="en-US" altLang="ru-RU" sz="1800" b="1"/>
              <a:t>TASM</a:t>
            </a:r>
            <a:r>
              <a:rPr lang="ru-RU" altLang="ru-RU" sz="1800" b="1"/>
              <a:t> и </a:t>
            </a:r>
            <a:r>
              <a:rPr lang="en-US" altLang="ru-RU" sz="1800" b="1"/>
              <a:t>QC</a:t>
            </a:r>
            <a:r>
              <a:rPr lang="ru-RU" altLang="ru-RU" sz="1800" b="1"/>
              <a:t> </a:t>
            </a:r>
            <a:endParaRPr lang="ru-RU" altLang="ru-RU" sz="1800"/>
          </a:p>
        </p:txBody>
      </p:sp>
    </p:spTree>
  </p:cSld>
  <p:clrMapOvr>
    <a:masterClrMapping/>
  </p:clrMapOvr>
  <p:transition spd="slow"/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7416824" cy="635000"/>
          </a:xfrm>
        </p:spPr>
        <p:txBody>
          <a:bodyPr/>
          <a:lstStyle/>
          <a:p>
            <a:r>
              <a:rPr lang="ru-RU" altLang="ru-RU" sz="2800" dirty="0"/>
              <a:t>Актуальные темы (</a:t>
            </a:r>
            <a:r>
              <a:rPr lang="ru-RU" altLang="ru-RU" sz="2800" dirty="0">
                <a:solidFill>
                  <a:srgbClr val="FF0000"/>
                </a:solidFill>
              </a:rPr>
              <a:t>на сегодня 3 ЛК</a:t>
            </a:r>
            <a:r>
              <a:rPr lang="ru-RU" altLang="ru-RU" sz="28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РАЗДЕЛИТЕЛЬ ЛР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8168743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2 ЛК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1ЛК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>
                <a:solidFill>
                  <a:srgbClr val="FF0000"/>
                </a:solidFill>
                <a:hlinkClick r:id="" action="ppaction://noaction"/>
              </a:rPr>
              <a:t>DosBox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ru-RU" altLang="ru-RU" dirty="0"/>
              <a:t>и работа с ним</a:t>
            </a:r>
            <a:endParaRPr lang="en-US" altLang="ru-RU" dirty="0"/>
          </a:p>
          <a:p>
            <a:r>
              <a:rPr lang="ru-RU" altLang="ru-RU" dirty="0">
                <a:solidFill>
                  <a:srgbClr val="FF0000"/>
                </a:solidFill>
                <a:hlinkClick r:id="" action="ppaction://noaction"/>
              </a:rPr>
              <a:t>Русификация и коды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DOS </a:t>
            </a:r>
            <a:r>
              <a:rPr lang="ru-RU" altLang="ru-RU" dirty="0"/>
              <a:t>и </a:t>
            </a:r>
            <a:r>
              <a:rPr lang="en-US" altLang="ru-RU" dirty="0"/>
              <a:t>Windows</a:t>
            </a:r>
            <a:endParaRPr lang="ru-RU" altLang="ru-RU" dirty="0"/>
          </a:p>
          <a:p>
            <a:r>
              <a:rPr lang="ru-RU" altLang="ru-RU" dirty="0"/>
              <a:t>Что такое </a:t>
            </a:r>
            <a:r>
              <a:rPr lang="ru-RU" altLang="ru-RU" dirty="0">
                <a:hlinkClick r:id="" action="ppaction://noaction"/>
              </a:rPr>
              <a:t>Командная строка </a:t>
            </a:r>
            <a:r>
              <a:rPr lang="ru-RU" altLang="ru-RU" dirty="0"/>
              <a:t>(КС) 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Зачем нужен курс СП</a:t>
            </a:r>
            <a:r>
              <a:rPr lang="en-US" altLang="ru-RU" dirty="0">
                <a:hlinkClick r:id="" action="ppaction://noaction"/>
              </a:rPr>
              <a:t>?</a:t>
            </a:r>
            <a:r>
              <a:rPr lang="ru-RU" altLang="ru-RU" dirty="0"/>
              <a:t> 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/>
              <a:t>О </a:t>
            </a:r>
            <a:r>
              <a:rPr lang="ru-RU" altLang="ru-RU" dirty="0">
                <a:hlinkClick r:id="" action="ppaction://noaction"/>
              </a:rPr>
              <a:t>Литературе </a:t>
            </a:r>
            <a:r>
              <a:rPr lang="ru-RU" altLang="ru-RU" dirty="0"/>
              <a:t>по курсу СП (</a:t>
            </a:r>
            <a:r>
              <a:rPr lang="ru-RU" altLang="ru-RU" b="1" dirty="0">
                <a:solidFill>
                  <a:srgbClr val="00B0F0"/>
                </a:solidFill>
              </a:rPr>
              <a:t>Заметка!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Аббревиатура СП</a:t>
            </a:r>
            <a:r>
              <a:rPr lang="en-US" altLang="ru-RU" dirty="0"/>
              <a:t>?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  <a:r>
              <a:rPr lang="ru-RU" altLang="ru-RU" dirty="0">
                <a:hlinkClick r:id="" action="ppaction://noaction"/>
              </a:rPr>
              <a:t>Языки</a:t>
            </a:r>
            <a:r>
              <a:rPr lang="en-US" altLang="ru-RU" dirty="0">
                <a:hlinkClick r:id="" action="ppaction://noaction"/>
              </a:rPr>
              <a:t> </a:t>
            </a:r>
            <a:r>
              <a:rPr lang="ru-RU" altLang="ru-RU" dirty="0">
                <a:hlinkClick r:id="" action="ppaction://noaction"/>
              </a:rPr>
              <a:t>СП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Файл менеджеры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Модели, представления и их назначение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Общие вопросы </a:t>
            </a:r>
            <a:r>
              <a:rPr lang="ru-RU" altLang="ru-RU" dirty="0"/>
              <a:t>(</a:t>
            </a:r>
            <a:r>
              <a:rPr lang="ru-RU" altLang="ru-RU" dirty="0">
                <a:hlinkClick r:id="" action="ppaction://noaction"/>
              </a:rPr>
              <a:t>введение</a:t>
            </a:r>
            <a:r>
              <a:rPr lang="ru-RU" altLang="ru-RU" dirty="0"/>
              <a:t>/</a:t>
            </a:r>
            <a:r>
              <a:rPr lang="ru-RU" altLang="ru-RU" dirty="0">
                <a:hlinkClick r:id="" action="ppaction://noaction"/>
              </a:rPr>
              <a:t>вступление</a:t>
            </a:r>
            <a:r>
              <a:rPr lang="ru-RU" altLang="ru-RU" dirty="0"/>
              <a:t> в СП)</a:t>
            </a:r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20365805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>
                <a:hlinkClick r:id="rId2" action="ppaction://hlinksldjump"/>
              </a:rPr>
              <a:t>DosBox</a:t>
            </a:r>
            <a:r>
              <a:rPr lang="ru-RU" altLang="ru-RU" sz="2300" dirty="0"/>
              <a:t> и работа с 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3" action="ppaction://hlinksldjump"/>
              </a:rPr>
              <a:t>Русификация и </a:t>
            </a:r>
            <a:r>
              <a:rPr lang="ru-RU" altLang="ru-RU" sz="2300" dirty="0">
                <a:hlinkClick r:id="rId4" action="ppaction://hlinksldjump"/>
              </a:rPr>
              <a:t>коды</a:t>
            </a:r>
            <a:r>
              <a:rPr lang="ru-RU" altLang="ru-RU" sz="2300" dirty="0"/>
              <a:t> </a:t>
            </a:r>
            <a:r>
              <a:rPr lang="en-US" altLang="ru-RU" sz="2300" dirty="0"/>
              <a:t>DOS </a:t>
            </a:r>
            <a:r>
              <a:rPr lang="ru-RU" altLang="ru-RU" sz="2300" dirty="0"/>
              <a:t>и </a:t>
            </a:r>
            <a:r>
              <a:rPr lang="en-US" altLang="ru-RU" sz="2300" dirty="0"/>
              <a:t>Windows</a:t>
            </a:r>
            <a:endParaRPr lang="ru-RU" altLang="ru-RU" sz="2300" dirty="0"/>
          </a:p>
          <a:p>
            <a:r>
              <a:rPr lang="ru-RU" altLang="ru-RU" sz="2300" dirty="0"/>
              <a:t>Что такое </a:t>
            </a:r>
            <a:r>
              <a:rPr lang="ru-RU" altLang="ru-RU" sz="2300" dirty="0">
                <a:hlinkClick r:id="rId5" action="ppaction://hlinksldjump"/>
              </a:rPr>
              <a:t>Командная строка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5" action="ppaction://hlinksldjump"/>
              </a:rPr>
              <a:t>КС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6" action="ppaction://hlinksldjump"/>
              </a:rPr>
              <a:t>ФМ</a:t>
            </a:r>
            <a:r>
              <a:rPr lang="ru-RU" altLang="ru-RU" sz="2300" dirty="0"/>
              <a:t>) </a:t>
            </a:r>
            <a:r>
              <a:rPr lang="en-US" altLang="ru-RU" sz="2300" dirty="0"/>
              <a:t>?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9" action="ppaction://hlinksldjump"/>
              </a:rPr>
              <a:t>Справочники</a:t>
            </a:r>
            <a:r>
              <a:rPr lang="ru-RU" altLang="ru-RU" sz="2300" dirty="0"/>
              <a:t> (ЛР № 1)</a:t>
            </a:r>
          </a:p>
          <a:p>
            <a:r>
              <a:rPr lang="ru-RU" altLang="ru-RU" sz="2300" dirty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0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1" action="ppaction://hlinksldjump"/>
              </a:rPr>
              <a:t>Принципы построения ЭВМ</a:t>
            </a:r>
            <a:endParaRPr lang="ru-RU" altLang="ru-RU" sz="2300" u="sng" dirty="0">
              <a:hlinkClick r:id="rId12" action="ppaction://hlinksldjump"/>
            </a:endParaRPr>
          </a:p>
          <a:p>
            <a:r>
              <a:rPr lang="ru-RU" altLang="ru-RU" sz="2300" dirty="0">
                <a:hlinkClick r:id="rId13" action="ppaction://hlinksldjump"/>
              </a:rPr>
              <a:t>Физическая модель темы.</a:t>
            </a:r>
            <a:endParaRPr lang="ru-RU" altLang="ru-RU" sz="2300" dirty="0">
              <a:hlinkClick r:id="rId12" action="ppaction://hlinksldjump"/>
            </a:endParaRPr>
          </a:p>
          <a:p>
            <a:r>
              <a:rPr lang="ru-RU" altLang="ru-RU" sz="2300" dirty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4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5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7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18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19" action="ppaction://hlinksldjump"/>
              </a:rPr>
              <a:t>Командные файлы </a:t>
            </a:r>
            <a:r>
              <a:rPr lang="ru-RU" altLang="ru-RU" sz="2300" dirty="0"/>
              <a:t>(ЛР №2)</a:t>
            </a:r>
          </a:p>
          <a:p>
            <a:r>
              <a:rPr lang="ru-RU" altLang="ru-RU" sz="2300" dirty="0">
                <a:hlinkClick r:id="rId20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1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218520192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ru-RU" altLang="ru-RU" sz="2300" dirty="0">
                <a:hlinkClick r:id="rId3" action="ppaction://hlinksldjump"/>
              </a:rPr>
              <a:t>Оперативная память</a:t>
            </a:r>
            <a:endParaRPr lang="ru-RU" altLang="ru-RU" sz="2300" dirty="0"/>
          </a:p>
          <a:p>
            <a:r>
              <a:rPr lang="ru-RU" altLang="ru-RU" sz="2300" dirty="0">
                <a:hlinkClick r:id="rId4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5" action="ppaction://hlinksldjump"/>
              </a:rPr>
              <a:t>Листинг программы</a:t>
            </a:r>
            <a:endParaRPr lang="ru-RU" altLang="ru-RU" sz="2300" dirty="0"/>
          </a:p>
          <a:p>
            <a:r>
              <a:rPr lang="ru-RU" altLang="ru-RU" sz="2300" dirty="0">
                <a:hlinkClick r:id="rId6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8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9" action="ppaction://hlinksldjump"/>
              </a:rPr>
              <a:t>Регистры МП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2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3" action="ppaction://hlinksldjump"/>
              </a:rPr>
              <a:t>Принципы построения ЭВМ</a:t>
            </a:r>
            <a:endParaRPr lang="ru-RU" altLang="ru-RU" sz="2300" u="sng" dirty="0">
              <a:hlinkClick r:id="rId14" action="ppaction://hlinksldjump"/>
            </a:endParaRPr>
          </a:p>
          <a:p>
            <a:r>
              <a:rPr lang="ru-RU" altLang="ru-RU" sz="2300" dirty="0">
                <a:hlinkClick r:id="rId15" action="ppaction://hlinksldjump"/>
              </a:rPr>
              <a:t>Физическая модель темы.</a:t>
            </a:r>
            <a:endParaRPr lang="ru-RU" altLang="ru-RU" sz="2300" dirty="0">
              <a:hlinkClick r:id="rId14" action="ppaction://hlinksldjump"/>
            </a:endParaRPr>
          </a:p>
          <a:p>
            <a:r>
              <a:rPr lang="ru-RU" altLang="ru-RU" sz="23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7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8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9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20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21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2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1731108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6912768" cy="864096"/>
          </a:xfrm>
        </p:spPr>
        <p:txBody>
          <a:bodyPr/>
          <a:lstStyle/>
          <a:p>
            <a:r>
              <a:rPr lang="ru-RU" sz="3600" dirty="0"/>
              <a:t>Рубежный контроль по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124744"/>
            <a:ext cx="8280920" cy="329320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Первый </a:t>
            </a:r>
            <a:r>
              <a:rPr lang="ru-RU" sz="2400" dirty="0">
                <a:latin typeface="+mn-lt"/>
                <a:cs typeface="+mn-cs"/>
              </a:rPr>
              <a:t>РК по СП  (всего Два РК по СП)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Второй РК </a:t>
            </a:r>
            <a:r>
              <a:rPr lang="ru-RU" sz="2400" dirty="0">
                <a:latin typeface="+mn-lt"/>
                <a:cs typeface="+mn-cs"/>
              </a:rPr>
              <a:t>по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Особые условия </a:t>
            </a:r>
            <a:r>
              <a:rPr lang="ru-RU" sz="2400" dirty="0">
                <a:latin typeface="+mn-lt"/>
                <a:cs typeface="+mn-cs"/>
              </a:rPr>
              <a:t>сдачи РК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b="1" u="sng" dirty="0">
                <a:solidFill>
                  <a:srgbClr val="FF0000"/>
                </a:solidFill>
              </a:rPr>
              <a:t>ДОПОЛНИТЕЛЬНЫЕ ДНИ ЗАЩИТЫ КР: </a:t>
            </a:r>
            <a:r>
              <a:rPr lang="ru-RU" sz="2800" b="1" dirty="0"/>
              <a:t>, 10.05.17 </a:t>
            </a:r>
            <a:r>
              <a:rPr lang="ru-RU" sz="2800" b="1" dirty="0">
                <a:solidFill>
                  <a:srgbClr val="00B0F0"/>
                </a:solidFill>
              </a:rPr>
              <a:t>и 24.05 ауд. </a:t>
            </a:r>
            <a:r>
              <a:rPr lang="en-US" sz="2800" b="1" dirty="0">
                <a:solidFill>
                  <a:srgbClr val="00B0F0"/>
                </a:solidFill>
              </a:rPr>
              <a:t>306</a:t>
            </a:r>
            <a:r>
              <a:rPr lang="ru-RU" sz="2800" b="1" dirty="0">
                <a:solidFill>
                  <a:srgbClr val="00B0F0"/>
                </a:solidFill>
              </a:rPr>
              <a:t>э – 1</a:t>
            </a:r>
            <a:r>
              <a:rPr lang="en-US" sz="2800" b="1" dirty="0">
                <a:solidFill>
                  <a:srgbClr val="00B0F0"/>
                </a:solidFill>
              </a:rPr>
              <a:t>6</a:t>
            </a:r>
            <a:r>
              <a:rPr lang="ru-RU" sz="2800" b="1" dirty="0">
                <a:solidFill>
                  <a:srgbClr val="00B0F0"/>
                </a:solidFill>
              </a:rPr>
              <a:t>-</a:t>
            </a:r>
            <a:r>
              <a:rPr lang="en-US" sz="2800" b="1" dirty="0">
                <a:solidFill>
                  <a:srgbClr val="00B0F0"/>
                </a:solidFill>
              </a:rPr>
              <a:t>3</a:t>
            </a:r>
            <a:r>
              <a:rPr lang="ru-RU" sz="2800" b="1" dirty="0">
                <a:solidFill>
                  <a:srgbClr val="00B0F0"/>
                </a:solidFill>
              </a:rPr>
              <a:t>0 , 17.05.17 ауд. 905 – 1</a:t>
            </a:r>
            <a:r>
              <a:rPr lang="en-US" sz="2800" b="1" dirty="0">
                <a:solidFill>
                  <a:srgbClr val="00B0F0"/>
                </a:solidFill>
              </a:rPr>
              <a:t>3</a:t>
            </a:r>
            <a:r>
              <a:rPr lang="ru-RU" sz="2800" b="1" dirty="0">
                <a:solidFill>
                  <a:srgbClr val="00B0F0"/>
                </a:solidFill>
              </a:rPr>
              <a:t>-00, все четверги с 14-00</a:t>
            </a:r>
            <a:r>
              <a:rPr lang="en-US" sz="2800" b="1" dirty="0">
                <a:solidFill>
                  <a:srgbClr val="00B0F0"/>
                </a:solidFill>
              </a:rPr>
              <a:t>-15-25 </a:t>
            </a:r>
            <a:r>
              <a:rPr lang="ru-RU" sz="2800" b="1" dirty="0">
                <a:solidFill>
                  <a:srgbClr val="00B0F0"/>
                </a:solidFill>
              </a:rPr>
              <a:t> и после лек.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ru-RU" sz="2800" b="1" dirty="0">
                <a:solidFill>
                  <a:srgbClr val="00B0F0"/>
                </a:solidFill>
              </a:rPr>
              <a:t>ауд. </a:t>
            </a:r>
            <a:r>
              <a:rPr lang="en-US" sz="2800" b="1" dirty="0">
                <a:solidFill>
                  <a:srgbClr val="00B0F0"/>
                </a:solidFill>
              </a:rPr>
              <a:t>905</a:t>
            </a:r>
            <a:r>
              <a:rPr lang="ru-RU" sz="2800" b="1" dirty="0">
                <a:solidFill>
                  <a:srgbClr val="00B0F0"/>
                </a:solidFill>
              </a:rPr>
              <a:t>.</a:t>
            </a:r>
            <a:endParaRPr lang="ru-RU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9778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048672" cy="620688"/>
          </a:xfrm>
        </p:spPr>
        <p:txBody>
          <a:bodyPr/>
          <a:lstStyle/>
          <a:p>
            <a:r>
              <a:rPr lang="ru-RU" sz="4000" dirty="0"/>
              <a:t>РК №1 по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79159"/>
            <a:ext cx="9171484" cy="56938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latin typeface="+mn-lt"/>
                <a:cs typeface="+mn-cs"/>
              </a:rPr>
              <a:t>Тема РК</a:t>
            </a:r>
            <a:r>
              <a:rPr lang="ru-RU" sz="2100" b="1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ЛР №1-4, ТЗ на КР , Лекции СП на данный момент (до 8-1).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Время РК №1</a:t>
            </a:r>
            <a:r>
              <a:rPr lang="ru-RU" sz="2100" dirty="0">
                <a:latin typeface="+mn-lt"/>
                <a:cs typeface="+mn-cs"/>
              </a:rPr>
              <a:t>: 10-я неделя, 11.04.2017 в 10-15,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u="sng" dirty="0">
                <a:latin typeface="+mn-lt"/>
                <a:cs typeface="+mn-cs"/>
              </a:rPr>
              <a:t>Задание</a:t>
            </a:r>
            <a:r>
              <a:rPr lang="ru-RU" sz="2100" dirty="0">
                <a:latin typeface="+mn-lt"/>
                <a:cs typeface="+mn-cs"/>
              </a:rPr>
              <a:t> на сайте: 2/3 к СП-</a:t>
            </a:r>
            <a:r>
              <a:rPr lang="en-US" sz="2100" dirty="0">
                <a:latin typeface="+mn-lt"/>
                <a:cs typeface="+mn-cs"/>
              </a:rPr>
              <a:t>&gt;(User/</a:t>
            </a:r>
            <a:r>
              <a:rPr lang="ru-RU" sz="2100" dirty="0">
                <a:latin typeface="+mn-lt"/>
                <a:cs typeface="+mn-cs"/>
              </a:rPr>
              <a:t>Пароль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dirty="0">
                <a:latin typeface="+mn-lt"/>
                <a:cs typeface="+mn-cs"/>
              </a:rPr>
              <a:t>-&gt;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1-4 ЛР СП для рейтинга(распечатать на группу)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Цель РК</a:t>
            </a:r>
            <a:r>
              <a:rPr lang="en-US" sz="2100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контроль </a:t>
            </a:r>
            <a:r>
              <a:rPr lang="ru-RU" sz="2100" u="sng" dirty="0">
                <a:latin typeface="+mn-lt"/>
                <a:cs typeface="+mn-cs"/>
              </a:rPr>
              <a:t>успеваемости</a:t>
            </a:r>
            <a:r>
              <a:rPr lang="ru-RU" sz="2100" dirty="0">
                <a:latin typeface="+mn-lt"/>
                <a:cs typeface="+mn-cs"/>
              </a:rPr>
              <a:t>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Проведение РК</a:t>
            </a:r>
            <a:r>
              <a:rPr lang="ru-RU" sz="2100" dirty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вариантами </a:t>
            </a:r>
            <a:r>
              <a:rPr lang="ru-RU" sz="2100" u="sng" dirty="0">
                <a:latin typeface="+mn-lt"/>
                <a:cs typeface="+mn-cs"/>
              </a:rPr>
              <a:t>номеров</a:t>
            </a:r>
            <a:r>
              <a:rPr lang="ru-RU" sz="2100" dirty="0">
                <a:latin typeface="+mn-lt"/>
                <a:cs typeface="+mn-cs"/>
              </a:rPr>
              <a:t> вопросов по ЛР (список на сайте) и общими вопросами.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Ответы (общие и по ЛР) выполняются  только на 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отдельном листе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 ученической тетради (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малый формат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)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(форма Листа ответа)</a:t>
            </a:r>
            <a:r>
              <a:rPr lang="ru-RU" sz="2100" dirty="0">
                <a:latin typeface="+mn-lt"/>
                <a:cs typeface="+mn-cs"/>
              </a:rPr>
              <a:t>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Автоматы РК</a:t>
            </a:r>
            <a:r>
              <a:rPr lang="ru-RU" sz="2100" dirty="0">
                <a:latin typeface="+mn-lt"/>
                <a:cs typeface="+mn-cs"/>
              </a:rPr>
              <a:t>: Автоматы по РК получают студенты защитившие все ЛР (ЛР №1-4) с 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отчетами до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Защитили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подписали ТЗ на КР.</a:t>
            </a:r>
            <a:endParaRPr lang="ru-RU" sz="21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Получившие автомат </a:t>
            </a:r>
            <a:r>
              <a:rPr lang="ru-RU" sz="2100" dirty="0">
                <a:latin typeface="+mn-lt"/>
                <a:cs typeface="+mn-cs"/>
              </a:rPr>
              <a:t>пишут (ФИО) и на </a:t>
            </a:r>
            <a:r>
              <a:rPr lang="ru-RU" sz="2100" u="sng" dirty="0">
                <a:latin typeface="+mn-lt"/>
                <a:cs typeface="+mn-cs"/>
              </a:rPr>
              <a:t>обороте</a:t>
            </a:r>
            <a:r>
              <a:rPr lang="ru-RU" sz="2100" dirty="0">
                <a:latin typeface="+mn-lt"/>
                <a:cs typeface="+mn-cs"/>
              </a:rPr>
              <a:t> карточки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4 ЛР +ТЗ </a:t>
            </a:r>
            <a:r>
              <a:rPr lang="ru-RU" sz="2100" dirty="0">
                <a:latin typeface="+mn-lt"/>
                <a:cs typeface="+mn-cs"/>
              </a:rPr>
              <a:t> и идут!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Результат РК</a:t>
            </a:r>
            <a:r>
              <a:rPr lang="ru-RU" sz="2100" dirty="0">
                <a:latin typeface="+mn-lt"/>
                <a:cs typeface="+mn-cs"/>
              </a:rPr>
              <a:t>: Размещается на сайте через неделю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>
                <a:latin typeface="+mn-lt"/>
                <a:cs typeface="+mn-cs"/>
              </a:rPr>
              <a:t> по КР и зачет по СП </a:t>
            </a:r>
            <a:r>
              <a:rPr lang="en-US" sz="2100" dirty="0">
                <a:latin typeface="+mn-lt"/>
                <a:cs typeface="+mn-cs"/>
              </a:rPr>
              <a:t>(</a:t>
            </a:r>
            <a:r>
              <a:rPr lang="ru-RU" sz="2100" dirty="0">
                <a:latin typeface="+mn-lt"/>
                <a:cs typeface="+mn-cs"/>
              </a:rPr>
              <a:t> Старосты сверьте у меня </a:t>
            </a:r>
            <a:r>
              <a:rPr lang="ru-RU" sz="2100" u="sng" dirty="0">
                <a:latin typeface="+mn-lt"/>
                <a:cs typeface="+mn-cs"/>
              </a:rPr>
              <a:t>списки вариантов </a:t>
            </a:r>
            <a:r>
              <a:rPr lang="ru-RU" sz="2100" dirty="0">
                <a:latin typeface="+mn-lt"/>
                <a:cs typeface="+mn-cs"/>
              </a:rPr>
              <a:t>в группе!!!- уже </a:t>
            </a:r>
            <a:r>
              <a:rPr lang="ru-RU" sz="2100" u="sng" dirty="0">
                <a:latin typeface="+mn-lt"/>
                <a:cs typeface="+mn-cs"/>
              </a:rPr>
              <a:t>разместил</a:t>
            </a:r>
            <a:r>
              <a:rPr lang="ru-RU" sz="2100" dirty="0">
                <a:latin typeface="+mn-lt"/>
                <a:cs typeface="+mn-cs"/>
              </a:rPr>
              <a:t> -</a:t>
            </a:r>
            <a:r>
              <a:rPr lang="en-US" sz="2100" dirty="0">
                <a:latin typeface="+mn-lt"/>
                <a:cs typeface="+mn-cs"/>
              </a:rPr>
              <a:t>&gt;</a:t>
            </a:r>
            <a:r>
              <a:rPr lang="ru-RU" sz="2100" b="1" dirty="0">
                <a:solidFill>
                  <a:srgbClr val="00B050"/>
                </a:solidFill>
              </a:rPr>
              <a:t> Результаты</a:t>
            </a:r>
            <a:r>
              <a:rPr lang="en-US" sz="2100" b="1" dirty="0">
                <a:solidFill>
                  <a:srgbClr val="00B050"/>
                </a:solidFill>
              </a:rPr>
              <a:t> 1</a:t>
            </a:r>
            <a:r>
              <a:rPr lang="ru-RU" sz="2100" b="1" dirty="0">
                <a:solidFill>
                  <a:srgbClr val="00B050"/>
                </a:solidFill>
              </a:rPr>
              <a:t>-го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ru-RU" sz="2100" b="1" dirty="0">
                <a:solidFill>
                  <a:srgbClr val="00B050"/>
                </a:solidFill>
              </a:rPr>
              <a:t>РК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Дополнительная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 сдача </a:t>
            </a:r>
            <a:r>
              <a:rPr lang="ru-RU" sz="2800" b="1" dirty="0">
                <a:solidFill>
                  <a:srgbClr val="FF0000"/>
                </a:solidFill>
                <a:latin typeface="+mn-lt"/>
                <a:cs typeface="+mn-cs"/>
              </a:rPr>
              <a:t>ТЗ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: 03.04.18 -  с 14-00 до 16-00 на кафедре. </a:t>
            </a:r>
          </a:p>
        </p:txBody>
      </p:sp>
    </p:spTree>
    <p:extLst>
      <p:ext uri="{BB962C8B-B14F-4D97-AF65-F5344CB8AC3E}">
        <p14:creationId xmlns:p14="http://schemas.microsoft.com/office/powerpoint/2010/main" val="152766857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7665"/>
            <a:ext cx="7920880" cy="613023"/>
          </a:xfrm>
        </p:spPr>
        <p:txBody>
          <a:bodyPr/>
          <a:lstStyle/>
          <a:p>
            <a:r>
              <a:rPr lang="ru-RU" sz="2800" dirty="0"/>
              <a:t>Особые условия </a:t>
            </a:r>
            <a:r>
              <a:rPr lang="ru-RU" sz="2800" dirty="0" err="1">
                <a:solidFill>
                  <a:srgbClr val="FF0000"/>
                </a:solidFill>
              </a:rPr>
              <a:t>вып</a:t>
            </a:r>
            <a:r>
              <a:rPr lang="ru-RU" sz="2800" dirty="0"/>
              <a:t>. и </a:t>
            </a:r>
            <a:r>
              <a:rPr lang="ru-RU" sz="2800" b="1" dirty="0">
                <a:solidFill>
                  <a:srgbClr val="FF0000"/>
                </a:solidFill>
              </a:rPr>
              <a:t>оценки</a:t>
            </a:r>
            <a:r>
              <a:rPr lang="ru-RU" sz="2800" dirty="0"/>
              <a:t> по РК №2 СП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76064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sz="1600" u="dbl" dirty="0"/>
              <a:t>Карточки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сдают</a:t>
            </a:r>
            <a:r>
              <a:rPr lang="ru-RU" sz="1600" dirty="0"/>
              <a:t> </a:t>
            </a:r>
            <a:r>
              <a:rPr lang="ru-RU" sz="1600" b="1" u="sng" dirty="0">
                <a:solidFill>
                  <a:srgbClr val="FF0000"/>
                </a:solidFill>
              </a:rPr>
              <a:t>все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ru-RU" sz="1600" b="1" u="sng" dirty="0">
                <a:solidFill>
                  <a:srgbClr val="FF0000"/>
                </a:solidFill>
              </a:rPr>
              <a:t>СТУДЕНТЫ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(ФИО/ВАР/ГР. обязательно), кроме сдавших зачеты по ЛР СП (!!!) </a:t>
            </a:r>
            <a:r>
              <a:rPr lang="ru-RU" sz="1600" b="1" dirty="0">
                <a:solidFill>
                  <a:srgbClr val="FF0000"/>
                </a:solidFill>
              </a:rPr>
              <a:t>Тогда, имея окончательную</a:t>
            </a:r>
            <a:r>
              <a:rPr lang="ru-RU" sz="1600" dirty="0"/>
              <a:t> оценку по КР и ЛР, то </a:t>
            </a:r>
            <a:r>
              <a:rPr lang="ru-RU" sz="2000" b="1" dirty="0">
                <a:solidFill>
                  <a:srgbClr val="FF0000"/>
                </a:solidFill>
              </a:rPr>
              <a:t>РК №2  он не пишет(!!) </a:t>
            </a:r>
            <a:r>
              <a:rPr lang="ru-RU" sz="1600" dirty="0"/>
              <a:t>и на своей (ФИО/В</a:t>
            </a:r>
            <a:r>
              <a:rPr lang="en-US" sz="1600" dirty="0"/>
              <a:t>/</a:t>
            </a:r>
            <a:r>
              <a:rPr lang="ru-RU" sz="1600" dirty="0"/>
              <a:t>ГР.)</a:t>
            </a:r>
            <a:r>
              <a:rPr lang="ru-RU" sz="1600" u="dbl" dirty="0"/>
              <a:t>карточке</a:t>
            </a:r>
            <a:r>
              <a:rPr lang="ru-RU" sz="1600" dirty="0"/>
              <a:t> он</a:t>
            </a:r>
            <a:r>
              <a:rPr lang="en-US" sz="1600" dirty="0"/>
              <a:t> </a:t>
            </a:r>
            <a:r>
              <a:rPr lang="ru-RU" sz="1600" dirty="0"/>
              <a:t>отмечает (НА ОБОРОТЕ</a:t>
            </a:r>
            <a:r>
              <a:rPr lang="en-US" sz="1600" dirty="0"/>
              <a:t> </a:t>
            </a:r>
            <a:r>
              <a:rPr lang="ru-RU" sz="1600" dirty="0"/>
              <a:t>КАРТОЧКИ!): </a:t>
            </a:r>
            <a:r>
              <a:rPr lang="ru-RU" sz="1600" b="1" dirty="0">
                <a:solidFill>
                  <a:srgbClr val="FF0000"/>
                </a:solidFill>
              </a:rPr>
              <a:t>(</a:t>
            </a:r>
            <a:r>
              <a:rPr lang="ru-RU" sz="1600" dirty="0"/>
              <a:t>КР СДАНО/</a:t>
            </a:r>
            <a:r>
              <a:rPr lang="ru-RU" sz="1600" b="1" dirty="0">
                <a:solidFill>
                  <a:srgbClr val="FF0000"/>
                </a:solidFill>
              </a:rPr>
              <a:t>ОТМ</a:t>
            </a:r>
            <a:r>
              <a:rPr lang="ru-RU" sz="1600" dirty="0"/>
              <a:t>, </a:t>
            </a:r>
            <a:r>
              <a:rPr lang="en-US" sz="1600" b="1" dirty="0">
                <a:solidFill>
                  <a:srgbClr val="FF0000"/>
                </a:solidFill>
              </a:rPr>
              <a:t>1-7 </a:t>
            </a:r>
            <a:r>
              <a:rPr lang="ru-RU" sz="1600" b="1" dirty="0">
                <a:solidFill>
                  <a:srgbClr val="FF0000"/>
                </a:solidFill>
              </a:rPr>
              <a:t>ЛР </a:t>
            </a:r>
            <a:r>
              <a:rPr lang="ru-RU" sz="1600" dirty="0"/>
              <a:t>– СДАНО -</a:t>
            </a:r>
            <a:r>
              <a:rPr lang="ru-RU" sz="1600" dirty="0">
                <a:solidFill>
                  <a:srgbClr val="FF0000"/>
                </a:solidFill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Если студент Имеет всю КР СП (7д.+3л. + ПО, листинг) и  </a:t>
            </a:r>
            <a:r>
              <a:rPr lang="ru-RU" sz="1600" b="1" dirty="0">
                <a:solidFill>
                  <a:srgbClr val="FF0000"/>
                </a:solidFill>
              </a:rPr>
              <a:t>согласен</a:t>
            </a:r>
            <a:r>
              <a:rPr lang="ru-RU" sz="1600" dirty="0"/>
              <a:t> на </a:t>
            </a:r>
            <a:r>
              <a:rPr lang="ru-RU" sz="1600" b="1" dirty="0">
                <a:solidFill>
                  <a:srgbClr val="00B050"/>
                </a:solidFill>
              </a:rPr>
              <a:t>УД!!!</a:t>
            </a:r>
            <a:r>
              <a:rPr lang="ru-RU" sz="1600" b="1" dirty="0"/>
              <a:t> </a:t>
            </a:r>
            <a:r>
              <a:rPr lang="ru-RU" sz="1600" dirty="0"/>
              <a:t>по КР, но еще ее не сдавал и имеет, то На </a:t>
            </a:r>
            <a:r>
              <a:rPr lang="ru-RU" sz="1600" u="dbl" dirty="0"/>
              <a:t>карточке</a:t>
            </a:r>
            <a:r>
              <a:rPr lang="ru-RU" sz="1600" dirty="0"/>
              <a:t> пишет  </a:t>
            </a:r>
            <a:r>
              <a:rPr lang="ru-RU" sz="1600" b="1" dirty="0">
                <a:solidFill>
                  <a:srgbClr val="FF0000"/>
                </a:solidFill>
              </a:rPr>
              <a:t>(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КР: Согласен </a:t>
            </a:r>
            <a:r>
              <a:rPr lang="ru-RU" sz="1600" dirty="0"/>
              <a:t>на </a:t>
            </a:r>
            <a:r>
              <a:rPr lang="ru-RU" sz="1600" b="1" dirty="0">
                <a:solidFill>
                  <a:srgbClr val="00B050"/>
                </a:solidFill>
              </a:rPr>
              <a:t>УД</a:t>
            </a:r>
            <a:r>
              <a:rPr lang="en-US" sz="1600" b="1" dirty="0">
                <a:solidFill>
                  <a:srgbClr val="00B050"/>
                </a:solidFill>
              </a:rPr>
              <a:t>, </a:t>
            </a:r>
            <a:r>
              <a:rPr lang="ru-RU" sz="1600" b="1" dirty="0">
                <a:solidFill>
                  <a:srgbClr val="FF0000"/>
                </a:solidFill>
              </a:rPr>
              <a:t>ЛР</a:t>
            </a:r>
            <a:r>
              <a:rPr lang="ru-RU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?-?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сдано)</a:t>
            </a:r>
            <a:r>
              <a:rPr lang="ru-RU" sz="1600" dirty="0"/>
              <a:t> и сдает всю КР,ЛР СП + Карточку и </a:t>
            </a:r>
            <a:r>
              <a:rPr lang="ru-RU" sz="1600" b="1" dirty="0">
                <a:solidFill>
                  <a:srgbClr val="FF0000"/>
                </a:solidFill>
              </a:rPr>
              <a:t>РК по КР СП он не пишет(он получает </a:t>
            </a:r>
            <a:r>
              <a:rPr lang="ru-RU" sz="1600" b="1" dirty="0">
                <a:solidFill>
                  <a:srgbClr val="00B050"/>
                </a:solidFill>
              </a:rPr>
              <a:t>автомат УД</a:t>
            </a:r>
            <a:r>
              <a:rPr lang="ru-RU" sz="1600" b="1" dirty="0">
                <a:solidFill>
                  <a:srgbClr val="FF0000"/>
                </a:solidFill>
              </a:rPr>
              <a:t>!), а </a:t>
            </a:r>
            <a:r>
              <a:rPr lang="ru-RU" sz="1600" b="1" dirty="0">
                <a:solidFill>
                  <a:srgbClr val="3333FF"/>
                </a:solidFill>
              </a:rPr>
              <a:t>по РК ЛР он дает ответы </a:t>
            </a:r>
            <a:r>
              <a:rPr lang="ru-RU" sz="1600" b="1" dirty="0">
                <a:solidFill>
                  <a:srgbClr val="FF0000"/>
                </a:solidFill>
              </a:rPr>
              <a:t>на  ЛР, которые не сданы </a:t>
            </a:r>
            <a:r>
              <a:rPr lang="en-US" sz="1600" b="1" dirty="0">
                <a:solidFill>
                  <a:srgbClr val="FF0000"/>
                </a:solidFill>
              </a:rPr>
              <a:t>c </a:t>
            </a:r>
            <a:r>
              <a:rPr lang="ru-RU" sz="1600" b="1" dirty="0">
                <a:solidFill>
                  <a:srgbClr val="FF0000"/>
                </a:solidFill>
              </a:rPr>
              <a:t>отчетами по РК СП (</a:t>
            </a:r>
            <a:r>
              <a:rPr lang="ru-RU" sz="1600" b="1" dirty="0">
                <a:solidFill>
                  <a:srgbClr val="FF0000"/>
                </a:solidFill>
                <a:hlinkClick r:id="rId2" action="ppaction://hlinksldjump"/>
              </a:rPr>
              <a:t>общее задание</a:t>
            </a:r>
            <a:r>
              <a:rPr lang="ru-RU" sz="1600" b="1" dirty="0">
                <a:solidFill>
                  <a:srgbClr val="FF0000"/>
                </a:solidFill>
              </a:rPr>
              <a:t>) ОН отвечает только на вопросы 1 и 2</a:t>
            </a:r>
            <a:r>
              <a:rPr lang="ru-RU" sz="1600" dirty="0"/>
              <a:t>.  </a:t>
            </a:r>
          </a:p>
          <a:p>
            <a:pPr marL="514350" indent="-51435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Если студент имеет ранее отметку со стрелкой (</a:t>
            </a:r>
            <a:r>
              <a:rPr lang="ru-RU" sz="1600" b="1" dirty="0">
                <a:solidFill>
                  <a:srgbClr val="00B0F0"/>
                </a:solidFill>
              </a:rPr>
              <a:t>ХОР ↑</a:t>
            </a:r>
            <a:r>
              <a:rPr lang="ru-RU" sz="1600" dirty="0"/>
              <a:t> или </a:t>
            </a:r>
            <a:r>
              <a:rPr lang="ru-RU" sz="1600" b="1" dirty="0">
                <a:solidFill>
                  <a:srgbClr val="00B050"/>
                </a:solidFill>
              </a:rPr>
              <a:t>УД↑</a:t>
            </a:r>
            <a:r>
              <a:rPr lang="ru-RU" sz="1600" dirty="0"/>
              <a:t>), то получает </a:t>
            </a:r>
            <a:r>
              <a:rPr lang="ru-RU" sz="1600" b="1" u="sng" dirty="0"/>
              <a:t>автоматом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00B0F0"/>
                </a:solidFill>
              </a:rPr>
              <a:t>ОТЛ</a:t>
            </a:r>
            <a:r>
              <a:rPr lang="ru-RU" sz="1600" dirty="0"/>
              <a:t> и </a:t>
            </a:r>
            <a:r>
              <a:rPr lang="ru-RU" sz="1600" b="1" dirty="0">
                <a:solidFill>
                  <a:srgbClr val="00B050"/>
                </a:solidFill>
              </a:rPr>
              <a:t>ХОР</a:t>
            </a:r>
            <a:r>
              <a:rPr lang="ru-RU" sz="1600" dirty="0"/>
              <a:t> соответственно и - </a:t>
            </a:r>
            <a:r>
              <a:rPr lang="ru-RU" sz="1600" b="1" dirty="0">
                <a:solidFill>
                  <a:srgbClr val="FF0000"/>
                </a:solidFill>
              </a:rPr>
              <a:t>РК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не пишет!</a:t>
            </a:r>
            <a:r>
              <a:rPr lang="ru-RU" sz="1600" dirty="0"/>
              <a:t>.  ОН На </a:t>
            </a:r>
            <a:r>
              <a:rPr lang="ru-RU" sz="1600" u="dbl" dirty="0"/>
              <a:t>карточке</a:t>
            </a:r>
            <a:r>
              <a:rPr lang="ru-RU" sz="1600" dirty="0"/>
              <a:t> отмечает:(</a:t>
            </a:r>
            <a:r>
              <a:rPr lang="ru-RU" sz="1600" b="1" dirty="0">
                <a:solidFill>
                  <a:srgbClr val="FF0000"/>
                </a:solidFill>
              </a:rPr>
              <a:t>Сдано</a:t>
            </a:r>
            <a:r>
              <a:rPr lang="ru-RU" sz="1600" dirty="0"/>
              <a:t>: </a:t>
            </a:r>
            <a:r>
              <a:rPr lang="ru-RU" sz="1600" b="1" dirty="0">
                <a:solidFill>
                  <a:srgbClr val="00B0F0"/>
                </a:solidFill>
              </a:rPr>
              <a:t>ХОР↑</a:t>
            </a:r>
            <a:r>
              <a:rPr lang="ru-RU" sz="1600" dirty="0"/>
              <a:t> или </a:t>
            </a:r>
            <a:r>
              <a:rPr lang="ru-RU" sz="1600" b="1" dirty="0">
                <a:solidFill>
                  <a:srgbClr val="00B050"/>
                </a:solidFill>
              </a:rPr>
              <a:t>УД↑</a:t>
            </a:r>
            <a:r>
              <a:rPr lang="ru-RU" sz="1600" b="1" dirty="0"/>
              <a:t>,</a:t>
            </a:r>
            <a:r>
              <a:rPr lang="en-US" sz="1600" b="1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ЛР</a:t>
            </a:r>
            <a:r>
              <a:rPr lang="en-US" sz="1600" b="1" dirty="0">
                <a:solidFill>
                  <a:srgbClr val="FF0000"/>
                </a:solidFill>
              </a:rPr>
              <a:t>?-?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сдано</a:t>
            </a:r>
            <a:r>
              <a:rPr lang="ru-RU" sz="1600" dirty="0"/>
              <a:t>). Он сдает все с карточкой</a:t>
            </a:r>
            <a:r>
              <a:rPr lang="ru-RU" sz="1600" b="1" dirty="0">
                <a:solidFill>
                  <a:srgbClr val="FF0000"/>
                </a:solidFill>
              </a:rPr>
              <a:t> по ЛР дает ответы на не сданные </a:t>
            </a:r>
            <a:r>
              <a:rPr lang="en-US" sz="1600" b="1" dirty="0">
                <a:solidFill>
                  <a:srgbClr val="FF0000"/>
                </a:solidFill>
              </a:rPr>
              <a:t>c </a:t>
            </a:r>
            <a:r>
              <a:rPr lang="ru-RU" sz="1600" b="1" dirty="0">
                <a:solidFill>
                  <a:srgbClr val="FF0000"/>
                </a:solidFill>
              </a:rPr>
              <a:t>отчетами ЛР</a:t>
            </a:r>
          </a:p>
          <a:p>
            <a:pPr marL="514350" indent="-51435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Студенты, </a:t>
            </a:r>
            <a:r>
              <a:rPr lang="ru-RU" sz="1600" b="1" dirty="0">
                <a:solidFill>
                  <a:srgbClr val="FF0000"/>
                </a:solidFill>
              </a:rPr>
              <a:t>не сдававшие КР и ЛР, но </a:t>
            </a:r>
            <a:r>
              <a:rPr lang="ru-RU" sz="1600" b="1" u="sng" dirty="0">
                <a:solidFill>
                  <a:srgbClr val="FF0000"/>
                </a:solidFill>
              </a:rPr>
              <a:t>имеющие</a:t>
            </a:r>
            <a:r>
              <a:rPr lang="ru-RU" sz="1600" b="1" dirty="0">
                <a:solidFill>
                  <a:srgbClr val="FF0000"/>
                </a:solidFill>
              </a:rPr>
              <a:t> всю КР </a:t>
            </a:r>
            <a:r>
              <a:rPr lang="ru-RU" sz="1600" dirty="0"/>
              <a:t>(7д.+3л. + ПО, листинг)</a:t>
            </a:r>
            <a:r>
              <a:rPr lang="ru-RU" sz="1600" b="1" dirty="0">
                <a:solidFill>
                  <a:srgbClr val="FF0000"/>
                </a:solidFill>
              </a:rPr>
              <a:t> - </a:t>
            </a:r>
            <a:r>
              <a:rPr lang="ru-RU" sz="1800" b="1" u="sng" dirty="0">
                <a:solidFill>
                  <a:srgbClr val="FF0000"/>
                </a:solidFill>
              </a:rPr>
              <a:t>пишут</a:t>
            </a:r>
            <a:r>
              <a:rPr lang="ru-RU" sz="1800" b="1" dirty="0">
                <a:solidFill>
                  <a:srgbClr val="FF0000"/>
                </a:solidFill>
              </a:rPr>
              <a:t>  РК №2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ru-RU" sz="1800" b="1" dirty="0">
                <a:solidFill>
                  <a:srgbClr val="FF0000"/>
                </a:solidFill>
              </a:rPr>
              <a:t>по ЛР и КР</a:t>
            </a:r>
            <a:r>
              <a:rPr lang="ru-RU" sz="1600" dirty="0"/>
              <a:t>(Общее </a:t>
            </a:r>
            <a:r>
              <a:rPr lang="ru-RU" sz="1600" dirty="0">
                <a:hlinkClick r:id="rId2" action="ppaction://hlinksldjump"/>
              </a:rPr>
              <a:t>Задание</a:t>
            </a:r>
            <a:r>
              <a:rPr lang="ru-RU" sz="1600" dirty="0"/>
              <a:t> вопросы 1/2 по КР и </a:t>
            </a:r>
            <a:r>
              <a:rPr lang="ru-RU" sz="1600" dirty="0">
                <a:hlinkClick r:id="rId3" action="ppaction://hlinksldjump"/>
              </a:rPr>
              <a:t>ЛР</a:t>
            </a:r>
            <a:r>
              <a:rPr lang="ru-RU" sz="1600" dirty="0"/>
              <a:t>). </a:t>
            </a:r>
            <a:r>
              <a:rPr lang="ru-RU" sz="1600" b="1" dirty="0"/>
              <a:t>Вопросы ЛР </a:t>
            </a:r>
            <a:r>
              <a:rPr lang="ru-RU" sz="1600" dirty="0"/>
              <a:t>на </a:t>
            </a:r>
            <a:r>
              <a:rPr lang="ru-RU" sz="1600" u="dbl" dirty="0"/>
              <a:t>карточке</a:t>
            </a:r>
            <a:r>
              <a:rPr lang="ru-RU" sz="1600" dirty="0"/>
              <a:t> и на сайте (</a:t>
            </a:r>
            <a:r>
              <a:rPr lang="ru-RU" sz="1600" b="1" dirty="0">
                <a:hlinkClick r:id="rId4" action="ppaction://hlinkfile"/>
              </a:rPr>
              <a:t>Вопросы </a:t>
            </a:r>
            <a:r>
              <a:rPr lang="ru-RU" sz="1600" dirty="0"/>
              <a:t>). На </a:t>
            </a:r>
            <a:r>
              <a:rPr lang="ru-RU" sz="1600" u="dbl" dirty="0"/>
              <a:t>карточке</a:t>
            </a:r>
            <a:r>
              <a:rPr lang="ru-RU" sz="1600" dirty="0"/>
              <a:t> отмечает: (</a:t>
            </a:r>
            <a:r>
              <a:rPr lang="ru-RU" sz="1600" b="1" dirty="0"/>
              <a:t>ЛР </a:t>
            </a:r>
            <a:r>
              <a:rPr lang="en-US" sz="1600" b="1" dirty="0">
                <a:solidFill>
                  <a:srgbClr val="FF0000"/>
                </a:solidFill>
              </a:rPr>
              <a:t>? -</a:t>
            </a:r>
            <a:r>
              <a:rPr lang="ru-RU" sz="1600" b="1" dirty="0">
                <a:solidFill>
                  <a:srgbClr val="FF0000"/>
                </a:solidFill>
              </a:rPr>
              <a:t>7</a:t>
            </a:r>
            <a:r>
              <a:rPr lang="ru-RU" sz="1600" b="1" dirty="0"/>
              <a:t> </a:t>
            </a:r>
            <a:r>
              <a:rPr lang="ru-RU" sz="1600" dirty="0"/>
              <a:t>сдано, </a:t>
            </a:r>
            <a:r>
              <a:rPr lang="ru-RU" sz="1600" u="sng" dirty="0"/>
              <a:t>общее</a:t>
            </a:r>
            <a:r>
              <a:rPr lang="ru-RU" sz="1600" dirty="0"/>
              <a:t> 1/2 или 1/2/3).</a:t>
            </a:r>
            <a:r>
              <a:rPr lang="ru-RU" sz="1600" b="1" dirty="0">
                <a:solidFill>
                  <a:srgbClr val="FF0000"/>
                </a:solidFill>
              </a:rPr>
              <a:t> (</a:t>
            </a:r>
            <a:r>
              <a:rPr lang="ru-RU" sz="1600" b="1" dirty="0">
                <a:solidFill>
                  <a:srgbClr val="FF0000"/>
                </a:solidFill>
                <a:hlinkClick r:id="rId2" action="ppaction://hlinksldjump"/>
              </a:rPr>
              <a:t>общее задание</a:t>
            </a:r>
            <a:r>
              <a:rPr lang="ru-RU" sz="1600" b="1" dirty="0">
                <a:solidFill>
                  <a:srgbClr val="FF0000"/>
                </a:solidFill>
              </a:rPr>
              <a:t>)</a:t>
            </a:r>
            <a:endParaRPr lang="ru-RU" sz="16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Если студент отвечает на вопрос  № 3 (</a:t>
            </a:r>
            <a:r>
              <a:rPr lang="ru-RU" sz="1600" dirty="0">
                <a:hlinkClick r:id="rId2" action="ppaction://hlinksldjump"/>
              </a:rPr>
              <a:t>общее</a:t>
            </a:r>
            <a:r>
              <a:rPr lang="ru-RU" sz="1600" dirty="0"/>
              <a:t>), то получает шанс получить отметку выше </a:t>
            </a:r>
            <a:r>
              <a:rPr lang="ru-RU" sz="1600" b="1" dirty="0">
                <a:solidFill>
                  <a:srgbClr val="00B050"/>
                </a:solidFill>
              </a:rPr>
              <a:t>УД!!!</a:t>
            </a:r>
            <a:r>
              <a:rPr lang="ru-RU" sz="1600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Зачеты </a:t>
            </a:r>
            <a:r>
              <a:rPr lang="ru-RU" sz="1600" b="1" dirty="0">
                <a:solidFill>
                  <a:srgbClr val="FF0000"/>
                </a:solidFill>
              </a:rPr>
              <a:t>по ЛР </a:t>
            </a:r>
            <a:r>
              <a:rPr lang="ru-RU" sz="1600" dirty="0"/>
              <a:t>проставляют: Аксенова М.В. (по </a:t>
            </a:r>
            <a:r>
              <a:rPr lang="ru-RU" sz="1600" dirty="0" err="1"/>
              <a:t>расп</a:t>
            </a:r>
            <a:r>
              <a:rPr lang="ru-RU" sz="1600" dirty="0"/>
              <a:t>.), и Большаков С.А. (см. на сайте ) – нужно иметь сданными 7 ЛР с отчетами. </a:t>
            </a:r>
            <a:r>
              <a:rPr lang="ru-RU" sz="1600" b="1" dirty="0">
                <a:solidFill>
                  <a:srgbClr val="FF0000"/>
                </a:solidFill>
              </a:rPr>
              <a:t>Все отчеты ЛР и док КР сдаются в 905 ауд. по расписанию.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В зачетку по КР СП и СП – </a:t>
            </a:r>
            <a:r>
              <a:rPr lang="ru-RU" sz="1600" b="1" dirty="0">
                <a:solidFill>
                  <a:srgbClr val="FF0000"/>
                </a:solidFill>
              </a:rPr>
              <a:t>1 июня 2017 </a:t>
            </a:r>
            <a:r>
              <a:rPr lang="ru-RU" sz="1600" dirty="0"/>
              <a:t>на кафедре 13:00 -14:00 </a:t>
            </a:r>
            <a:r>
              <a:rPr lang="en-US" sz="1600" dirty="0"/>
              <a:t>(</a:t>
            </a:r>
            <a:r>
              <a:rPr lang="ru-RU" sz="1600" dirty="0"/>
              <a:t>Лучше, если Старосты групп</a:t>
            </a:r>
            <a:r>
              <a:rPr lang="en-US" sz="1600" dirty="0"/>
              <a:t>)</a:t>
            </a:r>
            <a:r>
              <a:rPr lang="ru-RU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b="1" dirty="0">
                <a:solidFill>
                  <a:srgbClr val="FF0000"/>
                </a:solidFill>
              </a:rPr>
              <a:t>После</a:t>
            </a:r>
            <a:r>
              <a:rPr lang="ru-RU" sz="1600" dirty="0"/>
              <a:t> </a:t>
            </a:r>
            <a:r>
              <a:rPr lang="ru-RU" sz="1800" b="1" dirty="0">
                <a:solidFill>
                  <a:srgbClr val="FF0000"/>
                </a:solidFill>
              </a:rPr>
              <a:t>1-го июня </a:t>
            </a:r>
            <a:r>
              <a:rPr lang="ru-RU" sz="1600" dirty="0"/>
              <a:t>сдача ЛР и КР СП по отдельному расписанию приема в сессию при наличии всех документов и программ КР СП и отчетов и программ ЛР СП 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-36512" y="1340768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0" y="2492896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-36512" y="3501008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-36512" y="4725144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0" y="5589240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-1016" y="6165304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0" y="476672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8855968" y="486976"/>
            <a:ext cx="288032" cy="853792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855968" y="2492896"/>
            <a:ext cx="289048" cy="1008112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50858" y="3501008"/>
            <a:ext cx="288032" cy="1224136"/>
          </a:xfrm>
          <a:prstGeom prst="rect">
            <a:avLst/>
          </a:prstGeom>
          <a:solidFill>
            <a:srgbClr val="00B0F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0858" y="1340768"/>
            <a:ext cx="288032" cy="1152128"/>
          </a:xfrm>
          <a:prstGeom prst="rect">
            <a:avLst/>
          </a:prstGeom>
          <a:solidFill>
            <a:srgbClr val="00B0F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835820" y="4725144"/>
            <a:ext cx="288032" cy="864096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835820" y="5589240"/>
            <a:ext cx="288032" cy="576064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165553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/>
              <a:t>Форма листа для ответов ПО РК № 1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№ варианта в журнале гр.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hlinkClick r:id="rId2" action="ppaction://hlinksldjump"/>
              </a:rPr>
              <a:t>Ответ </a:t>
            </a:r>
            <a:r>
              <a:rPr lang="ru-RU" dirty="0">
                <a:solidFill>
                  <a:schemeClr val="tx1"/>
                </a:solidFill>
              </a:rPr>
              <a:t>на </a:t>
            </a:r>
            <a:r>
              <a:rPr lang="ru-RU" b="1" dirty="0">
                <a:solidFill>
                  <a:srgbClr val="FF0000"/>
                </a:solidFill>
              </a:rPr>
              <a:t>общие (по КР СП!)</a:t>
            </a:r>
            <a:r>
              <a:rPr lang="ru-RU" dirty="0">
                <a:solidFill>
                  <a:schemeClr val="tx1"/>
                </a:solidFill>
              </a:rPr>
              <a:t> для всех  </a:t>
            </a:r>
            <a:r>
              <a:rPr lang="ru-RU" dirty="0">
                <a:solidFill>
                  <a:schemeClr val="tx1"/>
                </a:solidFill>
                <a:hlinkClick r:id="rId2" action="ppaction://hlinksldjump"/>
              </a:rPr>
              <a:t>вопросы РК</a:t>
            </a:r>
            <a:r>
              <a:rPr lang="ru-RU" dirty="0">
                <a:solidFill>
                  <a:schemeClr val="tx1"/>
                </a:solidFill>
              </a:rPr>
              <a:t>№ 1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1</a:t>
              </a:r>
              <a:r>
                <a:rPr lang="ru-RU" sz="1400" b="1" dirty="0">
                  <a:solidFill>
                    <a:schemeClr val="tx1"/>
                  </a:solidFill>
                </a:rPr>
                <a:t> (</a:t>
              </a:r>
              <a:r>
                <a:rPr lang="ru-RU" sz="1400" b="1" dirty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1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1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2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2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2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u="sng" dirty="0">
                  <a:solidFill>
                    <a:schemeClr val="tx1"/>
                  </a:solidFill>
                </a:rPr>
                <a:t>слово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4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3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3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3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Группа №________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FF0000"/>
                </a:solidFill>
              </a:rPr>
              <a:t>Отдельный лист </a:t>
            </a:r>
            <a:r>
              <a:rPr lang="ru-RU" b="1" u="sng" dirty="0">
                <a:solidFill>
                  <a:srgbClr val="FF0000"/>
                </a:solidFill>
              </a:rPr>
              <a:t>малой</a:t>
            </a:r>
            <a:r>
              <a:rPr lang="ru-RU" b="1" dirty="0">
                <a:solidFill>
                  <a:srgbClr val="FF0000"/>
                </a:solidFill>
              </a:rPr>
              <a:t>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rgbClr val="FF0000"/>
                </a:solidFill>
              </a:rPr>
              <a:t>Сдача работ!!!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  <a:p>
            <a:r>
              <a:rPr lang="ru-RU" sz="1600" b="1" u="sng" dirty="0">
                <a:solidFill>
                  <a:srgbClr val="00B050"/>
                </a:solidFill>
              </a:rPr>
              <a:t>Ответы</a:t>
            </a:r>
            <a:r>
              <a:rPr lang="ru-RU" sz="1600" b="1" dirty="0">
                <a:solidFill>
                  <a:schemeClr val="tx1"/>
                </a:solidFill>
              </a:rPr>
              <a:t> и </a:t>
            </a:r>
            <a:r>
              <a:rPr lang="ru-RU" sz="1600" b="1" u="sng" dirty="0">
                <a:solidFill>
                  <a:srgbClr val="3333FF"/>
                </a:solidFill>
              </a:rPr>
              <a:t>карточки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6948264" y="5445224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48264" y="5697252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948264" y="5913276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948264" y="6201308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461194" y="535521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452320" y="558924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7164288" y="4563126"/>
            <a:ext cx="648073" cy="8820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35" idx="0"/>
          </p:cNvCxnSpPr>
          <p:nvPr/>
        </p:nvCxnSpPr>
        <p:spPr>
          <a:xfrm>
            <a:off x="7812360" y="4563126"/>
            <a:ext cx="328473" cy="792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7452320" y="6093296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7452320" y="580526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обязательно!!!!</a:t>
            </a: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70337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/>
              <a:t>Форма листа для ответов ПО РК № </a:t>
            </a:r>
            <a:r>
              <a:rPr lang="en-US" sz="2800" dirty="0"/>
              <a:t>2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№ варианта в журнале гр.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</a:rPr>
              <a:t>Ответ на </a:t>
            </a:r>
            <a:r>
              <a:rPr lang="ru-RU" sz="1600" b="1" dirty="0">
                <a:solidFill>
                  <a:srgbClr val="FF0000"/>
                </a:solidFill>
                <a:hlinkClick r:id="rId2" action="ppaction://hlinkfile"/>
              </a:rPr>
              <a:t>общие </a:t>
            </a:r>
            <a:r>
              <a:rPr lang="ru-RU" sz="1600" b="1" dirty="0">
                <a:solidFill>
                  <a:srgbClr val="FF0000"/>
                </a:solidFill>
              </a:rPr>
              <a:t>(по КР СП!)</a:t>
            </a:r>
            <a:r>
              <a:rPr lang="ru-RU" sz="1600" dirty="0">
                <a:solidFill>
                  <a:schemeClr val="tx1"/>
                </a:solidFill>
              </a:rPr>
              <a:t> для всех  </a:t>
            </a:r>
            <a:r>
              <a:rPr lang="ru-RU" sz="1600" dirty="0">
                <a:solidFill>
                  <a:schemeClr val="tx1"/>
                </a:solidFill>
                <a:hlinkClick r:id="rId3" action="ppaction://hlinksldjump"/>
              </a:rPr>
              <a:t>вопросы РК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dirty="0">
                <a:solidFill>
                  <a:schemeClr val="tx1"/>
                </a:solidFill>
                <a:hlinkClick r:id="rId4" action="ppaction://hlinksldjump"/>
              </a:rPr>
              <a:t>Вар</a:t>
            </a:r>
            <a:r>
              <a:rPr lang="ru-RU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5</a:t>
              </a:r>
              <a:r>
                <a:rPr lang="ru-RU" sz="1400" b="1" dirty="0">
                  <a:solidFill>
                    <a:schemeClr val="tx1"/>
                  </a:solidFill>
                </a:rPr>
                <a:t> (</a:t>
              </a:r>
              <a:r>
                <a:rPr lang="ru-RU" sz="1400" b="1" dirty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5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5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6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6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6</a:t>
              </a:r>
              <a:r>
                <a:rPr lang="ru-RU" sz="2000" dirty="0">
                  <a:solidFill>
                    <a:schemeClr val="tx1"/>
                  </a:solidFill>
                </a:rPr>
                <a:t> или </a:t>
              </a:r>
              <a:r>
                <a:rPr lang="ru-RU" sz="2000" u="sng" dirty="0">
                  <a:solidFill>
                    <a:schemeClr val="tx1"/>
                  </a:solidFill>
                </a:rPr>
                <a:t>слово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8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8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7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7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7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Группа №________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FF0000"/>
                </a:solidFill>
              </a:rPr>
              <a:t>Отдельный лист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rgbClr val="FF0000"/>
                </a:solidFill>
                <a:hlinkClick r:id="rId8" action="ppaction://hlinksldjump"/>
              </a:rPr>
              <a:t>Сдача работ</a:t>
            </a:r>
            <a:r>
              <a:rPr lang="ru-RU" b="1" u="sng" dirty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chemeClr val="tx1"/>
                </a:solidFill>
              </a:rPr>
              <a:t>РК</a:t>
            </a:r>
            <a:r>
              <a:rPr lang="en-US" b="1" u="sng" dirty="0">
                <a:solidFill>
                  <a:schemeClr val="tx1"/>
                </a:solidFill>
              </a:rPr>
              <a:t>2</a:t>
            </a:r>
            <a:r>
              <a:rPr lang="ru-RU" b="1" u="sng" dirty="0">
                <a:solidFill>
                  <a:srgbClr val="FF0000"/>
                </a:solidFill>
              </a:rPr>
              <a:t>!!!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обязательно!!!!</a:t>
            </a: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44584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488882" cy="908720"/>
          </a:xfrm>
        </p:spPr>
        <p:txBody>
          <a:bodyPr/>
          <a:lstStyle/>
          <a:p>
            <a:r>
              <a:rPr lang="ru-RU" dirty="0"/>
              <a:t>Сдача работ по РК №2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165850" y="764704"/>
            <a:ext cx="2978149" cy="15841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u="sng" dirty="0">
                <a:solidFill>
                  <a:srgbClr val="3333FF"/>
                </a:solidFill>
              </a:rPr>
              <a:t>карточки РК 2 (</a:t>
            </a:r>
            <a:r>
              <a:rPr lang="ru-RU" sz="1600" b="1" u="sng" dirty="0">
                <a:solidFill>
                  <a:srgbClr val="FF0000"/>
                </a:solidFill>
              </a:rPr>
              <a:t>!!!ФИО</a:t>
            </a:r>
            <a:r>
              <a:rPr lang="en-US" sz="1600" b="1" u="sng" dirty="0">
                <a:solidFill>
                  <a:srgbClr val="FF0000"/>
                </a:solidFill>
              </a:rPr>
              <a:t>/</a:t>
            </a:r>
            <a:r>
              <a:rPr lang="ru-RU" sz="1600" b="1" u="sng" dirty="0">
                <a:solidFill>
                  <a:srgbClr val="FF0000"/>
                </a:solidFill>
              </a:rPr>
              <a:t>ВАР СП/ ГРУППА!!!</a:t>
            </a:r>
            <a:r>
              <a:rPr lang="ru-RU" sz="1600" b="1" u="sng" dirty="0">
                <a:solidFill>
                  <a:srgbClr val="3333FF"/>
                </a:solidFill>
              </a:rPr>
              <a:t>)</a:t>
            </a:r>
            <a:r>
              <a:rPr lang="ru-RU" sz="1600" b="1" u="sng" dirty="0">
                <a:solidFill>
                  <a:schemeClr val="tx1"/>
                </a:solidFill>
              </a:rPr>
              <a:t> </a:t>
            </a:r>
            <a:r>
              <a:rPr lang="ru-RU" b="1" u="sng" dirty="0">
                <a:solidFill>
                  <a:schemeClr val="tx1"/>
                </a:solidFill>
              </a:rPr>
              <a:t>ИВАНОВ/12/03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ТЗ КР СП</a:t>
            </a:r>
          </a:p>
          <a:p>
            <a:r>
              <a:rPr lang="ru-RU" sz="1600" b="1" u="sng" dirty="0">
                <a:solidFill>
                  <a:srgbClr val="FF0000"/>
                </a:solidFill>
              </a:rPr>
              <a:t>Ответы на вопросы </a:t>
            </a:r>
            <a:r>
              <a:rPr lang="ru-RU" sz="1600" b="1" u="sng" dirty="0">
                <a:solidFill>
                  <a:srgbClr val="00B050"/>
                </a:solidFill>
              </a:rPr>
              <a:t> по ЛР</a:t>
            </a:r>
            <a:endParaRPr lang="ru-RU" sz="1600" b="1" u="sng" dirty="0">
              <a:solidFill>
                <a:srgbClr val="3333FF"/>
              </a:solidFill>
            </a:endParaRPr>
          </a:p>
        </p:txBody>
      </p:sp>
      <p:cxnSp>
        <p:nvCxnSpPr>
          <p:cNvPr id="11" name="Прямая со стрелкой 10"/>
          <p:cNvCxnSpPr>
            <a:endCxn id="16" idx="3"/>
          </p:cNvCxnSpPr>
          <p:nvPr/>
        </p:nvCxnSpPr>
        <p:spPr>
          <a:xfrm flipH="1" flipV="1">
            <a:off x="4467509" y="1569676"/>
            <a:ext cx="1650583" cy="47705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20" idx="3"/>
          </p:cNvCxnSpPr>
          <p:nvPr/>
        </p:nvCxnSpPr>
        <p:spPr>
          <a:xfrm flipH="1" flipV="1">
            <a:off x="4045251" y="1358770"/>
            <a:ext cx="2120600" cy="51755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271773" y="1515670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267744" y="1862826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264718" y="2294874"/>
            <a:ext cx="2195736" cy="10801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685973" y="1313765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267744" y="1403775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469188" y="647691"/>
            <a:ext cx="2088" cy="666074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4" idx="1"/>
            <a:endCxn id="22" idx="3"/>
          </p:cNvCxnSpPr>
          <p:nvPr/>
        </p:nvCxnSpPr>
        <p:spPr>
          <a:xfrm flipH="1" flipV="1">
            <a:off x="4463480" y="1457781"/>
            <a:ext cx="1702370" cy="990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2264718" y="1970838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2264718" y="2078850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267744" y="2186862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264718" y="2405379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64718" y="2513391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65850" y="3281747"/>
            <a:ext cx="2764362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chemeClr val="accent6">
                    <a:lumMod val="50000"/>
                  </a:schemeClr>
                </a:solidFill>
              </a:rPr>
              <a:t>Документы КР СП</a:t>
            </a:r>
            <a:endParaRPr lang="ru-RU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Прямая со стрелкой 41"/>
          <p:cNvCxnSpPr>
            <a:stCxn id="40" idx="1"/>
            <a:endCxn id="39" idx="3"/>
          </p:cNvCxnSpPr>
          <p:nvPr/>
        </p:nvCxnSpPr>
        <p:spPr>
          <a:xfrm flipH="1" flipV="1">
            <a:off x="4460454" y="2567397"/>
            <a:ext cx="1705396" cy="102938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6165850" y="2348880"/>
            <a:ext cx="2978150" cy="810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chemeClr val="tx1"/>
                </a:solidFill>
              </a:rPr>
              <a:t>Листы КР СП  и Лист </a:t>
            </a:r>
            <a:r>
              <a:rPr lang="ru-RU" b="1" u="sng" dirty="0">
                <a:solidFill>
                  <a:srgbClr val="FF0000"/>
                </a:solidFill>
              </a:rPr>
              <a:t>Схемы</a:t>
            </a:r>
            <a:r>
              <a:rPr lang="ru-RU" b="1" u="sng" dirty="0">
                <a:solidFill>
                  <a:schemeClr val="tx1"/>
                </a:solidFill>
              </a:rPr>
              <a:t> </a:t>
            </a:r>
            <a:r>
              <a:rPr lang="ru-RU" b="1" u="sng" dirty="0">
                <a:solidFill>
                  <a:srgbClr val="7030A0"/>
                </a:solidFill>
              </a:rPr>
              <a:t>с ответом </a:t>
            </a:r>
            <a:r>
              <a:rPr lang="ru-RU" b="1" u="sng" dirty="0">
                <a:solidFill>
                  <a:schemeClr val="tx1"/>
                </a:solidFill>
              </a:rPr>
              <a:t>на общий вопрос</a:t>
            </a:r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46" name="Прямая со стрелкой 45"/>
          <p:cNvCxnSpPr>
            <a:stCxn id="45" idx="1"/>
            <a:endCxn id="36" idx="3"/>
          </p:cNvCxnSpPr>
          <p:nvPr/>
        </p:nvCxnSpPr>
        <p:spPr>
          <a:xfrm flipH="1" flipV="1">
            <a:off x="4460454" y="2132856"/>
            <a:ext cx="1705396" cy="62106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Группа 59"/>
          <p:cNvGrpSpPr/>
          <p:nvPr/>
        </p:nvGrpSpPr>
        <p:grpSpPr>
          <a:xfrm>
            <a:off x="232466" y="5586747"/>
            <a:ext cx="1747246" cy="380535"/>
            <a:chOff x="179512" y="5424729"/>
            <a:chExt cx="1938858" cy="380535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61" name="Прямоугольник 60"/>
          <p:cNvSpPr/>
          <p:nvPr/>
        </p:nvSpPr>
        <p:spPr>
          <a:xfrm>
            <a:off x="555070" y="4518128"/>
            <a:ext cx="7824878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>
                <a:solidFill>
                  <a:srgbClr val="7030A0"/>
                </a:solidFill>
              </a:rPr>
              <a:t>Сдача по группам  (ИУ5-41, 42, 43, 44, СУЦ-6х):</a:t>
            </a:r>
            <a:endParaRPr lang="ru-RU" sz="1600" b="1" dirty="0">
              <a:solidFill>
                <a:srgbClr val="7030A0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2271773" y="5598364"/>
            <a:ext cx="1604396" cy="380535"/>
            <a:chOff x="179512" y="5424729"/>
            <a:chExt cx="1938858" cy="380535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8172400" y="5606962"/>
            <a:ext cx="757812" cy="380535"/>
            <a:chOff x="179512" y="5424729"/>
            <a:chExt cx="1938858" cy="380535"/>
          </a:xfrm>
        </p:grpSpPr>
        <p:sp>
          <p:nvSpPr>
            <p:cNvPr id="67" name="Прямоугольник 6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4211960" y="5622381"/>
            <a:ext cx="1722698" cy="380535"/>
            <a:chOff x="179512" y="5424729"/>
            <a:chExt cx="1938858" cy="380535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2" name="Прямоугольник 71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3" name="Прямоугольник 72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1" name="Левая фигурная скобка 80"/>
          <p:cNvSpPr/>
          <p:nvPr/>
        </p:nvSpPr>
        <p:spPr>
          <a:xfrm>
            <a:off x="1322113" y="3174132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Левая фигурная скобка 81"/>
          <p:cNvSpPr/>
          <p:nvPr/>
        </p:nvSpPr>
        <p:spPr>
          <a:xfrm>
            <a:off x="1258489" y="1515670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2994864" y="332704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18222" y="2697305"/>
            <a:ext cx="43313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972894" y="3919950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994864" y="269697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cxnSp>
        <p:nvCxnSpPr>
          <p:cNvPr id="47" name="Прямая со стрелкой 46"/>
          <p:cNvCxnSpPr>
            <a:endCxn id="19" idx="3"/>
          </p:cNvCxnSpPr>
          <p:nvPr/>
        </p:nvCxnSpPr>
        <p:spPr>
          <a:xfrm flipH="1" flipV="1">
            <a:off x="4460454" y="2348880"/>
            <a:ext cx="1705396" cy="61003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7846" y="5230505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1 гр.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21504" y="5229200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2 гр.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21704" y="5261138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3 гр.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88224" y="5279263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4 гр.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72400" y="5261138"/>
            <a:ext cx="69923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СУЦ.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6318250" y="5614641"/>
            <a:ext cx="1691656" cy="380535"/>
            <a:chOff x="179512" y="5424729"/>
            <a:chExt cx="1938858" cy="380535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20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952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КР СП (общее)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2" y="765175"/>
            <a:ext cx="8675687" cy="5400675"/>
          </a:xfrm>
        </p:spPr>
        <p:txBody>
          <a:bodyPr/>
          <a:lstStyle/>
          <a:p>
            <a:pPr eaLnBrk="1" hangingPunct="1"/>
            <a:r>
              <a:rPr lang="ru-RU" altLang="ru-RU" sz="1700" dirty="0">
                <a:hlinkClick r:id="rId3" action="ppaction://hlinksldjump"/>
              </a:rPr>
              <a:t>КР </a:t>
            </a:r>
            <a:r>
              <a:rPr lang="ru-RU" altLang="ru-RU" sz="1700" dirty="0"/>
              <a:t>содержит: </a:t>
            </a:r>
            <a:r>
              <a:rPr lang="ru-RU" altLang="ru-RU" sz="1700" dirty="0">
                <a:hlinkClick r:id="rId4" action="ppaction://hlinksldjump"/>
              </a:rPr>
              <a:t>3 </a:t>
            </a:r>
            <a:r>
              <a:rPr lang="ru-RU" altLang="ru-RU" sz="1700" u="sng" dirty="0">
                <a:hlinkClick r:id="rId4" action="ppaction://hlinksldjump"/>
              </a:rPr>
              <a:t>листа</a:t>
            </a:r>
            <a:r>
              <a:rPr lang="ru-RU" altLang="ru-RU" sz="1700" dirty="0"/>
              <a:t> формата </a:t>
            </a:r>
            <a:r>
              <a:rPr lang="ru-RU" altLang="ru-RU" sz="1700" b="1" dirty="0"/>
              <a:t>А1</a:t>
            </a:r>
            <a:r>
              <a:rPr lang="ru-RU" altLang="ru-RU" sz="1700" dirty="0"/>
              <a:t> (при </a:t>
            </a:r>
            <a:r>
              <a:rPr lang="ru-RU" altLang="ru-RU" sz="1700" u="sng" dirty="0"/>
              <a:t>специальных</a:t>
            </a:r>
            <a:r>
              <a:rPr lang="ru-RU" altLang="ru-RU" sz="1700" dirty="0"/>
              <a:t> ограничениях можно распечатать на А4, поясню!!!) примеры на сайте. Результат – </a:t>
            </a:r>
            <a:r>
              <a:rPr lang="ru-RU" altLang="ru-RU" sz="1700" dirty="0" err="1"/>
              <a:t>дифф</a:t>
            </a:r>
            <a:r>
              <a:rPr lang="ru-RU" altLang="ru-RU" sz="1700" dirty="0"/>
              <a:t>. зачет по КР СП.</a:t>
            </a:r>
          </a:p>
          <a:p>
            <a:pPr eaLnBrk="1" hangingPunct="1"/>
            <a:r>
              <a:rPr lang="ru-RU" altLang="ru-RU" sz="1700" dirty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>
                <a:hlinkClick r:id="rId5" action="ppaction://hlinksldjump"/>
              </a:rPr>
              <a:t>Документы</a:t>
            </a:r>
            <a:r>
              <a:rPr lang="ru-RU" altLang="ru-RU" sz="1700" dirty="0">
                <a:hlinkClick r:id="rId5" action="ppaction://hlinksldjump"/>
              </a:rPr>
              <a:t> КР </a:t>
            </a:r>
            <a:r>
              <a:rPr lang="ru-RU" altLang="ru-RU" sz="1700" dirty="0"/>
              <a:t>(как на 1-м курсе): </a:t>
            </a:r>
            <a:r>
              <a:rPr lang="ru-RU" altLang="ru-RU" sz="1700" dirty="0">
                <a:hlinkClick r:id="rId6" action="ppaction://hlinksldjump"/>
              </a:rPr>
              <a:t>ТЗ</a:t>
            </a:r>
            <a:r>
              <a:rPr lang="ru-RU" altLang="ru-RU" sz="1700" dirty="0"/>
              <a:t>, ТО, ОП,РП, РСП, ПМИ, ПО в исходном и исполнимом форматах (на сайте </a:t>
            </a:r>
            <a:r>
              <a:rPr lang="ru-RU" altLang="ru-RU" sz="1700" b="1" dirty="0">
                <a:solidFill>
                  <a:srgbClr val="FF0000"/>
                </a:solidFill>
              </a:rPr>
              <a:t>есть</a:t>
            </a:r>
            <a:r>
              <a:rPr lang="ru-RU" altLang="ru-RU" sz="1700" dirty="0"/>
              <a:t> примеры/образцы листов и документов!  (</a:t>
            </a:r>
            <a:r>
              <a:rPr lang="ru-RU" altLang="ru-RU" sz="1700" dirty="0">
                <a:hlinkClick r:id="rId7" action="ppaction://hlinksldjump"/>
              </a:rPr>
              <a:t>СМ</a:t>
            </a:r>
            <a:r>
              <a:rPr lang="ru-RU" altLang="ru-RU" sz="1700" dirty="0"/>
              <a:t>)</a:t>
            </a:r>
          </a:p>
          <a:p>
            <a:pPr eaLnBrk="1" hangingPunct="1"/>
            <a:r>
              <a:rPr lang="ru-RU" altLang="ru-RU" sz="1700" u="sng" dirty="0">
                <a:hlinkClick r:id="rId5" action="ppaction://hlinksldjump"/>
              </a:rPr>
              <a:t>Сдача ПО КР </a:t>
            </a:r>
            <a:r>
              <a:rPr lang="ru-RU" altLang="ru-RU" sz="1700" dirty="0"/>
              <a:t>с ПМИ, </a:t>
            </a:r>
            <a:r>
              <a:rPr lang="ru-RU" altLang="ru-RU" sz="1700" b="1" dirty="0">
                <a:solidFill>
                  <a:srgbClr val="FF0000"/>
                </a:solidFill>
              </a:rPr>
              <a:t>только</a:t>
            </a:r>
            <a:r>
              <a:rPr lang="ru-RU" altLang="ru-RU" sz="1700" dirty="0"/>
              <a:t> на основе </a:t>
            </a:r>
            <a:r>
              <a:rPr lang="ru-RU" altLang="ru-RU" sz="1700" u="sng" dirty="0"/>
              <a:t>испытаний</a:t>
            </a:r>
            <a:r>
              <a:rPr lang="ru-RU" altLang="ru-RU" sz="1700" dirty="0"/>
              <a:t> правильной </a:t>
            </a:r>
            <a:r>
              <a:rPr lang="ru-RU" altLang="ru-RU" sz="1700" u="sng" dirty="0"/>
              <a:t>документации</a:t>
            </a:r>
            <a:r>
              <a:rPr lang="ru-RU" altLang="ru-RU" sz="1700" dirty="0"/>
              <a:t> и работающего </a:t>
            </a:r>
            <a:r>
              <a:rPr lang="ru-RU" altLang="ru-RU" sz="1700" u="sng" dirty="0"/>
              <a:t>ПО</a:t>
            </a:r>
            <a:r>
              <a:rPr lang="ru-RU" altLang="ru-RU" sz="1700" dirty="0"/>
              <a:t> (</a:t>
            </a:r>
            <a:r>
              <a:rPr lang="en-US" altLang="ru-RU" sz="1700" dirty="0"/>
              <a:t>TSR</a:t>
            </a:r>
            <a:r>
              <a:rPr lang="ru-RU" altLang="ru-RU" sz="1700" dirty="0"/>
              <a:t>), (можно на своем комп.)</a:t>
            </a:r>
          </a:p>
          <a:p>
            <a:pPr eaLnBrk="1" hangingPunct="1"/>
            <a:r>
              <a:rPr lang="ru-RU" altLang="ru-RU" sz="1700" u="sng" dirty="0"/>
              <a:t>Сроки сдачи </a:t>
            </a:r>
            <a:r>
              <a:rPr lang="ru-RU" altLang="ru-RU" sz="1700" dirty="0"/>
              <a:t>КР не  позднее </a:t>
            </a:r>
            <a:r>
              <a:rPr lang="ru-RU" altLang="ru-RU" sz="1700" b="1" dirty="0">
                <a:solidFill>
                  <a:srgbClr val="FF0000"/>
                </a:solidFill>
              </a:rPr>
              <a:t>1</a:t>
            </a:r>
            <a:r>
              <a:rPr lang="en-US" altLang="ru-RU" sz="1700" b="1" dirty="0">
                <a:solidFill>
                  <a:srgbClr val="FF0000"/>
                </a:solidFill>
              </a:rPr>
              <a:t>4</a:t>
            </a:r>
            <a:r>
              <a:rPr lang="ru-RU" altLang="ru-RU" sz="1700" dirty="0"/>
              <a:t> недели семестра. </a:t>
            </a:r>
            <a:r>
              <a:rPr lang="ru-RU" altLang="ru-RU" sz="1700" dirty="0">
                <a:hlinkClick r:id="rId8" action="ppaction://hlinksldjump"/>
              </a:rPr>
              <a:t>Защита </a:t>
            </a:r>
            <a:r>
              <a:rPr lang="ru-RU" altLang="ru-RU" sz="1700" dirty="0"/>
              <a:t>КР СП.</a:t>
            </a:r>
          </a:p>
          <a:p>
            <a:pPr eaLnBrk="1" hangingPunct="1"/>
            <a:r>
              <a:rPr lang="ru-RU" altLang="ru-RU" sz="1700" u="sng" dirty="0"/>
              <a:t>Оценка по КР</a:t>
            </a:r>
            <a:r>
              <a:rPr lang="ru-RU" altLang="ru-RU" sz="1700" dirty="0"/>
              <a:t> по </a:t>
            </a:r>
            <a:r>
              <a:rPr lang="ru-RU" altLang="ru-RU" sz="1700" b="1" dirty="0">
                <a:solidFill>
                  <a:srgbClr val="FF0000"/>
                </a:solidFill>
              </a:rPr>
              <a:t>5-х бальной </a:t>
            </a:r>
            <a:r>
              <a:rPr lang="ru-RU" altLang="ru-RU" sz="1700" dirty="0"/>
              <a:t>системе ( она идет в </a:t>
            </a:r>
            <a:r>
              <a:rPr lang="ru-RU" altLang="ru-RU" sz="1700" b="1" dirty="0">
                <a:solidFill>
                  <a:srgbClr val="FF0000"/>
                </a:solidFill>
              </a:rPr>
              <a:t>диплом</a:t>
            </a:r>
            <a:r>
              <a:rPr lang="ru-RU" altLang="ru-RU" sz="1700" dirty="0"/>
              <a:t> бакалавра!)</a:t>
            </a:r>
          </a:p>
          <a:p>
            <a:pPr eaLnBrk="1" hangingPunct="1"/>
            <a:r>
              <a:rPr lang="ru-RU" altLang="ru-RU" sz="1700" dirty="0"/>
              <a:t>Выполняется </a:t>
            </a:r>
            <a:r>
              <a:rPr lang="ru-RU" altLang="ru-RU" sz="1700" b="1" dirty="0">
                <a:solidFill>
                  <a:srgbClr val="FF0000"/>
                </a:solidFill>
              </a:rPr>
              <a:t>индивидуально</a:t>
            </a:r>
            <a:r>
              <a:rPr lang="ru-RU" altLang="ru-RU" sz="1700" dirty="0"/>
              <a:t> по своему варианту с учетом индекса группы.</a:t>
            </a:r>
          </a:p>
          <a:p>
            <a:pPr eaLnBrk="1" hangingPunct="1"/>
            <a:r>
              <a:rPr lang="ru-RU" altLang="ru-RU" sz="1700" dirty="0"/>
              <a:t>ТЗ по КР предоставляется и </a:t>
            </a:r>
            <a:r>
              <a:rPr lang="ru-RU" altLang="ru-RU" sz="1700" b="1" dirty="0">
                <a:solidFill>
                  <a:srgbClr val="FF0000"/>
                </a:solidFill>
              </a:rPr>
              <a:t>подписывается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до 4-й неделе </a:t>
            </a:r>
            <a:r>
              <a:rPr lang="ru-RU" altLang="ru-RU" sz="1700" dirty="0"/>
              <a:t>(На </a:t>
            </a:r>
            <a:r>
              <a:rPr lang="ru-RU" altLang="ru-RU" sz="1700" dirty="0" err="1"/>
              <a:t>Конс</a:t>
            </a:r>
            <a:r>
              <a:rPr lang="ru-RU" altLang="ru-RU" sz="1700" dirty="0"/>
              <a:t>. КР СП или ЛР), ТЗ - это домашнее задание (ДЗ КР СП). ТЗ и КР СП принимает </a:t>
            </a:r>
            <a:r>
              <a:rPr lang="ru-RU" altLang="ru-RU" sz="1700" b="1" dirty="0">
                <a:solidFill>
                  <a:srgbClr val="FF0000"/>
                </a:solidFill>
              </a:rPr>
              <a:t>только</a:t>
            </a:r>
            <a:r>
              <a:rPr lang="ru-RU" altLang="ru-RU" sz="1700" dirty="0"/>
              <a:t> Большаков С.А.</a:t>
            </a:r>
          </a:p>
          <a:p>
            <a:pPr eaLnBrk="1" hangingPunct="1"/>
            <a:r>
              <a:rPr lang="ru-RU" altLang="ru-RU" sz="1700" dirty="0"/>
              <a:t>Если </a:t>
            </a:r>
            <a:r>
              <a:rPr lang="ru-RU" altLang="ru-RU" sz="1700" u="sng" dirty="0"/>
              <a:t>ТЗ вовремя </a:t>
            </a:r>
            <a:r>
              <a:rPr lang="ru-RU" altLang="ru-RU" sz="1700" dirty="0"/>
              <a:t>не </a:t>
            </a:r>
            <a:r>
              <a:rPr lang="ru-RU" altLang="ru-RU" sz="1700" u="sng" dirty="0"/>
              <a:t>подписано</a:t>
            </a:r>
            <a:r>
              <a:rPr lang="ru-RU" altLang="ru-RU" sz="1700" dirty="0"/>
              <a:t> и правильно не оформлено, </a:t>
            </a:r>
            <a:r>
              <a:rPr lang="ru-RU" altLang="ru-RU" sz="1700" b="1" u="sng" dirty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/>
              <a:t>!!!</a:t>
            </a:r>
          </a:p>
          <a:p>
            <a:pPr eaLnBrk="1" hangingPunct="1"/>
            <a:r>
              <a:rPr lang="ru-RU" altLang="ru-RU" sz="1700" dirty="0"/>
              <a:t>На сайте есть обобщенный (большой) вариант КР, и два варианта упрощенных (порты и буфер клавиатуры).</a:t>
            </a:r>
          </a:p>
          <a:p>
            <a:pPr eaLnBrk="1" hangingPunct="1"/>
            <a:r>
              <a:rPr lang="ru-RU" altLang="ru-RU" sz="1700" dirty="0"/>
              <a:t>По КР СП  будут </a:t>
            </a:r>
            <a:r>
              <a:rPr lang="ru-RU" altLang="ru-RU" sz="1700" u="sng" dirty="0"/>
              <a:t>отдельные лекции </a:t>
            </a:r>
            <a:r>
              <a:rPr lang="ru-RU" altLang="ru-RU" sz="1700" dirty="0"/>
              <a:t>(</a:t>
            </a:r>
            <a:r>
              <a:rPr lang="ru-RU" altLang="ru-RU" sz="1700" dirty="0">
                <a:hlinkClick r:id="rId5" action="ppaction://hlinksldjump"/>
              </a:rPr>
              <a:t>СМ</a:t>
            </a:r>
            <a:r>
              <a:rPr lang="ru-RU" altLang="ru-RU" sz="1700" dirty="0"/>
              <a:t>).</a:t>
            </a:r>
            <a:r>
              <a:rPr lang="en-US" altLang="ru-RU" sz="1700" dirty="0"/>
              <a:t> </a:t>
            </a:r>
            <a:r>
              <a:rPr lang="ru-RU" altLang="ru-RU" sz="1700" dirty="0"/>
              <a:t>Общие вопросы СП (</a:t>
            </a:r>
            <a:r>
              <a:rPr lang="ru-RU" altLang="ru-RU" sz="1700" dirty="0">
                <a:hlinkClick r:id="rId9" action="ppaction://hlinksldjump"/>
              </a:rPr>
              <a:t>СМ</a:t>
            </a:r>
            <a:r>
              <a:rPr lang="ru-RU" altLang="ru-RU" sz="1700" dirty="0"/>
              <a:t>)</a:t>
            </a:r>
          </a:p>
          <a:p>
            <a:pPr eaLnBrk="1" hangingPunct="1"/>
            <a:r>
              <a:rPr lang="ru-RU" altLang="ru-RU" sz="1700" u="sng" dirty="0"/>
              <a:t>В Обобщенных МУ по дисциплине </a:t>
            </a:r>
            <a:r>
              <a:rPr lang="ru-RU" altLang="ru-RU" sz="1700" dirty="0"/>
              <a:t>СП (см. сайт), разобраны </a:t>
            </a:r>
            <a:r>
              <a:rPr lang="ru-RU" altLang="ru-RU" sz="1700" b="1" dirty="0">
                <a:solidFill>
                  <a:srgbClr val="FF0000"/>
                </a:solidFill>
              </a:rPr>
              <a:t>все</a:t>
            </a:r>
            <a:r>
              <a:rPr lang="ru-RU" altLang="ru-RU" sz="1700" dirty="0"/>
              <a:t> темы КР – Глава 18.</a:t>
            </a:r>
          </a:p>
          <a:p>
            <a:pPr eaLnBrk="1" hangingPunct="1"/>
            <a:r>
              <a:rPr lang="ru-RU" altLang="ru-RU" sz="1700" dirty="0">
                <a:hlinkClick r:id="rId10" action="ppaction://hlinksldjump"/>
              </a:rPr>
              <a:t>Литература </a:t>
            </a:r>
            <a:r>
              <a:rPr lang="ru-RU" altLang="ru-RU" sz="1700" dirty="0"/>
              <a:t>по КР СП (</a:t>
            </a:r>
            <a:r>
              <a:rPr lang="ru-RU" altLang="ru-RU" sz="1700" dirty="0">
                <a:hlinkClick r:id="rId11" action="ppaction://hlinksldjump"/>
              </a:rPr>
              <a:t>СМ</a:t>
            </a:r>
            <a:r>
              <a:rPr lang="ru-RU" altLang="ru-RU" sz="1700" dirty="0"/>
              <a:t>)</a:t>
            </a:r>
            <a:r>
              <a:rPr lang="en-US" altLang="ru-RU" sz="1700" dirty="0"/>
              <a:t>. </a:t>
            </a:r>
            <a:r>
              <a:rPr lang="ru-RU" altLang="ru-RU" sz="1700" dirty="0"/>
              <a:t>Содержание КР (</a:t>
            </a:r>
            <a:r>
              <a:rPr lang="ru-RU" altLang="ru-RU" sz="1700" dirty="0">
                <a:hlinkClick r:id="rId5" action="ppaction://hlinksldjump"/>
              </a:rPr>
              <a:t>СМ</a:t>
            </a:r>
            <a:r>
              <a:rPr lang="ru-RU" altLang="ru-RU" sz="1700" dirty="0"/>
              <a:t>)</a:t>
            </a: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86698"/>
            <a:ext cx="6336704" cy="864096"/>
          </a:xfrm>
        </p:spPr>
        <p:txBody>
          <a:bodyPr/>
          <a:lstStyle/>
          <a:p>
            <a:r>
              <a:rPr lang="ru-RU" sz="3600" b="1" u="sng" dirty="0">
                <a:solidFill>
                  <a:srgbClr val="FF0000"/>
                </a:solidFill>
              </a:rPr>
              <a:t>Общее</a:t>
            </a:r>
            <a:r>
              <a:rPr lang="en-US" sz="3600" b="1" u="sng" dirty="0">
                <a:solidFill>
                  <a:srgbClr val="FF0000"/>
                </a:solidFill>
              </a:rPr>
              <a:t> </a:t>
            </a:r>
            <a:r>
              <a:rPr lang="ru-RU" sz="3600" b="1" u="sng" dirty="0">
                <a:solidFill>
                  <a:srgbClr val="FF0000"/>
                </a:solidFill>
              </a:rPr>
              <a:t>Задание </a:t>
            </a:r>
            <a:r>
              <a:rPr lang="ru-RU" sz="3600" dirty="0"/>
              <a:t>по КР</a:t>
            </a:r>
            <a:r>
              <a:rPr lang="en-US" sz="3600" dirty="0"/>
              <a:t> (</a:t>
            </a:r>
            <a:r>
              <a:rPr lang="ru-RU" sz="3600" dirty="0"/>
              <a:t>РК №1</a:t>
            </a:r>
            <a:r>
              <a:rPr lang="en-US" sz="3600" dirty="0"/>
              <a:t>)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44000" cy="48474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ТЗ КР сдано </a:t>
            </a:r>
            <a:r>
              <a:rPr lang="en-US" sz="1600" dirty="0">
                <a:latin typeface="+mn-lt"/>
                <a:cs typeface="+mn-cs"/>
              </a:rPr>
              <a:t>?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ДА/НЕТ - неделя.</a:t>
            </a:r>
            <a:r>
              <a:rPr lang="ru-RU" sz="1600" dirty="0">
                <a:latin typeface="+mn-lt"/>
                <a:cs typeface="+mn-cs"/>
              </a:rPr>
              <a:t>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Через запятую написать по своему варианту: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Число </a:t>
            </a:r>
            <a:r>
              <a:rPr lang="ru-RU" sz="1600" u="sng" dirty="0">
                <a:latin typeface="+mn-lt"/>
                <a:cs typeface="+mn-cs"/>
              </a:rPr>
              <a:t>секунд</a:t>
            </a:r>
            <a:r>
              <a:rPr lang="ru-RU" sz="1600" dirty="0">
                <a:latin typeface="+mn-lt"/>
                <a:cs typeface="+mn-cs"/>
              </a:rPr>
              <a:t>  и клавишу для сообщения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u="sng" dirty="0">
                <a:latin typeface="+mn-lt"/>
                <a:cs typeface="+mn-cs"/>
              </a:rPr>
              <a:t>Букву</a:t>
            </a:r>
            <a:r>
              <a:rPr lang="ru-RU" sz="1600" dirty="0">
                <a:latin typeface="+mn-lt"/>
                <a:cs typeface="+mn-cs"/>
              </a:rPr>
              <a:t> для курсива </a:t>
            </a:r>
            <a:r>
              <a:rPr lang="ru-RU" sz="1600" dirty="0"/>
              <a:t>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Список </a:t>
            </a:r>
            <a:r>
              <a:rPr lang="ru-RU" sz="1600" u="sng" dirty="0">
                <a:latin typeface="+mn-lt"/>
                <a:cs typeface="+mn-cs"/>
              </a:rPr>
              <a:t>букв</a:t>
            </a:r>
            <a:r>
              <a:rPr lang="ru-RU" sz="1600" dirty="0">
                <a:latin typeface="+mn-lt"/>
                <a:cs typeface="+mn-cs"/>
              </a:rPr>
              <a:t> для замены </a:t>
            </a:r>
            <a:r>
              <a:rPr lang="ru-RU" sz="1600" dirty="0"/>
              <a:t>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Способ </a:t>
            </a:r>
            <a:r>
              <a:rPr lang="ru-RU" sz="1600" u="sng" dirty="0">
                <a:latin typeface="+mn-lt"/>
                <a:cs typeface="+mn-cs"/>
              </a:rPr>
              <a:t>выгрузки</a:t>
            </a:r>
            <a:r>
              <a:rPr lang="ru-RU" sz="1600" dirty="0">
                <a:latin typeface="+mn-lt"/>
                <a:cs typeface="+mn-cs"/>
              </a:rPr>
              <a:t> резидента и/</a:t>
            </a:r>
            <a:r>
              <a:rPr lang="ru-RU" sz="1600" dirty="0"/>
              <a:t>или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ВОПРОС</a:t>
            </a:r>
            <a:r>
              <a:rPr lang="en-US" sz="1600" dirty="0">
                <a:latin typeface="+mn-lt"/>
                <a:cs typeface="+mn-cs"/>
              </a:rPr>
              <a:t>?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u="sng" dirty="0">
                <a:latin typeface="+mn-lt"/>
                <a:cs typeface="+mn-cs"/>
              </a:rPr>
              <a:t>ПРИМЕР ОТВЕТА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1</a:t>
            </a:r>
            <a:r>
              <a:rPr lang="ru-RU" sz="2200" dirty="0">
                <a:latin typeface="+mn-lt"/>
                <a:cs typeface="+mn-cs"/>
              </a:rPr>
              <a:t>.ТЗ – сдано 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6 </a:t>
            </a:r>
            <a:r>
              <a:rPr lang="ru-RU" sz="2200" b="1" dirty="0" err="1">
                <a:solidFill>
                  <a:srgbClr val="FF0000"/>
                </a:solidFill>
                <a:latin typeface="+mn-lt"/>
                <a:cs typeface="+mn-cs"/>
              </a:rPr>
              <a:t>нед</a:t>
            </a:r>
            <a:r>
              <a:rPr lang="ru-RU" sz="2200" dirty="0">
                <a:latin typeface="+mn-lt"/>
                <a:cs typeface="+mn-cs"/>
              </a:rPr>
              <a:t>.,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2.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3сек.</a:t>
            </a:r>
            <a:r>
              <a:rPr lang="ru-RU" sz="2200" dirty="0">
                <a:latin typeface="+mn-lt"/>
                <a:cs typeface="+mn-cs"/>
              </a:rPr>
              <a:t>-</a:t>
            </a:r>
            <a:r>
              <a:rPr lang="en-US" sz="2200" dirty="0">
                <a:latin typeface="+mn-lt"/>
                <a:cs typeface="+mn-cs"/>
              </a:rPr>
              <a:t> F1,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3.</a:t>
            </a:r>
            <a:r>
              <a:rPr lang="en-US" sz="2200" dirty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Ж</a:t>
            </a:r>
            <a:r>
              <a:rPr lang="en-US" sz="2200" dirty="0">
                <a:latin typeface="+mn-lt"/>
                <a:cs typeface="+mn-cs"/>
              </a:rPr>
              <a:t>”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/>
              <a:t>-</a:t>
            </a:r>
            <a:r>
              <a:rPr lang="en-US" sz="2200" dirty="0"/>
              <a:t> F</a:t>
            </a:r>
            <a:r>
              <a:rPr lang="ru-RU" sz="2200" dirty="0"/>
              <a:t>3</a:t>
            </a:r>
            <a:r>
              <a:rPr lang="en-US" sz="2200" dirty="0">
                <a:latin typeface="+mn-lt"/>
                <a:cs typeface="+mn-cs"/>
              </a:rPr>
              <a:t> ,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4.</a:t>
            </a:r>
            <a:r>
              <a:rPr lang="en-US" sz="2200" dirty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П,Р,О,Л,Д</a:t>
            </a:r>
            <a:r>
              <a:rPr lang="en-US" sz="2200" dirty="0">
                <a:latin typeface="+mn-lt"/>
                <a:cs typeface="+mn-cs"/>
              </a:rPr>
              <a:t>”</a:t>
            </a:r>
            <a:r>
              <a:rPr lang="ru-RU" sz="2200" dirty="0"/>
              <a:t>-</a:t>
            </a:r>
            <a:r>
              <a:rPr lang="en-US" sz="2200" dirty="0"/>
              <a:t>F</a:t>
            </a:r>
            <a:r>
              <a:rPr lang="ru-RU" sz="2200" dirty="0"/>
              <a:t>5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5.</a:t>
            </a:r>
            <a:r>
              <a:rPr lang="ru-RU" sz="2200" dirty="0">
                <a:latin typeface="+mn-lt"/>
                <a:cs typeface="+mn-cs"/>
              </a:rPr>
              <a:t>Выгрузка=</a:t>
            </a:r>
            <a:r>
              <a:rPr lang="en-US" sz="2200" dirty="0">
                <a:latin typeface="+mn-lt"/>
                <a:cs typeface="+mn-cs"/>
              </a:rPr>
              <a:t>&gt; </a:t>
            </a:r>
            <a:r>
              <a:rPr lang="ru-RU" sz="2200" dirty="0">
                <a:latin typeface="+mn-lt"/>
                <a:cs typeface="+mn-cs"/>
              </a:rPr>
              <a:t>клавиша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Ctrl + F5</a:t>
            </a:r>
            <a:endParaRPr lang="ru-RU" sz="2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6.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 Поясните</a:t>
            </a:r>
            <a:r>
              <a:rPr lang="ru-RU" sz="2200" b="1" dirty="0">
                <a:latin typeface="+mn-lt"/>
                <a:cs typeface="+mn-cs"/>
              </a:rPr>
              <a:t> понятие РП (резидентной программы), </a:t>
            </a:r>
            <a:r>
              <a:rPr lang="en-US" sz="2200" b="1" dirty="0">
                <a:latin typeface="+mn-lt"/>
                <a:cs typeface="+mn-cs"/>
              </a:rPr>
              <a:t>TSR?</a:t>
            </a:r>
            <a:r>
              <a:rPr lang="ru-RU" sz="2200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11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УЧТИТЕ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: Если по Вам ЛР выпал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вопрос по командам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, указанным преподавателем, ТО: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Четные Вар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. –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XLAT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;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Нечетные Вар. –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LOOP!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Вопросы по ЛР 1-4</a:t>
            </a:r>
            <a:r>
              <a:rPr lang="ru-RU" sz="2400" u="sng" dirty="0">
                <a:latin typeface="+mn-lt"/>
                <a:cs typeface="+mn-cs"/>
              </a:rPr>
              <a:t>КР: По своему ТЗ КР ,</a:t>
            </a:r>
            <a:r>
              <a:rPr lang="ru-RU" sz="2400" dirty="0">
                <a:latin typeface="+mn-lt"/>
                <a:cs typeface="+mn-cs"/>
              </a:rPr>
              <a:t>написать параметры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4" action="ppaction://hlinkfile"/>
              </a:rPr>
              <a:t>СМ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7504" y="3717032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07504" y="4797152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7504" y="2708920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448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336704" cy="692696"/>
          </a:xfrm>
        </p:spPr>
        <p:txBody>
          <a:bodyPr/>
          <a:lstStyle/>
          <a:p>
            <a:r>
              <a:rPr lang="ru-RU" sz="3200" b="1" u="sng" dirty="0">
                <a:solidFill>
                  <a:srgbClr val="FF0000"/>
                </a:solidFill>
              </a:rPr>
              <a:t>Общее</a:t>
            </a:r>
            <a:r>
              <a:rPr lang="en-US" sz="3200" b="1" u="sng" dirty="0">
                <a:solidFill>
                  <a:srgbClr val="FF0000"/>
                </a:solidFill>
              </a:rPr>
              <a:t> </a:t>
            </a:r>
            <a:r>
              <a:rPr lang="ru-RU" sz="3200" b="1" u="sng" dirty="0">
                <a:solidFill>
                  <a:srgbClr val="FF0000"/>
                </a:solidFill>
              </a:rPr>
              <a:t>Задание </a:t>
            </a:r>
            <a:r>
              <a:rPr lang="ru-RU" sz="3200" dirty="0"/>
              <a:t>по КР</a:t>
            </a:r>
            <a:r>
              <a:rPr lang="en-US" sz="3200" dirty="0"/>
              <a:t> (</a:t>
            </a:r>
            <a:r>
              <a:rPr lang="ru-RU" sz="3200" dirty="0"/>
              <a:t>РК №2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12229" y="672515"/>
            <a:ext cx="9144000" cy="35394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Вопрос </a:t>
            </a:r>
            <a:r>
              <a:rPr lang="ru-RU" sz="2000" dirty="0">
                <a:latin typeface="+mn-lt"/>
                <a:cs typeface="+mn-cs"/>
              </a:rPr>
              <a:t>по КР СП – </a:t>
            </a:r>
            <a:r>
              <a:rPr lang="ru-RU" sz="2000" u="sng" dirty="0">
                <a:latin typeface="+mn-lt"/>
                <a:cs typeface="+mn-cs"/>
              </a:rPr>
              <a:t>один</a:t>
            </a:r>
            <a:r>
              <a:rPr lang="ru-RU" sz="2000" dirty="0">
                <a:latin typeface="+mn-lt"/>
                <a:cs typeface="+mn-cs"/>
              </a:rPr>
              <a:t> вопрос по КР СП по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варианту</a:t>
            </a:r>
            <a:r>
              <a:rPr lang="ru-RU" sz="2000" dirty="0">
                <a:latin typeface="+mn-lt"/>
                <a:cs typeface="+mn-cs"/>
              </a:rPr>
              <a:t>. Ответ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ПИСЬМЕННЫЙ</a:t>
            </a:r>
            <a:r>
              <a:rPr lang="ru-RU" sz="2000" dirty="0">
                <a:latin typeface="+mn-lt"/>
                <a:cs typeface="+mn-cs"/>
              </a:rPr>
              <a:t> на обороте листа со схемой взаимодействия!(меньше 1/</a:t>
            </a:r>
            <a:r>
              <a:rPr lang="en-US" sz="2000" dirty="0">
                <a:latin typeface="+mn-lt"/>
                <a:cs typeface="+mn-cs"/>
              </a:rPr>
              <a:t>2</a:t>
            </a:r>
            <a:r>
              <a:rPr lang="ru-RU" sz="2000" dirty="0">
                <a:latin typeface="+mn-lt"/>
                <a:cs typeface="+mn-cs"/>
              </a:rPr>
              <a:t>л!)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см. таблицу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latin typeface="+mn-lt"/>
                <a:cs typeface="+mn-cs"/>
              </a:rPr>
              <a:t>Во всех документах КР (</a:t>
            </a:r>
            <a:r>
              <a:rPr lang="ru-RU" sz="2000" dirty="0"/>
              <a:t>7 док + 3 листа + ПО</a:t>
            </a:r>
            <a:r>
              <a:rPr lang="ru-RU" sz="2000" dirty="0">
                <a:latin typeface="+mn-lt"/>
                <a:cs typeface="+mn-cs"/>
              </a:rPr>
              <a:t>) слева пометить галочкой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˅</a:t>
            </a:r>
            <a:r>
              <a:rPr lang="ru-RU" sz="2000" dirty="0">
                <a:latin typeface="+mn-lt"/>
                <a:cs typeface="+mn-cs"/>
              </a:rPr>
              <a:t>) разделы, связанные в заданным </a:t>
            </a:r>
            <a:r>
              <a:rPr lang="ru-RU" sz="2000" dirty="0" err="1">
                <a:latin typeface="+mn-lt"/>
                <a:cs typeface="+mn-cs"/>
              </a:rPr>
              <a:t>п.п</a:t>
            </a:r>
            <a:r>
              <a:rPr lang="ru-RU" sz="2000" dirty="0">
                <a:latin typeface="+mn-lt"/>
                <a:cs typeface="+mn-cs"/>
              </a:rPr>
              <a:t>. ТЗ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см. таблицу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>
                <a:latin typeface="+mn-lt"/>
                <a:cs typeface="+mn-cs"/>
              </a:rPr>
              <a:t>3. </a:t>
            </a:r>
            <a:r>
              <a:rPr lang="ru-RU" sz="2000" u="sng" dirty="0">
                <a:latin typeface="+mn-lt"/>
                <a:cs typeface="+mn-cs"/>
              </a:rPr>
              <a:t>Добавить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вручную(см. ниже)</a:t>
            </a:r>
            <a:r>
              <a:rPr lang="ru-RU" sz="2000" dirty="0">
                <a:latin typeface="+mn-lt"/>
                <a:cs typeface="+mn-cs"/>
              </a:rPr>
              <a:t> в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программу</a:t>
            </a:r>
            <a:r>
              <a:rPr lang="ru-RU" sz="2000" dirty="0">
                <a:latin typeface="+mn-lt"/>
                <a:cs typeface="+mn-cs"/>
              </a:rPr>
              <a:t> (листинг), во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все</a:t>
            </a:r>
            <a:r>
              <a:rPr lang="ru-RU" sz="2000" dirty="0">
                <a:latin typeface="+mn-lt"/>
                <a:cs typeface="+mn-cs"/>
              </a:rPr>
              <a:t> документы </a:t>
            </a:r>
            <a:r>
              <a:rPr lang="ru-RU" sz="2000" b="1" dirty="0">
                <a:latin typeface="+mn-lt"/>
                <a:cs typeface="+mn-cs"/>
              </a:rPr>
              <a:t>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000" b="1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и листы КР </a:t>
            </a:r>
            <a:r>
              <a:rPr lang="ru-RU" sz="2000" u="sng" dirty="0"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 обработчик  </a:t>
            </a:r>
            <a:r>
              <a:rPr lang="ru-RU" sz="2000" u="sng" dirty="0">
                <a:latin typeface="+mn-lt"/>
                <a:cs typeface="+mn-cs"/>
              </a:rPr>
              <a:t>программного</a:t>
            </a:r>
            <a:r>
              <a:rPr lang="ru-RU" sz="2000" dirty="0">
                <a:latin typeface="+mn-lt"/>
                <a:cs typeface="+mn-cs"/>
              </a:rPr>
              <a:t> прерывания с номером - 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ВАР</a:t>
            </a:r>
            <a:r>
              <a:rPr lang="ru-RU" sz="2000" b="1" baseline="-25000" dirty="0">
                <a:solidFill>
                  <a:srgbClr val="FF0000"/>
                </a:solidFill>
                <a:latin typeface="+mn-lt"/>
                <a:cs typeface="+mn-cs"/>
              </a:rPr>
              <a:t>16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3.</a:t>
            </a:r>
            <a:r>
              <a:rPr lang="ru-RU" sz="2000" dirty="0">
                <a:latin typeface="+mn-lt"/>
                <a:cs typeface="+mn-cs"/>
              </a:rPr>
              <a:t> По этому прерыванию выгружается ваша резидентная программа.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3. ПРИМЕЧАНИЕ: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Изменения в документы </a:t>
            </a:r>
            <a:r>
              <a:rPr lang="ru-RU" sz="2000" dirty="0">
                <a:latin typeface="+mn-lt"/>
                <a:cs typeface="+mn-cs"/>
              </a:rPr>
              <a:t>КР(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>
                <a:latin typeface="+mn-lt"/>
                <a:cs typeface="+mn-cs"/>
              </a:rPr>
              <a:t>) вносить ТАК!:  в – (7 док + 3 листа + ПО).Выполняется </a:t>
            </a:r>
            <a:r>
              <a:rPr lang="ru-RU" sz="2000" u="sng" dirty="0">
                <a:latin typeface="+mn-lt"/>
                <a:cs typeface="+mn-cs"/>
              </a:rPr>
              <a:t>Программистская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>
                <a:latin typeface="+mn-lt"/>
                <a:cs typeface="+mn-cs"/>
              </a:rPr>
              <a:t> программ и документов по методике см. ниже (на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лицевой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стороне страницы и/или </a:t>
            </a:r>
            <a:r>
              <a:rPr lang="ru-RU" sz="2000" b="1" dirty="0">
                <a:solidFill>
                  <a:srgbClr val="C00000"/>
                </a:solidFill>
                <a:latin typeface="+mn-lt"/>
                <a:cs typeface="+mn-cs"/>
              </a:rPr>
              <a:t>обороте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страницы документа):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43508" y="3861048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6004" y="5645858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716410" y="4150122"/>
            <a:ext cx="2084387" cy="136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Выноска 1 6"/>
          <p:cNvSpPr/>
          <p:nvPr/>
        </p:nvSpPr>
        <p:spPr>
          <a:xfrm>
            <a:off x="4256906" y="3927556"/>
            <a:ext cx="2592288" cy="1008112"/>
          </a:xfrm>
          <a:prstGeom prst="borderCallout1">
            <a:avLst>
              <a:gd name="adj1" fmla="val 6257"/>
              <a:gd name="adj2" fmla="val 485"/>
              <a:gd name="adj3" fmla="val 65417"/>
              <a:gd name="adj4" fmla="val -566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0" y="5645858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5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7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5219908"/>
            <a:ext cx="367240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Изменяемый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документ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1491" y="5076473"/>
            <a:ext cx="2520280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на 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лице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или на </a:t>
            </a: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обороте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страницы док.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2764793" y="4716667"/>
            <a:ext cx="1807207" cy="4961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7" idx="0"/>
          </p:cNvCxnSpPr>
          <p:nvPr/>
        </p:nvCxnSpPr>
        <p:spPr>
          <a:xfrm flipH="1" flipV="1">
            <a:off x="6849194" y="4431612"/>
            <a:ext cx="1022438" cy="7833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9403" y="4246791"/>
            <a:ext cx="205539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Лицо док. -(**)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6905" y="4043912"/>
            <a:ext cx="282643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Оборот док.(**) 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…правка……….</a:t>
            </a:r>
          </a:p>
        </p:txBody>
      </p:sp>
      <p:cxnSp>
        <p:nvCxnSpPr>
          <p:cNvPr id="17" name="Прямая со стрелкой 16"/>
          <p:cNvCxnSpPr>
            <a:stCxn id="10" idx="0"/>
            <a:endCxn id="7" idx="1"/>
          </p:cNvCxnSpPr>
          <p:nvPr/>
        </p:nvCxnSpPr>
        <p:spPr>
          <a:xfrm flipV="1">
            <a:off x="4608004" y="4935668"/>
            <a:ext cx="945046" cy="2842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2073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-99392"/>
            <a:ext cx="5544616" cy="620688"/>
          </a:xfrm>
        </p:spPr>
        <p:txBody>
          <a:bodyPr/>
          <a:lstStyle/>
          <a:p>
            <a:r>
              <a:rPr lang="ru-RU" sz="3200" dirty="0"/>
              <a:t>РК №2 по ЛР СП и КР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0647"/>
            <a:ext cx="8899176" cy="5586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latin typeface="+mn-lt"/>
                <a:cs typeface="+mn-cs"/>
              </a:rPr>
              <a:t>Тема РК</a:t>
            </a:r>
            <a:r>
              <a:rPr lang="ru-RU" sz="2100" b="1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ЛР №</a:t>
            </a:r>
            <a:r>
              <a:rPr lang="en-US" sz="2100" dirty="0">
                <a:latin typeface="+mn-lt"/>
                <a:cs typeface="+mn-cs"/>
              </a:rPr>
              <a:t>5</a:t>
            </a:r>
            <a:r>
              <a:rPr lang="ru-RU" sz="2100" dirty="0">
                <a:latin typeface="+mn-lt"/>
                <a:cs typeface="+mn-cs"/>
              </a:rPr>
              <a:t>-</a:t>
            </a:r>
            <a:r>
              <a:rPr lang="en-US" sz="2100" dirty="0">
                <a:latin typeface="+mn-lt"/>
                <a:cs typeface="+mn-cs"/>
              </a:rPr>
              <a:t>8</a:t>
            </a:r>
            <a:r>
              <a:rPr lang="ru-RU" sz="2100" dirty="0">
                <a:latin typeface="+mn-lt"/>
                <a:cs typeface="+mn-cs"/>
              </a:rPr>
              <a:t>, ТЗ на КР , Лекции СП на данный момент (до 9-16 н.).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Время РК №</a:t>
            </a:r>
            <a:r>
              <a:rPr lang="en-US" sz="2100" b="1" u="sng" dirty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ru-RU" sz="2100" dirty="0">
                <a:latin typeface="+mn-lt"/>
                <a:cs typeface="+mn-cs"/>
              </a:rPr>
              <a:t>: </a:t>
            </a:r>
            <a:r>
              <a:rPr lang="en-US" sz="2100" dirty="0">
                <a:latin typeface="+mn-lt"/>
                <a:cs typeface="+mn-cs"/>
              </a:rPr>
              <a:t>1</a:t>
            </a:r>
            <a:r>
              <a:rPr lang="ru-RU" sz="2100" dirty="0">
                <a:latin typeface="+mn-lt"/>
                <a:cs typeface="+mn-cs"/>
              </a:rPr>
              <a:t>6-я неделя, </a:t>
            </a:r>
            <a:r>
              <a:rPr lang="en-US" sz="2100" dirty="0">
                <a:latin typeface="+mn-lt"/>
                <a:cs typeface="+mn-cs"/>
              </a:rPr>
              <a:t>2</a:t>
            </a:r>
            <a:r>
              <a:rPr lang="ru-RU" sz="2100" dirty="0">
                <a:latin typeface="+mn-lt"/>
                <a:cs typeface="+mn-cs"/>
              </a:rPr>
              <a:t>2.0</a:t>
            </a:r>
            <a:r>
              <a:rPr lang="en-US" sz="2100" dirty="0">
                <a:latin typeface="+mn-lt"/>
                <a:cs typeface="+mn-cs"/>
              </a:rPr>
              <a:t>5</a:t>
            </a:r>
            <a:r>
              <a:rPr lang="ru-RU" sz="2100" dirty="0">
                <a:latin typeface="+mn-lt"/>
                <a:cs typeface="+mn-cs"/>
              </a:rPr>
              <a:t>.2019 в 13-50,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u="sng" dirty="0">
                <a:latin typeface="+mn-lt"/>
                <a:cs typeface="+mn-cs"/>
              </a:rPr>
              <a:t>Задание</a:t>
            </a:r>
            <a:r>
              <a:rPr lang="ru-RU" sz="2100" dirty="0">
                <a:latin typeface="+mn-lt"/>
                <a:cs typeface="+mn-cs"/>
              </a:rPr>
              <a:t> на сайте: 2/3 к СП-</a:t>
            </a:r>
            <a:r>
              <a:rPr lang="en-US" sz="2100" dirty="0">
                <a:latin typeface="+mn-lt"/>
                <a:cs typeface="+mn-cs"/>
              </a:rPr>
              <a:t>&gt;(User/</a:t>
            </a:r>
            <a:r>
              <a:rPr lang="ru-RU" sz="2100" dirty="0">
                <a:latin typeface="+mn-lt"/>
                <a:cs typeface="+mn-cs"/>
              </a:rPr>
              <a:t>Пароль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dirty="0">
                <a:latin typeface="+mn-lt"/>
                <a:cs typeface="+mn-cs"/>
              </a:rPr>
              <a:t>-&gt;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</a:t>
            </a:r>
            <a:r>
              <a:rPr lang="en-US" sz="2100" b="1" dirty="0">
                <a:solidFill>
                  <a:srgbClr val="FF0000"/>
                </a:solidFill>
              </a:rPr>
              <a:t>5</a:t>
            </a:r>
            <a:r>
              <a:rPr lang="ru-RU" sz="2100" b="1" dirty="0">
                <a:solidFill>
                  <a:srgbClr val="FF0000"/>
                </a:solidFill>
              </a:rPr>
              <a:t>-7 ЛР СП для рейтинга(распечатать на группу) и вопросы по КР СП.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Цель РК</a:t>
            </a:r>
            <a:r>
              <a:rPr lang="en-US" sz="2100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контроль успеваемости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Проведение РК</a:t>
            </a:r>
            <a:r>
              <a:rPr lang="ru-RU" sz="2100" dirty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вариантами вопросов по ЛР и один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общий вопрос</a:t>
            </a:r>
            <a:r>
              <a:rPr lang="ru-RU" sz="2100" dirty="0">
                <a:latin typeface="+mn-lt"/>
                <a:cs typeface="+mn-cs"/>
              </a:rPr>
              <a:t> (</a:t>
            </a:r>
            <a:r>
              <a:rPr lang="ru-RU" sz="2100" dirty="0">
                <a:latin typeface="+mn-lt"/>
                <a:cs typeface="+mn-cs"/>
                <a:hlinkClick r:id="rId3" action="ppaction://hlinksldjump"/>
              </a:rPr>
              <a:t>таблица на экране</a:t>
            </a:r>
            <a:r>
              <a:rPr lang="ru-RU" sz="2100" dirty="0">
                <a:latin typeface="+mn-lt"/>
                <a:cs typeface="+mn-cs"/>
              </a:rPr>
              <a:t>). Ответы по ЛР  выполняются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отдельном листе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 Сдача 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СМ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ru-RU" sz="21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hlinkClick r:id="rId6" action="ppaction://hlinksldjump"/>
              </a:rPr>
              <a:t>Общее задание</a:t>
            </a:r>
            <a:r>
              <a:rPr lang="ru-RU" sz="2100" dirty="0"/>
              <a:t> выполняется </a:t>
            </a:r>
            <a:r>
              <a:rPr lang="ru-RU" sz="2100" b="1" u="sng" dirty="0"/>
              <a:t>во всех документах</a:t>
            </a:r>
            <a:r>
              <a:rPr lang="ru-RU" sz="2100" dirty="0"/>
              <a:t>.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Ответ</a:t>
            </a:r>
            <a:r>
              <a:rPr lang="ru-RU" sz="2100" dirty="0">
                <a:latin typeface="+mn-lt"/>
                <a:cs typeface="+mn-cs"/>
              </a:rPr>
              <a:t> на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общий вопросы </a:t>
            </a:r>
            <a:r>
              <a:rPr lang="ru-RU" sz="2100" dirty="0">
                <a:latin typeface="+mn-lt"/>
                <a:cs typeface="+mn-cs"/>
              </a:rPr>
              <a:t>выполняются на своем листе проекта листе А1/А4 (Схема взаимодействия МП+ОП+ПО).Варианты: (</a:t>
            </a:r>
            <a:r>
              <a:rPr lang="ru-RU" sz="2100" dirty="0">
                <a:latin typeface="+mn-lt"/>
                <a:cs typeface="+mn-cs"/>
                <a:hlinkClick r:id="rId3" action="ppaction://hlinksldjump"/>
              </a:rPr>
              <a:t>таблица на экране</a:t>
            </a:r>
            <a:r>
              <a:rPr lang="ru-RU" sz="2100" dirty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Автоматы РК</a:t>
            </a:r>
            <a:r>
              <a:rPr lang="ru-RU" sz="2100" dirty="0">
                <a:latin typeface="+mn-lt"/>
                <a:cs typeface="+mn-cs"/>
              </a:rPr>
              <a:t>: Автоматы по РК получают студенты защитившие все ЛР (ЛР №1-7) с 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отчетами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те, которые уже защитили КР СП.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dbl" dirty="0">
                <a:latin typeface="+mn-lt"/>
                <a:cs typeface="+mn-cs"/>
              </a:rPr>
              <a:t>Результат РК</a:t>
            </a:r>
            <a:r>
              <a:rPr lang="ru-RU" sz="2100" dirty="0">
                <a:latin typeface="+mn-lt"/>
                <a:cs typeface="+mn-cs"/>
              </a:rPr>
              <a:t>: Размещается на сайте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>
                <a:latin typeface="+mn-lt"/>
                <a:cs typeface="+mn-cs"/>
              </a:rPr>
              <a:t> по КР СП</a:t>
            </a:r>
            <a:r>
              <a:rPr lang="en-US" sz="2100" dirty="0">
                <a:latin typeface="+mn-lt"/>
                <a:cs typeface="+mn-cs"/>
              </a:rPr>
              <a:t> (</a:t>
            </a:r>
            <a:r>
              <a:rPr lang="ru-RU" sz="2100" dirty="0">
                <a:latin typeface="+mn-lt"/>
                <a:cs typeface="+mn-cs"/>
              </a:rPr>
              <a:t> Старосты сверьте у меня списки вариантов в группе!!!)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hlinkClick r:id="rId7" action="ppaction://hlinksldjump"/>
              </a:rPr>
              <a:t>Особые условия </a:t>
            </a:r>
            <a:r>
              <a:rPr lang="ru-RU" sz="2100" dirty="0"/>
              <a:t>сдачи РК КР СП (</a:t>
            </a:r>
            <a:r>
              <a:rPr lang="ru-RU" sz="2100" b="1" dirty="0">
                <a:solidFill>
                  <a:srgbClr val="FF0000"/>
                </a:solidFill>
              </a:rPr>
              <a:t>!!!!</a:t>
            </a:r>
            <a:r>
              <a:rPr lang="ru-RU" sz="2100" dirty="0"/>
              <a:t>) ПРИ НАЛИЧИИ ВСЕЙ КР СП (!!!!!)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3115" y="5752564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8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9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0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478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04906" cy="648072"/>
          </a:xfrm>
        </p:spPr>
        <p:txBody>
          <a:bodyPr/>
          <a:lstStyle/>
          <a:p>
            <a:r>
              <a:rPr lang="ru-RU" sz="2800" dirty="0"/>
              <a:t>Таблица для общих вопросов по КР СП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119837"/>
              </p:ext>
            </p:extLst>
          </p:nvPr>
        </p:nvGraphicFramePr>
        <p:xfrm>
          <a:off x="683568" y="764705"/>
          <a:ext cx="7848870" cy="46085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622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5161"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№ варианта КР СП (по журналу гр.)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№ </a:t>
                      </a:r>
                      <a:r>
                        <a:rPr lang="ru-RU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hlinkClick r:id="rId2" action="ppaction://hlinksldjump"/>
                        </a:rPr>
                        <a:t>вопроса</a:t>
                      </a:r>
                      <a:r>
                        <a:rPr lang="ru-RU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по КР</a:t>
                      </a:r>
                      <a:r>
                        <a:rPr lang="ru-RU" sz="1400" baseline="-25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( 1- 3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№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baseline="0" dirty="0" err="1">
                          <a:solidFill>
                            <a:schemeClr val="tx1"/>
                          </a:solidFill>
                          <a:effectLst/>
                        </a:rPr>
                        <a:t>п.п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 ТЗ 5.1.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  <a:effectLst/>
                        </a:rPr>
                        <a:t>XX</a:t>
                      </a:r>
                      <a:r>
                        <a:rPr lang="ru-RU" sz="1400" baseline="-25000" dirty="0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1400" baseline="0" dirty="0">
                          <a:solidFill>
                            <a:srgbClr val="00B050"/>
                          </a:solidFill>
                          <a:effectLst/>
                        </a:rPr>
                        <a:t>ВАР</a:t>
                      </a:r>
                      <a:r>
                        <a:rPr lang="ru-RU" sz="1400" baseline="-25000" dirty="0">
                          <a:solidFill>
                            <a:srgbClr val="00B050"/>
                          </a:solidFill>
                          <a:effectLst/>
                        </a:rPr>
                        <a:t>16</a:t>
                      </a:r>
                      <a:endParaRPr lang="ru-RU" sz="1200" baseline="-250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22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Вариант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 журнала ↓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Группа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→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5-41</a:t>
                      </a:r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 УЦ5-6х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21 , 2 , 23 , 4 , </a:t>
                      </a:r>
                      <a:r>
                        <a:rPr lang="ru-RU" sz="2000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>8</a:t>
                      </a:r>
                      <a:endParaRPr lang="ru-RU" sz="18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/>
                          <a:ea typeface="Times New Roman"/>
                        </a:rPr>
                        <a:t>11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+mn-cs"/>
                        </a:rPr>
                        <a:t>20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1, 2, 3, 4, 5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11 , 12 , 13 , 14 , 15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26 , 27 , 28 , 29 , 30 ,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21 , 22 , 23 , 24 , 25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16 , 17 , 18 , 19 , 20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6 , 7 , 8 , 9 , 10 ,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430415"/>
            <a:ext cx="9144001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</a:t>
            </a:r>
            <a:r>
              <a:rPr lang="ru-RU" sz="2200" dirty="0">
                <a:latin typeface="+mn-lt"/>
                <a:cs typeface="+mn-cs"/>
                <a:hlinkClick r:id="rId3" action="ppaction://hlinkfile"/>
              </a:rPr>
              <a:t>вопросов </a:t>
            </a:r>
            <a:r>
              <a:rPr lang="ru-RU" sz="2200" dirty="0">
                <a:latin typeface="+mn-lt"/>
                <a:cs typeface="+mn-cs"/>
              </a:rPr>
              <a:t>состоит из 4-х Частей: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hlinkClick r:id="rId7" action="ppaction://hlinksldjump"/>
              </a:rPr>
              <a:t>Второй РК </a:t>
            </a:r>
            <a:r>
              <a:rPr lang="ru-RU" sz="2000" b="1" dirty="0">
                <a:solidFill>
                  <a:srgbClr val="FF0000"/>
                </a:solidFill>
              </a:rPr>
              <a:t>по СП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93413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332"/>
            <a:ext cx="7056784" cy="648072"/>
          </a:xfrm>
        </p:spPr>
        <p:txBody>
          <a:bodyPr/>
          <a:lstStyle/>
          <a:p>
            <a:r>
              <a:rPr lang="ru-RU" sz="2400" dirty="0"/>
              <a:t>Список вопросов по КР СП для РК КР СП (1 часть </a:t>
            </a:r>
            <a:r>
              <a:rPr lang="ru-RU" sz="2400" b="1" dirty="0">
                <a:solidFill>
                  <a:srgbClr val="FF0000"/>
                </a:solidFill>
              </a:rPr>
              <a:t>1-9)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5112568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- </a:t>
            </a:r>
            <a:r>
              <a:rPr lang="ru-RU" sz="2000" b="1" dirty="0"/>
              <a:t>09</a:t>
            </a:r>
            <a:r>
              <a:rPr lang="en-US" sz="2000" b="1" dirty="0"/>
              <a:t>H</a:t>
            </a:r>
            <a:r>
              <a:rPr lang="ru-RU" sz="2000" dirty="0"/>
              <a:t> (от клавиатуры),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– </a:t>
            </a:r>
            <a:r>
              <a:rPr lang="ru-RU" sz="2000" b="1" dirty="0"/>
              <a:t>1С</a:t>
            </a:r>
            <a:r>
              <a:rPr lang="en-US" sz="2000" b="1" dirty="0"/>
              <a:t>H</a:t>
            </a:r>
            <a:r>
              <a:rPr lang="ru-RU" sz="2000" dirty="0"/>
              <a:t> (от таймера),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 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программного</a:t>
            </a:r>
            <a:r>
              <a:rPr lang="ru-RU" sz="2000" dirty="0"/>
              <a:t> прерывания – </a:t>
            </a:r>
            <a:r>
              <a:rPr lang="ru-RU" sz="2000" b="1" dirty="0"/>
              <a:t>2</a:t>
            </a:r>
            <a:r>
              <a:rPr lang="en-US" sz="2000" b="1" dirty="0"/>
              <a:t>FH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ru-RU" sz="2000" b="1" dirty="0"/>
              <a:t>2</a:t>
            </a:r>
            <a:r>
              <a:rPr lang="en-US" sz="2000" b="1" dirty="0"/>
              <a:t>DH</a:t>
            </a:r>
            <a:r>
              <a:rPr lang="ru-RU" sz="2000" dirty="0"/>
              <a:t>/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делается </a:t>
            </a:r>
            <a:r>
              <a:rPr lang="ru-RU" sz="2000" dirty="0"/>
              <a:t>(кратко) 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 (оперативную память)?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Какие шаги (</a:t>
            </a:r>
            <a:r>
              <a:rPr lang="ru-RU" sz="2000" dirty="0">
                <a:hlinkClick r:id="rId5" action="ppaction://hlinksldjump"/>
              </a:rPr>
              <a:t>по пунктам</a:t>
            </a:r>
            <a:r>
              <a:rPr lang="ru-RU" sz="2000" dirty="0"/>
              <a:t>) нужно </a:t>
            </a:r>
            <a:r>
              <a:rPr lang="ru-RU" sz="2000" dirty="0">
                <a:hlinkClick r:id="rId4" action="ppaction://hlinksldjump"/>
              </a:rPr>
              <a:t>выполнить </a:t>
            </a:r>
            <a:r>
              <a:rPr lang="ru-RU" sz="2000" dirty="0"/>
              <a:t>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ОП.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установить</a:t>
            </a:r>
            <a:r>
              <a:rPr lang="ru-RU" sz="2000" dirty="0"/>
              <a:t> в ВП (</a:t>
            </a:r>
            <a:r>
              <a:rPr lang="ru-RU" sz="2000" dirty="0">
                <a:hlinkClick r:id="rId6" action="ppaction://hlinksldjump"/>
              </a:rPr>
              <a:t>вектор прерываний</a:t>
            </a:r>
            <a:r>
              <a:rPr lang="ru-RU" sz="2000" dirty="0"/>
              <a:t>) адрес </a:t>
            </a:r>
            <a:r>
              <a:rPr lang="ru-RU" sz="2000" dirty="0">
                <a:hlinkClick r:id="rId7" action="ppaction://hlinksldjump"/>
              </a:rPr>
              <a:t>нового обработчика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запомнить</a:t>
            </a:r>
            <a:r>
              <a:rPr lang="ru-RU" sz="2000" dirty="0"/>
              <a:t> в </a:t>
            </a:r>
            <a:r>
              <a:rPr lang="ru-RU" sz="2000" dirty="0">
                <a:hlinkClick r:id="rId8" action="ppaction://hlinksldjump"/>
              </a:rPr>
              <a:t>программе адрес старого </a:t>
            </a:r>
            <a:r>
              <a:rPr lang="ru-RU" sz="2000" dirty="0"/>
              <a:t>обработчика и его восстановить в ВП?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из ВП дальний адрес </a:t>
            </a:r>
            <a:r>
              <a:rPr lang="ru-RU" sz="2000" dirty="0">
                <a:hlinkClick r:id="rId6" action="ppaction://hlinksldjump"/>
              </a:rPr>
              <a:t>обработчика попадает </a:t>
            </a:r>
            <a:r>
              <a:rPr lang="ru-RU" sz="2000" dirty="0"/>
              <a:t>в регистры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 (</a:t>
            </a:r>
            <a:r>
              <a:rPr lang="ru-RU" sz="2000" b="1" dirty="0">
                <a:solidFill>
                  <a:srgbClr val="FF0000"/>
                </a:solidFill>
                <a:hlinkClick r:id="rId2" action="ppaction://hlinksldjump"/>
              </a:rPr>
              <a:t>СМ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ru-RU" sz="2000" dirty="0"/>
              <a:t>,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используется</a:t>
            </a:r>
            <a:r>
              <a:rPr lang="ru-RU" sz="2000" dirty="0"/>
              <a:t> </a:t>
            </a:r>
            <a:r>
              <a:rPr lang="ru-RU" sz="2000" b="1" dirty="0"/>
              <a:t>стек</a:t>
            </a:r>
            <a:r>
              <a:rPr lang="ru-RU" sz="2000" dirty="0"/>
              <a:t> при работе команд: </a:t>
            </a:r>
            <a:r>
              <a:rPr lang="en-US" sz="2000" dirty="0">
                <a:hlinkClick r:id="rId9" action="ppaction://hlinksldjump"/>
              </a:rPr>
              <a:t>INT</a:t>
            </a:r>
            <a:r>
              <a:rPr lang="ru-RU" sz="2000" dirty="0">
                <a:hlinkClick r:id="rId9" action="ppaction://hlinksldjump"/>
              </a:rPr>
              <a:t>, </a:t>
            </a:r>
            <a:r>
              <a:rPr lang="en-US" sz="2000" dirty="0">
                <a:hlinkClick r:id="rId9" action="ppaction://hlinksldjump"/>
              </a:rPr>
              <a:t>IRET</a:t>
            </a:r>
            <a:r>
              <a:rPr lang="ru-RU" sz="2000" dirty="0"/>
              <a:t>, </a:t>
            </a:r>
            <a:r>
              <a:rPr lang="en-US" sz="2000" dirty="0">
                <a:hlinkClick r:id="rId10" action="ppaction://hlinksldjump"/>
              </a:rPr>
              <a:t>CALL </a:t>
            </a:r>
            <a:r>
              <a:rPr lang="ru-RU" sz="2000" dirty="0">
                <a:hlinkClick r:id="rId10" action="ppaction://hlinksldjump"/>
              </a:rPr>
              <a:t>и </a:t>
            </a:r>
            <a:r>
              <a:rPr lang="en-US" sz="2000" dirty="0">
                <a:hlinkClick r:id="rId10" action="ppaction://hlinksldjump"/>
              </a:rPr>
              <a:t>RET</a:t>
            </a:r>
            <a:r>
              <a:rPr lang="ru-RU" sz="20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6" y="5733256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file"/>
              </a:rPr>
              <a:t>Список вопросов 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94260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416824" cy="648072"/>
          </a:xfrm>
        </p:spPr>
        <p:txBody>
          <a:bodyPr/>
          <a:lstStyle/>
          <a:p>
            <a:r>
              <a:rPr lang="ru-RU" sz="2400" dirty="0"/>
              <a:t>Список вопросов по КР СП для РК КР СП (2 часть </a:t>
            </a:r>
            <a:r>
              <a:rPr lang="ru-RU" sz="2400" b="1" dirty="0">
                <a:solidFill>
                  <a:srgbClr val="FF0000"/>
                </a:solidFill>
              </a:rPr>
              <a:t>10-19)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5184576"/>
          </a:xfrm>
        </p:spPr>
        <p:txBody>
          <a:bodyPr/>
          <a:lstStyle/>
          <a:p>
            <a:pPr marL="457200" indent="-457200">
              <a:buFont typeface="+mj-lt"/>
              <a:buAutoNum type="arabicPeriod" startAt="10"/>
            </a:pPr>
            <a:r>
              <a:rPr lang="ru-RU" sz="1900" b="1" dirty="0">
                <a:hlinkClick r:id="rId2" action="ppaction://hlinksldjump"/>
              </a:rPr>
              <a:t>Почему</a:t>
            </a:r>
            <a:r>
              <a:rPr lang="ru-RU" sz="1900" dirty="0">
                <a:hlinkClick r:id="rId2" action="ppaction://hlinksldjump"/>
              </a:rPr>
              <a:t> </a:t>
            </a:r>
            <a:r>
              <a:rPr lang="ru-RU" sz="1900" b="1" dirty="0"/>
              <a:t>перед</a:t>
            </a:r>
            <a:r>
              <a:rPr lang="ru-RU" sz="1900" dirty="0"/>
              <a:t> командой </a:t>
            </a:r>
            <a:r>
              <a:rPr lang="en-US" sz="1900" dirty="0"/>
              <a:t>CALL </a:t>
            </a:r>
            <a:r>
              <a:rPr lang="ru-RU" sz="1900" dirty="0"/>
              <a:t>при вызове старого обработчика прерываний нужно задать команду </a:t>
            </a:r>
            <a:r>
              <a:rPr lang="en-US" sz="1900" b="1" dirty="0"/>
              <a:t>PUSHF</a:t>
            </a:r>
            <a:r>
              <a:rPr lang="ru-RU" sz="1900" dirty="0"/>
              <a:t>?</a:t>
            </a:r>
            <a:r>
              <a:rPr lang="en-US" sz="1900" dirty="0"/>
              <a:t> </a:t>
            </a:r>
            <a:r>
              <a:rPr lang="ru-RU" sz="1800" dirty="0"/>
              <a:t>Пояснить по </a:t>
            </a:r>
            <a:r>
              <a:rPr lang="ru-RU" sz="1800" dirty="0">
                <a:hlinkClick r:id="rId3" action="ppaction://hlinksldjump"/>
              </a:rPr>
              <a:t>схеме</a:t>
            </a:r>
            <a:endParaRPr lang="ru-RU" sz="1900" dirty="0"/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в части инициализации производиться </a:t>
            </a:r>
            <a:r>
              <a:rPr lang="ru-RU" sz="1900" b="1" dirty="0"/>
              <a:t>разбор</a:t>
            </a:r>
            <a:r>
              <a:rPr lang="ru-RU" sz="1900" dirty="0"/>
              <a:t> </a:t>
            </a:r>
            <a:r>
              <a:rPr lang="ru-RU" sz="1900" dirty="0">
                <a:hlinkClick r:id="rId4" action="ppaction://hlinksldjump"/>
              </a:rPr>
              <a:t>параметров </a:t>
            </a:r>
            <a:r>
              <a:rPr lang="ru-RU" sz="1900" dirty="0"/>
              <a:t>КС и вызов справки при задании параметра “/?” или “</a:t>
            </a:r>
            <a:r>
              <a:rPr lang="en-US" sz="1900" dirty="0"/>
              <a:t>/u</a:t>
            </a:r>
            <a:r>
              <a:rPr lang="ru-RU" sz="1900" dirty="0"/>
              <a:t>“.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5" action="ppaction://hlinksldjump"/>
              </a:rPr>
              <a:t>производится </a:t>
            </a:r>
            <a:r>
              <a:rPr lang="ru-RU" sz="1900" dirty="0"/>
              <a:t>проверка </a:t>
            </a:r>
            <a:r>
              <a:rPr lang="ru-RU" sz="1900" b="1" dirty="0"/>
              <a:t>повторности</a:t>
            </a:r>
            <a:r>
              <a:rPr lang="ru-RU" sz="1900" dirty="0"/>
              <a:t> при запуске резидента?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 Что делается (</a:t>
            </a:r>
            <a:r>
              <a:rPr lang="ru-RU" sz="1900" dirty="0">
                <a:hlinkClick r:id="rId6" action="ppaction://hlinksldjump"/>
              </a:rPr>
              <a:t>кратко</a:t>
            </a:r>
            <a:r>
              <a:rPr lang="ru-RU" sz="1900" dirty="0"/>
              <a:t>) </a:t>
            </a:r>
            <a:r>
              <a:rPr lang="ru-RU" sz="1900"/>
              <a:t>для </a:t>
            </a:r>
            <a:r>
              <a:rPr lang="ru-RU" sz="1900" b="1"/>
              <a:t>загрузки </a:t>
            </a:r>
            <a:r>
              <a:rPr lang="ru-RU" sz="1900"/>
              <a:t>резидента </a:t>
            </a:r>
            <a:r>
              <a:rPr lang="ru-RU" sz="1900" dirty="0"/>
              <a:t>в ОП (оперативную память)?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>
                <a:hlinkClick r:id="rId6" action="ppaction://hlinksldjump"/>
              </a:rPr>
              <a:t>Какие шаги </a:t>
            </a:r>
            <a:r>
              <a:rPr lang="ru-RU" sz="1900" dirty="0"/>
              <a:t>(по пунктам) нужно выполнить для </a:t>
            </a:r>
            <a:r>
              <a:rPr lang="ru-RU" sz="1900" b="1" dirty="0"/>
              <a:t>выгрузки</a:t>
            </a:r>
            <a:r>
              <a:rPr lang="ru-RU" sz="1900" dirty="0"/>
              <a:t> резидента в ОП.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b="1" dirty="0"/>
              <a:t>использовать</a:t>
            </a:r>
            <a:r>
              <a:rPr lang="ru-RU" sz="1900" dirty="0"/>
              <a:t> утилиту </a:t>
            </a:r>
            <a:r>
              <a:rPr lang="en-US" sz="1900" b="1" dirty="0"/>
              <a:t>MEM</a:t>
            </a:r>
            <a:r>
              <a:rPr lang="ru-RU" sz="1900" dirty="0"/>
              <a:t>.</a:t>
            </a:r>
            <a:r>
              <a:rPr lang="en-US" sz="1900" b="1" dirty="0"/>
              <a:t>EXE</a:t>
            </a:r>
            <a:r>
              <a:rPr lang="ru-RU" sz="1900" dirty="0"/>
              <a:t> (архив </a:t>
            </a:r>
            <a:r>
              <a:rPr lang="en-US" sz="1900" dirty="0"/>
              <a:t>TASM</a:t>
            </a:r>
            <a:r>
              <a:rPr lang="ru-RU" sz="1900" dirty="0"/>
              <a:t>3.</a:t>
            </a:r>
            <a:r>
              <a:rPr lang="en-US" sz="1900" dirty="0"/>
              <a:t>ZIP</a:t>
            </a:r>
            <a:r>
              <a:rPr lang="ru-RU" sz="1900" dirty="0"/>
              <a:t>) для проверки </a:t>
            </a:r>
            <a:r>
              <a:rPr lang="ru-RU" sz="1900" dirty="0">
                <a:hlinkClick r:id="rId7" action="ppaction://hlinkfile"/>
              </a:rPr>
              <a:t>загрузки и выгрузки </a:t>
            </a:r>
            <a:r>
              <a:rPr lang="ru-RU" sz="1900" dirty="0"/>
              <a:t>резидента</a:t>
            </a:r>
            <a:r>
              <a:rPr lang="en-US" sz="1900" dirty="0"/>
              <a:t> (</a:t>
            </a:r>
            <a:r>
              <a:rPr lang="ru-RU" sz="1900" dirty="0"/>
              <a:t>раздел МУ - 18.23</a:t>
            </a:r>
            <a:r>
              <a:rPr lang="en-US" sz="1900" dirty="0"/>
              <a:t>)</a:t>
            </a:r>
            <a:r>
              <a:rPr lang="ru-RU" sz="1900" dirty="0"/>
              <a:t>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8" action="ppaction://hlinksldjump"/>
              </a:rPr>
              <a:t>такое </a:t>
            </a:r>
            <a:r>
              <a:rPr lang="ru-RU" sz="1900" b="1" dirty="0"/>
              <a:t>окружение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9" action="ppaction://hlinksldjump"/>
              </a:rPr>
              <a:t>такое </a:t>
            </a:r>
            <a:r>
              <a:rPr lang="en-US" sz="1900" b="1" dirty="0"/>
              <a:t>PSP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нужно </a:t>
            </a:r>
            <a:r>
              <a:rPr lang="ru-RU" sz="1900" dirty="0">
                <a:hlinkClick r:id="rId6" action="ppaction://hlinksldjump"/>
              </a:rPr>
              <a:t>сделать </a:t>
            </a:r>
            <a:r>
              <a:rPr lang="ru-RU" sz="1900" dirty="0"/>
              <a:t>для </a:t>
            </a:r>
            <a:r>
              <a:rPr lang="ru-RU" sz="1900" b="1" dirty="0"/>
              <a:t>освобождения</a:t>
            </a:r>
            <a:r>
              <a:rPr lang="ru-RU" sz="1900" dirty="0"/>
              <a:t> ОП и как проверить ее полное освобождение(</a:t>
            </a:r>
            <a:r>
              <a:rPr lang="ru-RU" sz="1900" dirty="0">
                <a:hlinkClick r:id="rId10" action="ppaction://hlinkfile"/>
              </a:rPr>
              <a:t>загрузки и выгрузки </a:t>
            </a:r>
            <a:r>
              <a:rPr lang="ru-RU" sz="1900" dirty="0"/>
              <a:t> - </a:t>
            </a:r>
            <a:r>
              <a:rPr lang="en-US" sz="1900" dirty="0"/>
              <a:t>MEM.EXE</a:t>
            </a:r>
            <a:r>
              <a:rPr lang="ru-RU" sz="1900" dirty="0"/>
              <a:t>)?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11" action="ppaction://hlinksldjump"/>
              </a:rPr>
              <a:t>проверить </a:t>
            </a:r>
            <a:r>
              <a:rPr lang="ru-RU" sz="1900" dirty="0"/>
              <a:t>правильное </a:t>
            </a:r>
            <a:r>
              <a:rPr lang="ru-RU" sz="1900" b="1" dirty="0"/>
              <a:t>восстановление</a:t>
            </a:r>
            <a:r>
              <a:rPr lang="ru-RU" sz="1900" dirty="0"/>
              <a:t> вектора прерывания?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78433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801409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6912768" cy="648072"/>
          </a:xfrm>
        </p:spPr>
        <p:txBody>
          <a:bodyPr/>
          <a:lstStyle/>
          <a:p>
            <a:r>
              <a:rPr lang="ru-RU" sz="2200" dirty="0"/>
              <a:t>Список вопросов по КР СП для РК КР СП (3 часть </a:t>
            </a:r>
            <a:r>
              <a:rPr lang="ru-RU" sz="2200" b="1" dirty="0">
                <a:solidFill>
                  <a:srgbClr val="FF0000"/>
                </a:solidFill>
              </a:rPr>
              <a:t>20-29</a:t>
            </a:r>
            <a:r>
              <a:rPr lang="ru-RU" sz="2200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4680520"/>
          </a:xfrm>
        </p:spPr>
        <p:txBody>
          <a:bodyPr/>
          <a:lstStyle/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создать </a:t>
            </a:r>
            <a:r>
              <a:rPr lang="ru-RU" sz="2000" b="1" dirty="0"/>
              <a:t>*.</a:t>
            </a:r>
            <a:r>
              <a:rPr lang="en-US" sz="2000" b="1" dirty="0"/>
              <a:t>COM</a:t>
            </a:r>
            <a:r>
              <a:rPr lang="en-US" sz="2000" dirty="0"/>
              <a:t> </a:t>
            </a:r>
            <a:r>
              <a:rPr lang="ru-RU" sz="2000" dirty="0"/>
              <a:t>программу и каковы ее </a:t>
            </a:r>
            <a:r>
              <a:rPr lang="ru-RU" sz="2000" b="1" dirty="0"/>
              <a:t>отличия</a:t>
            </a:r>
            <a:r>
              <a:rPr lang="ru-RU" sz="2000" dirty="0"/>
              <a:t> от *.</a:t>
            </a:r>
            <a:r>
              <a:rPr lang="en-US" sz="2000" dirty="0"/>
              <a:t>EXE </a:t>
            </a:r>
            <a:r>
              <a:rPr lang="ru-RU" sz="2000" dirty="0"/>
              <a:t>программы?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3" action="ppaction://hlinksldjump"/>
              </a:rPr>
              <a:t>выдаются </a:t>
            </a:r>
            <a:r>
              <a:rPr lang="ru-RU" sz="2000" b="1" dirty="0"/>
              <a:t>сообщения</a:t>
            </a:r>
            <a:r>
              <a:rPr lang="ru-RU" sz="2000" dirty="0"/>
              <a:t> о загрузки, повторности загрузки и выгрузке резидента?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у Вас обрабатывается ввод </a:t>
            </a:r>
            <a:r>
              <a:rPr lang="ru-RU" sz="2000" b="1" dirty="0"/>
              <a:t>нажатия</a:t>
            </a:r>
            <a:r>
              <a:rPr lang="ru-RU" sz="2000" dirty="0"/>
              <a:t> клавиши в резиденте через </a:t>
            </a:r>
            <a:r>
              <a:rPr lang="ru-RU" sz="2000" b="1" dirty="0"/>
              <a:t>порты</a:t>
            </a:r>
            <a:r>
              <a:rPr lang="ru-RU" sz="2000" dirty="0"/>
              <a:t> или </a:t>
            </a:r>
            <a:r>
              <a:rPr lang="ru-RU" sz="2000" dirty="0">
                <a:hlinkClick r:id="rId4" action="ppaction://hlinksldjump"/>
              </a:rPr>
              <a:t>через </a:t>
            </a:r>
            <a:r>
              <a:rPr lang="ru-RU" sz="2000" b="1" dirty="0"/>
              <a:t>буфер клавиатуры</a:t>
            </a:r>
            <a:r>
              <a:rPr lang="ru-RU" sz="2000" dirty="0"/>
              <a:t>, где он расположен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 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6" action="ppaction://hlinksldjump"/>
              </a:rPr>
              <a:t>выполняется </a:t>
            </a:r>
            <a:r>
              <a:rPr lang="ru-RU" sz="2000" dirty="0"/>
              <a:t>работа с </a:t>
            </a:r>
            <a:r>
              <a:rPr lang="ru-RU" sz="2000" b="1" dirty="0"/>
              <a:t>портами</a:t>
            </a:r>
            <a:r>
              <a:rPr lang="ru-RU" sz="2000" dirty="0"/>
              <a:t> клавиатуры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выполняется работа с </a:t>
            </a:r>
            <a:r>
              <a:rPr lang="ru-RU" sz="2000" b="1" dirty="0"/>
              <a:t>буфером</a:t>
            </a:r>
            <a:r>
              <a:rPr lang="ru-RU" sz="2000" dirty="0"/>
              <a:t> </a:t>
            </a:r>
            <a:r>
              <a:rPr lang="ru-RU" sz="2000" dirty="0">
                <a:hlinkClick r:id="rId4" action="ppaction://hlinksldjump"/>
              </a:rPr>
              <a:t>клавиатуры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нужно </a:t>
            </a:r>
            <a:r>
              <a:rPr lang="ru-RU" sz="2000" b="1" dirty="0"/>
              <a:t>предварительно</a:t>
            </a:r>
            <a:r>
              <a:rPr lang="ru-RU" sz="2000" dirty="0"/>
              <a:t> </a:t>
            </a:r>
            <a:r>
              <a:rPr lang="ru-RU" sz="2000" b="1" dirty="0"/>
              <a:t>сделать</a:t>
            </a:r>
            <a:r>
              <a:rPr lang="ru-RU" sz="2000" dirty="0"/>
              <a:t> при работе с буфером клавиатуры?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>
                <a:hlinkClick r:id="rId4" action="ppaction://hlinksldjump"/>
              </a:rPr>
              <a:t>Как </a:t>
            </a:r>
            <a:r>
              <a:rPr lang="ru-RU" sz="2000" dirty="0">
                <a:hlinkClick r:id="rId6" action="ppaction://hlinksldjump"/>
              </a:rPr>
              <a:t>выгружается резидент </a:t>
            </a:r>
            <a:r>
              <a:rPr lang="ru-RU" sz="2000" dirty="0"/>
              <a:t>выгружается резидент при нажатии клавиш </a:t>
            </a:r>
            <a:r>
              <a:rPr lang="en-US" sz="2000" b="1" dirty="0" err="1"/>
              <a:t>trl</a:t>
            </a:r>
            <a:r>
              <a:rPr lang="ru-RU" sz="2000" b="1" dirty="0"/>
              <a:t>+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7" action="ppaction://hlinksldjump"/>
              </a:rPr>
              <a:t>выгружается резидент </a:t>
            </a:r>
            <a:r>
              <a:rPr lang="ru-RU" sz="2000" dirty="0"/>
              <a:t>при </a:t>
            </a:r>
            <a:r>
              <a:rPr lang="ru-RU" sz="2000" b="1" dirty="0"/>
              <a:t>повторной</a:t>
            </a:r>
            <a:r>
              <a:rPr lang="ru-RU" sz="2000" dirty="0"/>
              <a:t> загрузке?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8" action="ppaction://hlinksldjump"/>
              </a:rPr>
              <a:t>выгружается резидент </a:t>
            </a:r>
            <a:r>
              <a:rPr lang="ru-RU" sz="2000" dirty="0"/>
              <a:t>при задании параметра КС </a:t>
            </a:r>
            <a:r>
              <a:rPr lang="ru-RU" sz="2000" b="1" dirty="0"/>
              <a:t>/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выгружается резидент </a:t>
            </a:r>
            <a:r>
              <a:rPr lang="ru-RU" sz="2000" b="1" dirty="0"/>
              <a:t>вспомогательной</a:t>
            </a:r>
            <a:r>
              <a:rPr lang="ru-RU" sz="2000" dirty="0"/>
              <a:t> </a:t>
            </a:r>
            <a:r>
              <a:rPr lang="ru-RU" sz="2000" dirty="0">
                <a:hlinkClick r:id="rId7" action="ppaction://hlinksldjump"/>
              </a:rPr>
              <a:t>программой выгрузки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9" action="ppaction://hlinksldjump"/>
              </a:rPr>
              <a:t>схеме</a:t>
            </a:r>
            <a:endParaRPr lang="ru-RU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5301208"/>
            <a:ext cx="9144001" cy="8002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0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1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2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3" action="ppaction://hlinksldjump"/>
              </a:rPr>
              <a:t>Часть 4</a:t>
            </a:r>
            <a:r>
              <a:rPr lang="ru-RU" sz="2200" dirty="0"/>
              <a:t>,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Пояснить по </a:t>
            </a:r>
            <a:r>
              <a:rPr lang="ru-RU" sz="2400" dirty="0">
                <a:hlinkClick r:id="rId9" action="ppaction://hlinksldjump"/>
              </a:rPr>
              <a:t>схеме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891756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648072"/>
          </a:xfrm>
        </p:spPr>
        <p:txBody>
          <a:bodyPr/>
          <a:lstStyle/>
          <a:p>
            <a:r>
              <a:rPr lang="ru-RU" sz="2200" dirty="0"/>
              <a:t>Список вопросов по КР СП для РК КР СП (4 часть </a:t>
            </a:r>
            <a:r>
              <a:rPr lang="ru-RU" sz="2200" b="1" dirty="0">
                <a:solidFill>
                  <a:srgbClr val="FF0000"/>
                </a:solidFill>
              </a:rPr>
              <a:t>30-33</a:t>
            </a:r>
            <a:r>
              <a:rPr lang="ru-RU" sz="2200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980728"/>
            <a:ext cx="8229600" cy="25922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выполняется </a:t>
            </a:r>
            <a:r>
              <a:rPr lang="ru-RU" sz="2000" b="1" dirty="0"/>
              <a:t>выдача сообщения</a:t>
            </a:r>
            <a:r>
              <a:rPr lang="ru-RU" sz="2000" dirty="0"/>
              <a:t> (ФИО) на экран дисплея через </a:t>
            </a:r>
            <a:r>
              <a:rPr lang="ru-RU" sz="2000" b="1" dirty="0"/>
              <a:t>NN</a:t>
            </a:r>
            <a:r>
              <a:rPr lang="ru-RU" sz="2000" dirty="0"/>
              <a:t> секунд?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изменяется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шрифт </a:t>
            </a:r>
            <a:r>
              <a:rPr lang="ru-RU" sz="2000" dirty="0"/>
              <a:t>на </a:t>
            </a:r>
            <a:r>
              <a:rPr lang="ru-RU" sz="2000" b="1" dirty="0"/>
              <a:t>курсив</a:t>
            </a:r>
            <a:r>
              <a:rPr lang="ru-RU" sz="2000" dirty="0"/>
              <a:t> заданной буквы?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русифицируется</a:t>
            </a:r>
            <a:r>
              <a:rPr lang="ru-RU" sz="2000" dirty="0"/>
              <a:t> набор </a:t>
            </a:r>
            <a:r>
              <a:rPr lang="ru-RU" sz="2000" dirty="0">
                <a:hlinkClick r:id="rId4" action="ppaction://hlinksldjump"/>
              </a:rPr>
              <a:t>заданных </a:t>
            </a:r>
            <a:r>
              <a:rPr lang="ru-RU" sz="2000" dirty="0"/>
              <a:t>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блокируется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ввод букв </a:t>
            </a:r>
            <a:r>
              <a:rPr lang="ru-RU" sz="2000" dirty="0"/>
              <a:t>или их </a:t>
            </a:r>
            <a:r>
              <a:rPr lang="ru-RU" sz="2000" b="1" dirty="0"/>
              <a:t>замена</a:t>
            </a:r>
            <a:r>
              <a:rPr lang="ru-RU" sz="2000" dirty="0"/>
              <a:t> при нажатии 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endParaRPr lang="ru-RU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hlinkClick r:id="rId6" action="ppaction://hlinkfile"/>
              </a:rPr>
              <a:t>Листинг примера с сайта</a:t>
            </a:r>
            <a:r>
              <a:rPr lang="ru-RU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hlinkClick r:id="rId7" action="ppaction://hlinkfile"/>
              </a:rPr>
              <a:t>Исходный текст примера с сайта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8" action="ppaction://hlinksldjump"/>
              </a:rPr>
              <a:t>схеме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9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0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1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2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459489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55563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488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Выдача сообщения по времени (1)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u="sng" dirty="0"/>
              <a:t>Шаги для реализации </a:t>
            </a:r>
            <a:r>
              <a:rPr lang="ru-RU" altLang="ru-RU" sz="2400" dirty="0"/>
              <a:t>данного пункта ТЗ (</a:t>
            </a:r>
            <a:r>
              <a:rPr lang="ru-RU" altLang="ru-RU" sz="24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r>
              <a:rPr lang="ru-RU" altLang="ru-RU" sz="2400" dirty="0"/>
              <a:t>: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400" dirty="0"/>
              <a:t>Для вывода сообщения перегружаются обработчики</a:t>
            </a:r>
            <a:r>
              <a:rPr lang="en-US" altLang="ru-RU" sz="2400" dirty="0"/>
              <a:t> </a:t>
            </a:r>
            <a:r>
              <a:rPr lang="ru-RU" altLang="ru-RU" sz="2400" dirty="0"/>
              <a:t>клавиатуры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sz="2400" b="1" dirty="0">
                <a:solidFill>
                  <a:srgbClr val="FF0000"/>
                </a:solidFill>
              </a:rPr>
              <a:t>(09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altLang="ru-RU" sz="2400" dirty="0"/>
              <a:t>и от таймера (</a:t>
            </a:r>
            <a:r>
              <a:rPr lang="ru-RU" altLang="ru-RU" sz="2400" b="1" dirty="0">
                <a:solidFill>
                  <a:srgbClr val="FF0000"/>
                </a:solidFill>
              </a:rPr>
              <a:t>1СН</a:t>
            </a:r>
            <a:r>
              <a:rPr lang="ru-RU" altLang="ru-RU" sz="2400" dirty="0"/>
              <a:t>) </a:t>
            </a:r>
            <a:r>
              <a:rPr lang="ru-RU" altLang="ru-RU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>
                <a:solidFill>
                  <a:srgbClr val="FF0000"/>
                </a:solidFill>
              </a:rPr>
              <a:t>new_int1Ch</a:t>
            </a:r>
            <a:r>
              <a:rPr lang="en-US" sz="2400" b="1" dirty="0"/>
              <a:t> </a:t>
            </a:r>
            <a:r>
              <a:rPr lang="ru-RU" sz="2400" b="1" dirty="0"/>
              <a:t>и</a:t>
            </a:r>
            <a:r>
              <a:rPr lang="ru-RU" altLang="ru-RU" sz="2400" dirty="0"/>
              <a:t>. Этот обработчик вызывается системой каждые 55 </a:t>
            </a:r>
            <a:r>
              <a:rPr lang="ru-RU" altLang="ru-RU" sz="2400" dirty="0" err="1"/>
              <a:t>мс</a:t>
            </a:r>
            <a:r>
              <a:rPr lang="ru-RU" altLang="ru-RU" sz="2400" dirty="0"/>
              <a:t> (1/18,2 -  1/сек).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2. При нажатии на заданную (новый обработчик - </a:t>
            </a:r>
            <a:r>
              <a:rPr lang="en-US" sz="2400" b="1" dirty="0">
                <a:solidFill>
                  <a:srgbClr val="FF0000"/>
                </a:solidFill>
              </a:rPr>
              <a:t>new_int9h</a:t>
            </a:r>
            <a:r>
              <a:rPr lang="en-US" sz="2400" dirty="0"/>
              <a:t> </a:t>
            </a:r>
            <a:r>
              <a:rPr lang="ru-RU" altLang="ru-RU" sz="2400" dirty="0"/>
              <a:t>) в варианте клавишу счетчик обращений (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altLang="ru-RU" sz="2400" dirty="0"/>
              <a:t>) устанавливается в </a:t>
            </a:r>
            <a:r>
              <a:rPr lang="ru-RU" altLang="ru-RU" sz="2400" b="1" dirty="0"/>
              <a:t>нуль</a:t>
            </a:r>
            <a:r>
              <a:rPr lang="ru-RU" altLang="ru-RU" sz="2400" dirty="0"/>
              <a:t> и </a:t>
            </a:r>
            <a:r>
              <a:rPr lang="ru-RU" altLang="ru-RU" sz="2400" u="sng" dirty="0"/>
              <a:t>включается</a:t>
            </a:r>
            <a:r>
              <a:rPr lang="ru-RU" altLang="ru-RU" sz="2400" dirty="0"/>
              <a:t>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altLang="ru-RU" sz="2400" dirty="0"/>
              <a:t>) = 1.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3. В процедуре таймера (1С</a:t>
            </a:r>
            <a:r>
              <a:rPr lang="en-US" altLang="ru-RU" sz="2400" dirty="0"/>
              <a:t>H</a:t>
            </a:r>
            <a:r>
              <a:rPr lang="ru-RU" altLang="ru-RU" sz="2400" dirty="0"/>
              <a:t>) проверяется число циклов на основе </a:t>
            </a:r>
            <a:r>
              <a:rPr lang="ru-RU" altLang="ru-RU" sz="2400" b="1" dirty="0">
                <a:solidFill>
                  <a:srgbClr val="FF0000"/>
                </a:solidFill>
              </a:rPr>
              <a:t>числа</a:t>
            </a:r>
            <a:r>
              <a:rPr lang="ru-RU" altLang="ru-RU" sz="2400" dirty="0"/>
              <a:t> секунд варианта (</a:t>
            </a:r>
            <a:r>
              <a:rPr lang="ru-RU" sz="2400" b="1" dirty="0" err="1">
                <a:solidFill>
                  <a:srgbClr val="FF0000"/>
                </a:solidFill>
              </a:rPr>
              <a:t>printDelay</a:t>
            </a:r>
            <a:r>
              <a:rPr lang="ru-RU" sz="2400" b="1" dirty="0">
                <a:solidFill>
                  <a:srgbClr val="FF0000"/>
                </a:solidFill>
              </a:rPr>
              <a:t>*1000/55 </a:t>
            </a:r>
            <a:r>
              <a:rPr lang="ru-RU" altLang="ru-RU" sz="2400" dirty="0"/>
              <a:t>) и 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sz="2400" b="1" dirty="0">
                <a:solidFill>
                  <a:srgbClr val="FF0000"/>
                </a:solidFill>
              </a:rPr>
              <a:t>++</a:t>
            </a:r>
            <a:r>
              <a:rPr lang="ru-RU" altLang="ru-RU" sz="2400" dirty="0"/>
              <a:t>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4. Когда число циклов достигнет заданного выполняется </a:t>
            </a:r>
            <a:r>
              <a:rPr lang="ru-RU" altLang="ru-RU" sz="2400" u="sng" dirty="0"/>
              <a:t>вывод</a:t>
            </a:r>
            <a:r>
              <a:rPr lang="ru-RU" altLang="ru-RU" sz="2400" dirty="0"/>
              <a:t> </a:t>
            </a:r>
            <a:r>
              <a:rPr lang="ru-RU" altLang="ru-RU" sz="2400" u="sng" dirty="0"/>
              <a:t>сообщения на экран</a:t>
            </a:r>
            <a:r>
              <a:rPr lang="ru-RU" altLang="ru-RU" sz="2400" dirty="0"/>
              <a:t>, сбрасывается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sz="2400" b="1" dirty="0">
                <a:solidFill>
                  <a:srgbClr val="FF0000"/>
                </a:solidFill>
              </a:rPr>
              <a:t>= 0</a:t>
            </a:r>
            <a:r>
              <a:rPr lang="ru-RU" sz="2400" dirty="0"/>
              <a:t> – команда </a:t>
            </a:r>
            <a:r>
              <a:rPr lang="en-US" sz="2400" dirty="0"/>
              <a:t>NOT</a:t>
            </a:r>
            <a:r>
              <a:rPr lang="ru-RU" altLang="ru-RU" sz="2400" dirty="0"/>
              <a:t>) и обнуляется счетчик циклов 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sz="2400" b="1" dirty="0">
                <a:solidFill>
                  <a:srgbClr val="FF0000"/>
                </a:solidFill>
              </a:rPr>
              <a:t> = 0</a:t>
            </a:r>
            <a:r>
              <a:rPr lang="ru-RU" altLang="ru-RU" sz="2400" dirty="0"/>
              <a:t>). </a:t>
            </a:r>
            <a:endParaRPr lang="en-US" altLang="ru-RU" sz="24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ru-RU" sz="2400" dirty="0"/>
              <a:t>5. </a:t>
            </a:r>
            <a:r>
              <a:rPr lang="ru-RU" altLang="ru-RU" sz="2400" dirty="0"/>
              <a:t>Устанавливается индикатор нажатой клавиши (в зеленый фон).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6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7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8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8640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489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/>
              <a:t>Выдача сообщения по времени </a:t>
            </a:r>
            <a:r>
              <a:rPr lang="ru-RU" sz="2800" dirty="0"/>
              <a:t>(</a:t>
            </a:r>
            <a:r>
              <a:rPr lang="ru-RU" sz="2800" dirty="0">
                <a:hlinkClick r:id="rId3" action="ppaction://hlinksldjump"/>
              </a:rPr>
              <a:t>Меню КР</a:t>
            </a:r>
            <a:r>
              <a:rPr lang="ru-RU" sz="2800" dirty="0"/>
              <a:t>)</a:t>
            </a:r>
            <a:endParaRPr lang="ru-RU" altLang="ru-RU" sz="2800" dirty="0"/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Два обработчика аппаратных прерываний (09</a:t>
            </a:r>
            <a:r>
              <a:rPr lang="en-US" altLang="ru-RU" sz="2400" dirty="0"/>
              <a:t>H </a:t>
            </a:r>
            <a:r>
              <a:rPr lang="ru-RU" altLang="ru-RU" sz="2400" dirty="0"/>
              <a:t>и 1С</a:t>
            </a:r>
            <a:r>
              <a:rPr lang="en-US" altLang="ru-RU" sz="2400" dirty="0"/>
              <a:t>h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r>
              <a:rPr lang="ru-RU" sz="2400" dirty="0"/>
              <a:t> (</a:t>
            </a:r>
            <a:r>
              <a:rPr lang="ru-RU" sz="1800" dirty="0">
                <a:solidFill>
                  <a:srgbClr val="FF0000"/>
                </a:solidFill>
                <a:hlinkClick r:id="rId4" action="ppaction://hlinksldjump"/>
              </a:rPr>
              <a:t>Лист СХЕМЫ</a:t>
            </a:r>
            <a:r>
              <a:rPr lang="ru-RU" sz="1800" dirty="0"/>
              <a:t>)</a:t>
            </a:r>
            <a:r>
              <a:rPr lang="ru-RU" altLang="ru-RU" sz="1800" dirty="0"/>
              <a:t> 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961076" y="2791681"/>
            <a:ext cx="2602811" cy="938091"/>
            <a:chOff x="1322074" y="2780928"/>
            <a:chExt cx="1656184" cy="938091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84193" y="1082353"/>
            <a:ext cx="7894921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067943" y="2370988"/>
            <a:ext cx="3289353" cy="10270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067942" y="2355815"/>
            <a:ext cx="3289353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1С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– таймера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Всегда: (1)</a:t>
            </a:r>
            <a:r>
              <a:rPr lang="en-US" sz="2000" dirty="0"/>
              <a:t>Counter </a:t>
            </a:r>
            <a:r>
              <a:rPr lang="ru-RU" sz="2000" dirty="0"/>
              <a:t>++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2195736" y="1658417"/>
            <a:ext cx="0" cy="113574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8" idx="2"/>
            <a:endCxn id="25" idx="3"/>
          </p:cNvCxnSpPr>
          <p:nvPr/>
        </p:nvCxnSpPr>
        <p:spPr>
          <a:xfrm flipH="1">
            <a:off x="6588224" y="4781975"/>
            <a:ext cx="1027917" cy="5804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/>
          <p:cNvGrpSpPr/>
          <p:nvPr/>
        </p:nvGrpSpPr>
        <p:grpSpPr>
          <a:xfrm>
            <a:off x="6084168" y="3645025"/>
            <a:ext cx="3063945" cy="1136950"/>
            <a:chOff x="1164463" y="2780928"/>
            <a:chExt cx="1813795" cy="938091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164463" y="2780928"/>
              <a:ext cx="1813795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64463" y="2783411"/>
              <a:ext cx="1813795" cy="83801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(2)Вывод сообщения через 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NN</a:t>
              </a:r>
              <a:r>
                <a:rPr lang="en-US" sz="2000" dirty="0">
                  <a:latin typeface="+mn-lt"/>
                  <a:cs typeface="+mn-cs"/>
                </a:rPr>
                <a:t> </a:t>
              </a:r>
              <a:r>
                <a:rPr lang="ru-RU" sz="2000" dirty="0">
                  <a:latin typeface="+mn-lt"/>
                  <a:cs typeface="+mn-cs"/>
                </a:rPr>
                <a:t>сек.(центр/верх/влево) </a:t>
              </a: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015406" y="4539425"/>
            <a:ext cx="2160240" cy="710369"/>
            <a:chOff x="1322074" y="2780928"/>
            <a:chExt cx="1656184" cy="938091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en-US" sz="2000" dirty="0">
                  <a:latin typeface="+mn-lt"/>
                  <a:cs typeface="+mn-cs"/>
                </a:rPr>
                <a:t>Counter =</a:t>
              </a:r>
              <a:r>
                <a:rPr lang="ru-RU" sz="2000" dirty="0">
                  <a:latin typeface="+mn-lt"/>
                  <a:cs typeface="+mn-cs"/>
                </a:rPr>
                <a:t> </a:t>
              </a:r>
              <a:r>
                <a:rPr lang="en-US" sz="2000" dirty="0">
                  <a:latin typeface="+mn-lt"/>
                  <a:cs typeface="+mn-cs"/>
                </a:rPr>
                <a:t>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Флаг цикла = 1 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4427984" y="5005988"/>
            <a:ext cx="2160240" cy="938091"/>
            <a:chOff x="1322074" y="2780928"/>
            <a:chExt cx="1656184" cy="93809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</a:t>
              </a:r>
              <a:r>
                <a:rPr lang="en-US" sz="2000" dirty="0">
                  <a:latin typeface="+mn-lt"/>
                  <a:cs typeface="+mn-cs"/>
                </a:rPr>
                <a:t>Counter = 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Флаг цикла = 0 </a:t>
              </a:r>
            </a:p>
          </p:txBody>
        </p:sp>
      </p:grpSp>
      <p:cxnSp>
        <p:nvCxnSpPr>
          <p:cNvPr id="26" name="Прямая со стрелкой 25"/>
          <p:cNvCxnSpPr>
            <a:endCxn id="22" idx="0"/>
          </p:cNvCxnSpPr>
          <p:nvPr/>
        </p:nvCxnSpPr>
        <p:spPr>
          <a:xfrm>
            <a:off x="2095526" y="3729772"/>
            <a:ext cx="0" cy="8115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4854" y="1803179"/>
            <a:ext cx="2829493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8264" y="5072194"/>
            <a:ext cx="19308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После вывода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всегда обнуление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45" name="Прямая со стрелкой 44"/>
          <p:cNvCxnSpPr>
            <a:stCxn id="19" idx="0"/>
          </p:cNvCxnSpPr>
          <p:nvPr/>
        </p:nvCxnSpPr>
        <p:spPr>
          <a:xfrm flipH="1" flipV="1">
            <a:off x="7357296" y="3017534"/>
            <a:ext cx="258845" cy="6305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28442" y="2229983"/>
            <a:ext cx="1619672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Если счетчик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достиг конца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цикла </a:t>
            </a:r>
            <a:r>
              <a:rPr lang="en-US" dirty="0">
                <a:latin typeface="+mn-lt"/>
                <a:cs typeface="+mn-cs"/>
              </a:rPr>
              <a:t>NN*</a:t>
            </a:r>
            <a:r>
              <a:rPr lang="ru-RU" dirty="0">
                <a:latin typeface="+mn-lt"/>
                <a:cs typeface="+mn-cs"/>
              </a:rPr>
              <a:t>(1000/55)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52" name="Прямая со стрелкой 51"/>
          <p:cNvCxnSpPr>
            <a:endCxn id="12" idx="0"/>
          </p:cNvCxnSpPr>
          <p:nvPr/>
        </p:nvCxnSpPr>
        <p:spPr>
          <a:xfrm>
            <a:off x="5712620" y="1658417"/>
            <a:ext cx="0" cy="71257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4611" y="1790255"/>
            <a:ext cx="2217979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Вызов каждые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55 </a:t>
            </a:r>
            <a:r>
              <a:rPr lang="ru-RU" b="1" dirty="0" err="1">
                <a:solidFill>
                  <a:srgbClr val="FF0000"/>
                </a:solidFill>
                <a:latin typeface="+mn-lt"/>
                <a:cs typeface="+mn-cs"/>
              </a:rPr>
              <a:t>мс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80954" y="3831425"/>
            <a:ext cx="129875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Если Наша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513426" y="5517232"/>
            <a:ext cx="3482510" cy="499359"/>
            <a:chOff x="1322074" y="2780928"/>
            <a:chExt cx="1656184" cy="938091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72" name="Прямая со стрелкой 71"/>
          <p:cNvCxnSpPr>
            <a:endCxn id="71" idx="0"/>
          </p:cNvCxnSpPr>
          <p:nvPr/>
        </p:nvCxnSpPr>
        <p:spPr>
          <a:xfrm>
            <a:off x="2254681" y="5249794"/>
            <a:ext cx="0" cy="268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44081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4000" dirty="0"/>
              <a:t>ТЗ КР (1)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/>
              <a:t>Срок</a:t>
            </a:r>
            <a:r>
              <a:rPr lang="ru-RU" sz="2400" dirty="0"/>
              <a:t> ТЗ – </a:t>
            </a:r>
            <a:r>
              <a:rPr lang="ru-RU" sz="2400" u="sng" dirty="0"/>
              <a:t>6-я неделя</a:t>
            </a:r>
            <a:r>
              <a:rPr lang="ru-RU" sz="2400" dirty="0"/>
              <a:t> (виза в срок важна для оценки по КР!)</a:t>
            </a:r>
          </a:p>
          <a:p>
            <a:r>
              <a:rPr lang="ru-RU" sz="2400" dirty="0"/>
              <a:t>Подписанное ТЗ сохраняется </a:t>
            </a:r>
            <a:r>
              <a:rPr lang="ru-RU" sz="2400" u="sng" dirty="0"/>
              <a:t>на руках </a:t>
            </a:r>
            <a:r>
              <a:rPr lang="ru-RU" sz="2400" dirty="0"/>
              <a:t>и представляется на защите КР</a:t>
            </a:r>
          </a:p>
          <a:p>
            <a:r>
              <a:rPr lang="ru-RU" sz="2400" dirty="0"/>
              <a:t>В ТЗ должны быть отражены </a:t>
            </a:r>
            <a:r>
              <a:rPr lang="ru-RU" sz="2400" u="sng" dirty="0"/>
              <a:t>обязательно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Общие</a:t>
            </a:r>
            <a:r>
              <a:rPr lang="ru-RU" sz="2400" dirty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Индивидуальные</a:t>
            </a:r>
            <a:r>
              <a:rPr lang="ru-RU" sz="2400" dirty="0"/>
              <a:t> требования (по вариантам: </a:t>
            </a:r>
            <a:r>
              <a:rPr lang="en-US" sz="2400" dirty="0"/>
              <a:t>F…</a:t>
            </a:r>
            <a:r>
              <a:rPr lang="ru-RU" sz="2400" dirty="0"/>
              <a:t>, …)  - см. образец и шаблон</a:t>
            </a:r>
            <a:endParaRPr lang="en-US" sz="2400" dirty="0"/>
          </a:p>
          <a:p>
            <a:r>
              <a:rPr lang="ru-RU" sz="2400" dirty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/>
              <a:t>Требования</a:t>
            </a:r>
            <a:r>
              <a:rPr lang="ru-RU" sz="2400" dirty="0"/>
              <a:t> к ТЗ см. также в МУ на </a:t>
            </a:r>
            <a:r>
              <a:rPr lang="ru-RU" sz="2400" dirty="0">
                <a:solidFill>
                  <a:srgbClr val="FF0000"/>
                </a:solidFill>
              </a:rPr>
              <a:t>ЛР № 12 </a:t>
            </a:r>
            <a:r>
              <a:rPr lang="ru-RU" sz="2400" dirty="0"/>
              <a:t>по ПКШ (1-й курс) и требования к ДЗ по КР СП (на сайте)</a:t>
            </a:r>
          </a:p>
          <a:p>
            <a:r>
              <a:rPr lang="ru-RU" sz="2400" dirty="0"/>
              <a:t>При не соответствии требований ТЗ </a:t>
            </a:r>
            <a:r>
              <a:rPr lang="ru-RU" sz="2400" u="sng" dirty="0"/>
              <a:t>не визируется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9743970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827585" y="-120193"/>
            <a:ext cx="7118424" cy="70485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400" dirty="0"/>
              <a:t>Курсив заданной буквы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altLang="ru-RU" sz="2400" dirty="0"/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447517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Предварительно сохраняется матрица </a:t>
            </a:r>
            <a:r>
              <a:rPr lang="ru-RU" altLang="ru-RU" sz="2000" b="1" dirty="0">
                <a:solidFill>
                  <a:srgbClr val="FF0000"/>
                </a:solidFill>
              </a:rPr>
              <a:t>битового</a:t>
            </a:r>
            <a:r>
              <a:rPr lang="ru-RU" altLang="ru-RU" sz="2000" dirty="0"/>
              <a:t> описания заданной буквы для знакогенератора (функция 1</a:t>
            </a:r>
            <a:r>
              <a:rPr lang="en-US" altLang="ru-RU" sz="2000" dirty="0"/>
              <a:t>1</a:t>
            </a:r>
            <a:r>
              <a:rPr lang="ru-RU" altLang="ru-RU" sz="2000" dirty="0"/>
              <a:t>0</a:t>
            </a:r>
            <a:r>
              <a:rPr lang="en-US" altLang="ru-RU" sz="2000" dirty="0"/>
              <a:t>3</a:t>
            </a:r>
            <a:r>
              <a:rPr lang="ru-RU" altLang="ru-RU" sz="2000" dirty="0"/>
              <a:t>0Н -10Н) в 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 -&gt;B</a:t>
            </a:r>
            <a:r>
              <a:rPr lang="ru-RU" altLang="ru-RU" sz="2000" dirty="0"/>
              <a:t>.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Задается</a:t>
            </a:r>
            <a:r>
              <a:rPr lang="en-US" altLang="ru-RU" sz="2000" dirty="0"/>
              <a:t> </a:t>
            </a:r>
            <a:r>
              <a:rPr lang="ru-RU" altLang="ru-RU" sz="2000" dirty="0"/>
              <a:t>(функция 1</a:t>
            </a:r>
            <a:r>
              <a:rPr lang="en-US" altLang="ru-RU" sz="2000" dirty="0"/>
              <a:t>1</a:t>
            </a:r>
            <a:r>
              <a:rPr lang="ru-RU" altLang="ru-RU" sz="2000" dirty="0"/>
              <a:t>00Н -10Н) </a:t>
            </a:r>
            <a:r>
              <a:rPr lang="ru-RU" altLang="ru-RU" sz="2000" b="1" dirty="0">
                <a:solidFill>
                  <a:srgbClr val="FF0000"/>
                </a:solidFill>
              </a:rPr>
              <a:t>новое</a:t>
            </a:r>
            <a:r>
              <a:rPr lang="ru-RU" altLang="ru-RU" sz="2000" dirty="0"/>
              <a:t> битовое описание курсивного символа (</a:t>
            </a:r>
            <a:r>
              <a:rPr lang="ru-RU" sz="2000" b="1" dirty="0" err="1">
                <a:solidFill>
                  <a:srgbClr val="FF0000"/>
                </a:solidFill>
              </a:rPr>
              <a:t>cursiveSymbol</a:t>
            </a:r>
            <a:r>
              <a:rPr lang="ru-RU" sz="2000" b="1" dirty="0">
                <a:solidFill>
                  <a:srgbClr val="FF0000"/>
                </a:solidFill>
              </a:rPr>
              <a:t> -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i="1" dirty="0">
                <a:solidFill>
                  <a:srgbClr val="FF0000"/>
                </a:solidFill>
              </a:rPr>
              <a:t>B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Все символы на экране изменят изображение. При нажатии заданной клавиши 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ru-RU" altLang="ru-RU" sz="2000" dirty="0"/>
              <a:t>)Восстановление выполняет в обратном порядке при нажатии той же клавиши.</a:t>
            </a:r>
            <a:r>
              <a:rPr lang="en-US" altLang="ru-RU" sz="2000" dirty="0"/>
              <a:t>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en-US" altLang="ru-RU" sz="2000" dirty="0"/>
              <a:t>) (</a:t>
            </a:r>
            <a:r>
              <a:rPr lang="ru-RU" altLang="ru-RU" sz="20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92896"/>
            <a:ext cx="9144000" cy="36625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Поля сохранения основного символа и описания и курсивного символа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savedSymbol</a:t>
            </a:r>
            <a:r>
              <a:rPr lang="ru-RU" sz="1600" dirty="0"/>
              <a:t> 				DB 16 </a:t>
            </a:r>
            <a:r>
              <a:rPr lang="ru-RU" sz="1600" dirty="0" err="1"/>
              <a:t>dup</a:t>
            </a:r>
            <a:r>
              <a:rPr lang="ru-RU" sz="1600" dirty="0"/>
              <a:t>(0FFh)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FF0000"/>
                </a:solidFill>
              </a:rPr>
              <a:t>ДЛЯ ЗАПОМИНАНИЯ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cursiveSymbol</a:t>
            </a:r>
            <a:r>
              <a:rPr lang="ru-RU" sz="1600" dirty="0"/>
              <a:t> 				</a:t>
            </a:r>
            <a:r>
              <a:rPr lang="ru-RU" sz="1200" dirty="0"/>
              <a:t>DB 00000000b  </a:t>
            </a:r>
            <a:r>
              <a:rPr lang="en-US" sz="1200" dirty="0"/>
              <a:t>; </a:t>
            </a:r>
            <a:r>
              <a:rPr lang="ru-RU" sz="1600" b="1" dirty="0">
                <a:solidFill>
                  <a:srgbClr val="FF0000"/>
                </a:solidFill>
              </a:rPr>
              <a:t>КУРСИВНЫЙ СИМВОЛ (Матрица) </a:t>
            </a:r>
            <a:r>
              <a:rPr lang="ru-RU" sz="1200" dirty="0"/>
              <a:t>					</a:t>
            </a:r>
            <a:r>
              <a:rPr lang="en-US" sz="1200" dirty="0"/>
              <a:t>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63271" y="112215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977967"/>
      </p:ext>
    </p:extLst>
  </p:cSld>
  <p:clrMapOvr>
    <a:masterClrMapping/>
  </p:clrMapOvr>
  <p:transition spd="slow"/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4469"/>
            <a:ext cx="6552728" cy="706090"/>
          </a:xfrm>
        </p:spPr>
        <p:txBody>
          <a:bodyPr/>
          <a:lstStyle/>
          <a:p>
            <a:r>
              <a:rPr lang="ru-RU" altLang="ru-RU" dirty="0"/>
              <a:t>Курсив заданной буквы(2)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8668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491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938091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539552" y="5532654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(5)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(3)Восстановление матрицы символа (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439787" y="3345406"/>
            <a:ext cx="4060205" cy="2054156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ru-RU" sz="2000" dirty="0">
                  <a:latin typeface="+mn-lt"/>
                  <a:cs typeface="+mn-cs"/>
                </a:rPr>
                <a:t>Первый запуск: Запоминание старого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savedSymbol</a:t>
              </a:r>
              <a:r>
                <a:rPr lang="ru-RU" sz="2000" dirty="0"/>
                <a:t> </a:t>
              </a:r>
              <a:r>
                <a:rPr lang="ru-RU" sz="2000" dirty="0">
                  <a:latin typeface="+mn-lt"/>
                  <a:cs typeface="+mn-cs"/>
                </a:rPr>
                <a:t>).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(3)Установка флага курсива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(4) Задание новой матрицы для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cursiveSymbol</a:t>
              </a:r>
              <a:r>
                <a:rPr lang="ru-RU" sz="2000" dirty="0">
                  <a:latin typeface="+mn-lt"/>
                  <a:cs typeface="+mn-cs"/>
                </a:rPr>
                <a:t>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57064" y="1295347"/>
            <a:ext cx="227789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5" idx="2"/>
          </p:cNvCxnSpPr>
          <p:nvPr/>
        </p:nvCxnSpPr>
        <p:spPr>
          <a:xfrm>
            <a:off x="2076883" y="3006373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74152" y="5108715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9674" y="4554717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3131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492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Русификация набора букв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107504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000" dirty="0"/>
              <a:t>При нажатии заданных клавиш, подставляется новый код введенной клавиши 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Первоначально устанавливается флаг русификации/трансляции (</a:t>
            </a:r>
            <a:r>
              <a:rPr lang="en-US" sz="2000" b="1" dirty="0" err="1">
                <a:solidFill>
                  <a:srgbClr val="FF0000"/>
                </a:solidFill>
              </a:rPr>
              <a:t>translateEnabled</a:t>
            </a:r>
            <a:r>
              <a:rPr lang="ru-RU" sz="2000" dirty="0"/>
              <a:t> 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после нажатия клавиши </a:t>
            </a:r>
            <a:r>
              <a:rPr lang="en-US" altLang="ru-RU" sz="2000" dirty="0"/>
              <a:t>F3.</a:t>
            </a:r>
            <a:r>
              <a:rPr lang="ru-RU" altLang="ru-RU" sz="2000" dirty="0"/>
              <a:t> Затем проверяется набор заменяемых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ru-RU" altLang="ru-RU" sz="2000" dirty="0"/>
              <a:t>)  и символ в буфере клавиатуры заменяется на новый (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ru-RU" altLang="ru-RU" sz="2000" dirty="0"/>
              <a:t>)  </a:t>
            </a:r>
            <a:endParaRPr lang="en-US" altLang="ru-RU" sz="2000" dirty="0"/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766" y="2113106"/>
            <a:ext cx="8784468" cy="38779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'F&lt;DUL‘</a:t>
            </a:r>
            <a:endParaRPr lang="ru-RU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</a:t>
            </a:r>
            <a:r>
              <a:rPr lang="ru-RU" sz="1400" b="1" dirty="0">
                <a:solidFill>
                  <a:srgbClr val="FF0000"/>
                </a:solidFill>
              </a:rPr>
              <a:t>АБВГД' 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ru-RU" sz="1400" dirty="0"/>
              <a:t> </a:t>
            </a:r>
          </a:p>
          <a:p>
            <a:r>
              <a:rPr lang="en-US" sz="1600" dirty="0" err="1"/>
              <a:t>translateEnabled</a:t>
            </a:r>
            <a:r>
              <a:rPr lang="en-US" sz="1600" dirty="0"/>
              <a:t>	DB	0</a:t>
            </a:r>
            <a:r>
              <a:rPr lang="ru-RU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состояния клавиатуры, кольцевой буфер ввода </a:t>
            </a:r>
          </a:p>
          <a:p>
            <a:r>
              <a:rPr lang="ru-RU" sz="1600" b="1" dirty="0"/>
              <a:t> </a:t>
            </a:r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translateFrom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_translate</a:t>
            </a:r>
            <a:r>
              <a:rPr lang="ru-RU" sz="1600" dirty="0"/>
              <a:t>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ru-RU" sz="1600" dirty="0"/>
              <a:t>mov DX, ES:[BX] ; </a:t>
            </a:r>
            <a:r>
              <a:rPr lang="ru-RU" sz="1600" dirty="0">
                <a:solidFill>
                  <a:srgbClr val="00B050"/>
                </a:solidFill>
              </a:rPr>
              <a:t>в DX 0 введённый символ</a:t>
            </a:r>
          </a:p>
          <a:p>
            <a:r>
              <a:rPr lang="en-US" sz="1600" dirty="0" err="1"/>
              <a:t>xor</a:t>
            </a:r>
            <a:r>
              <a:rPr lang="en-US" sz="1600" dirty="0"/>
              <a:t> AX, AX </a:t>
            </a:r>
          </a:p>
          <a:p>
            <a:r>
              <a:rPr lang="en-US" sz="1600" dirty="0"/>
              <a:t>mov AL, </a:t>
            </a:r>
            <a:r>
              <a:rPr lang="en-US" sz="1600" b="1" dirty="0" err="1">
                <a:solidFill>
                  <a:srgbClr val="FF0000"/>
                </a:solidFill>
              </a:rPr>
              <a:t>translateTo</a:t>
            </a:r>
            <a:r>
              <a:rPr lang="en-US" sz="1600" dirty="0"/>
              <a:t>[SI] </a:t>
            </a:r>
          </a:p>
          <a:p>
            <a:r>
              <a:rPr lang="ru-RU" sz="1600" dirty="0"/>
              <a:t>mov ES:[BX], AX ; </a:t>
            </a:r>
            <a:r>
              <a:rPr lang="ru-RU" sz="1600" dirty="0">
                <a:solidFill>
                  <a:srgbClr val="00B050"/>
                </a:solidFill>
              </a:rPr>
              <a:t>замена символа </a:t>
            </a:r>
          </a:p>
        </p:txBody>
      </p:sp>
    </p:spTree>
    <p:extLst>
      <p:ext uri="{BB962C8B-B14F-4D97-AF65-F5344CB8AC3E}">
        <p14:creationId xmlns:p14="http://schemas.microsoft.com/office/powerpoint/2010/main" val="1047298664"/>
      </p:ext>
    </p:extLst>
  </p:cSld>
  <p:clrMapOvr>
    <a:masterClrMapping/>
  </p:clrMapOvr>
  <p:transition spd="slow"/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462203"/>
          </a:xfrm>
        </p:spPr>
        <p:txBody>
          <a:bodyPr>
            <a:noAutofit/>
          </a:bodyPr>
          <a:lstStyle/>
          <a:p>
            <a:r>
              <a:rPr lang="ru-RU" altLang="ru-RU" sz="2800" dirty="0"/>
              <a:t>Замена/блокировка/русификация </a:t>
            </a:r>
            <a:r>
              <a:rPr lang="ru-RU" sz="2800" dirty="0"/>
              <a:t>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3028" y="183555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493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710369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6110" y="548680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65186" y="1010345"/>
            <a:ext cx="11697" cy="105793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455122" y="3212976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(5)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>
                <a:latin typeface="+mn-lt"/>
                <a:cs typeface="+mn-cs"/>
              </a:rPr>
              <a:t> замены или блокировки при его установке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384273" y="4117857"/>
            <a:ext cx="4060205" cy="1872208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ru-RU" sz="2000" dirty="0">
                  <a:latin typeface="+mn-lt"/>
                  <a:cs typeface="+mn-cs"/>
                </a:rPr>
                <a:t>Первый запуск: Установка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флага</a:t>
              </a:r>
              <a:r>
                <a:rPr lang="ru-RU" sz="2000" dirty="0">
                  <a:latin typeface="+mn-lt"/>
                  <a:cs typeface="+mn-cs"/>
                </a:rPr>
                <a:t> замены/блокировки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Работа с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буфером</a:t>
              </a:r>
              <a:r>
                <a:rPr lang="ru-RU" sz="2000" dirty="0">
                  <a:latin typeface="+mn-lt"/>
                  <a:cs typeface="+mn-cs"/>
                </a:rPr>
                <a:t> клавиатуры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(4) Замена символа или его блокировка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010345"/>
            <a:ext cx="0" cy="123078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65186" y="2778651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81819" y="3693918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80312" y="5318870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4403510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706090"/>
          </a:xfrm>
        </p:spPr>
        <p:txBody>
          <a:bodyPr>
            <a:noAutofit/>
          </a:bodyPr>
          <a:lstStyle/>
          <a:p>
            <a:r>
              <a:rPr lang="ru-RU" altLang="ru-RU" sz="2800" dirty="0"/>
              <a:t>Замена/блокировка/русификация</a:t>
            </a:r>
            <a:r>
              <a:rPr lang="ru-RU" sz="2800" dirty="0"/>
              <a:t>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961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494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3"/>
            <a:ext cx="3218676" cy="537926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>
                <a:latin typeface="+mn-lt"/>
                <a:cs typeface="+mn-cs"/>
              </a:rPr>
              <a:t> замены или блокировки при его установке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12030" y="2932576"/>
            <a:ext cx="4032448" cy="202604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71412" y="2954900"/>
            <a:ext cx="4032448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(2)</a:t>
            </a:r>
            <a:r>
              <a:rPr lang="ru-RU" dirty="0">
                <a:latin typeface="+mn-lt"/>
                <a:cs typeface="+mn-cs"/>
              </a:rPr>
              <a:t>Первый запуск: Установка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dirty="0">
                <a:latin typeface="+mn-lt"/>
                <a:cs typeface="+mn-cs"/>
              </a:rPr>
              <a:t> замены/блокировки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Работа с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портом </a:t>
            </a:r>
            <a:r>
              <a:rPr lang="ru-RU" dirty="0">
                <a:latin typeface="+mn-lt"/>
                <a:cs typeface="+mn-cs"/>
              </a:rPr>
              <a:t>или с буфером клавиатуры  для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получения</a:t>
            </a:r>
            <a:r>
              <a:rPr lang="ru-RU" dirty="0">
                <a:latin typeface="+mn-lt"/>
                <a:cs typeface="+mn-cs"/>
              </a:rPr>
              <a:t> веденного символа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(4)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Замена</a:t>
            </a:r>
            <a:r>
              <a:rPr lang="ru-RU" dirty="0">
                <a:latin typeface="+mn-lt"/>
                <a:cs typeface="+mn-cs"/>
              </a:rPr>
              <a:t> кода символа или его блокировка в зависимости от текущего значения флага.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78138" y="2602402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/>
        </p:nvGrpSpPr>
        <p:grpSpPr>
          <a:xfrm>
            <a:off x="502513" y="5495301"/>
            <a:ext cx="3482510" cy="499359"/>
            <a:chOff x="1322074" y="2780928"/>
            <a:chExt cx="1656184" cy="938091"/>
          </a:xfrm>
        </p:grpSpPr>
        <p:sp>
          <p:nvSpPr>
            <p:cNvPr id="31" name="Прямоугольник 3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33" name="Прямая со стрелкой 32"/>
          <p:cNvCxnSpPr/>
          <p:nvPr/>
        </p:nvCxnSpPr>
        <p:spPr>
          <a:xfrm>
            <a:off x="2387636" y="4941168"/>
            <a:ext cx="0" cy="55413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87178" y="4979978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507013" y="5216167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660886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495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Блокировка и замена набора букв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altLang="ru-RU" sz="2000" dirty="0"/>
              <a:t>При нажатии заданных клавиш, подставляется новый код введенной клавиши 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Первоначально устанавливается флаг игнорирования(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ignoreEnabled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после нажатия клавиши </a:t>
            </a:r>
            <a:r>
              <a:rPr lang="en-US" altLang="ru-RU" sz="2000" dirty="0"/>
              <a:t>F</a:t>
            </a:r>
            <a:r>
              <a:rPr lang="ru-RU" altLang="ru-RU" sz="2000" dirty="0"/>
              <a:t>4</a:t>
            </a:r>
            <a:r>
              <a:rPr lang="en-US" altLang="ru-RU" sz="2000" dirty="0"/>
              <a:t>.</a:t>
            </a:r>
            <a:r>
              <a:rPr lang="ru-RU" altLang="ru-RU" sz="2000" dirty="0"/>
              <a:t> Затем проверяется набор игнорируемых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ignoredChars</a:t>
            </a:r>
            <a:r>
              <a:rPr lang="en-US" sz="2000" dirty="0"/>
              <a:t> </a:t>
            </a:r>
            <a:r>
              <a:rPr lang="ru-RU" altLang="ru-RU" sz="2000" dirty="0"/>
              <a:t>и символ в буфере клавиатуры игнорируется занесением того же символа в БК (или </a:t>
            </a:r>
            <a:r>
              <a:rPr lang="en-US" sz="2000" dirty="0"/>
              <a:t>'*'</a:t>
            </a:r>
            <a:r>
              <a:rPr lang="ru-RU" altLang="ru-RU" sz="2000" dirty="0"/>
              <a:t>). </a:t>
            </a:r>
            <a:endParaRPr lang="en-US" alt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79766" y="2113106"/>
            <a:ext cx="878446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endParaRPr lang="ru-RU" sz="2000" dirty="0"/>
          </a:p>
          <a:p>
            <a:r>
              <a:rPr lang="en-US" sz="1600" b="1" dirty="0" err="1">
                <a:solidFill>
                  <a:srgbClr val="FF0000"/>
                </a:solidFill>
              </a:rPr>
              <a:t>ignoredChars</a:t>
            </a:r>
            <a:r>
              <a:rPr lang="en-US" sz="1600" dirty="0"/>
              <a:t> DB 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b="1" dirty="0" err="1">
                <a:solidFill>
                  <a:srgbClr val="FF0000"/>
                </a:solidFill>
              </a:rPr>
              <a:t>abcdefghijklmnopqrstuvwxyz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dirty="0"/>
              <a:t> ;@ </a:t>
            </a:r>
            <a:r>
              <a:rPr lang="ru-RU" sz="1600" dirty="0"/>
              <a:t>список игнорируемых символов </a:t>
            </a:r>
          </a:p>
          <a:p>
            <a:r>
              <a:rPr lang="en-US" sz="1600" b="1" dirty="0" err="1">
                <a:solidFill>
                  <a:srgbClr val="FF0000"/>
                </a:solidFill>
              </a:rPr>
              <a:t>ignoreEnabled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	DB	0</a:t>
            </a:r>
            <a:r>
              <a:rPr lang="ru-RU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состояния клавиатуры, кольцевой буфер ввода </a:t>
            </a:r>
          </a:p>
          <a:p>
            <a:r>
              <a:rPr lang="ru-RU" sz="1600" b="1" dirty="0"/>
              <a:t> </a:t>
            </a:r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ignoredChars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_ignore</a:t>
            </a:r>
            <a:r>
              <a:rPr lang="ru-RU" sz="1600" dirty="0"/>
              <a:t>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en-US" sz="1600" dirty="0"/>
              <a:t>_ignore:</a:t>
            </a:r>
          </a:p>
          <a:p>
            <a:r>
              <a:rPr lang="ru-RU" sz="1600" dirty="0" err="1"/>
              <a:t>dec</a:t>
            </a:r>
            <a:r>
              <a:rPr lang="ru-RU" sz="1600" dirty="0"/>
              <a:t> BX ; </a:t>
            </a:r>
            <a:r>
              <a:rPr lang="ru-RU" sz="1600" dirty="0">
                <a:solidFill>
                  <a:srgbClr val="00B050"/>
                </a:solidFill>
              </a:rPr>
              <a:t>сместимся назад к последнему </a:t>
            </a:r>
          </a:p>
          <a:p>
            <a:r>
              <a:rPr lang="en-US" sz="1600" dirty="0" err="1"/>
              <a:t>dec</a:t>
            </a:r>
            <a:r>
              <a:rPr lang="en-US" sz="1600" dirty="0"/>
              <a:t> BX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введённому символу </a:t>
            </a:r>
          </a:p>
          <a:p>
            <a:r>
              <a:rPr lang="ru-RU" sz="1600" dirty="0"/>
              <a:t>…</a:t>
            </a:r>
            <a:r>
              <a:rPr lang="ru-RU" sz="1600" dirty="0">
                <a:solidFill>
                  <a:srgbClr val="00B050"/>
                </a:solidFill>
              </a:rPr>
              <a:t>; Контроль адреса хвоста ()см. листинг примера</a:t>
            </a:r>
          </a:p>
          <a:p>
            <a:r>
              <a:rPr lang="ru-RU" sz="1600" dirty="0"/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4227490"/>
      </p:ext>
    </p:extLst>
  </p:cSld>
  <p:clrMapOvr>
    <a:masterClrMapping/>
  </p:clrMapOvr>
  <p:transition spd="slow"/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3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5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и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>
                <a:hlinkClick r:id="rId6" action="ppaction://hlinksldjump"/>
              </a:rPr>
              <a:t>Задания </a:t>
            </a:r>
            <a:r>
              <a:rPr lang="ru-RU" dirty="0">
                <a:hlinkClick r:id="rId6" action="ppaction://hlinksldjump"/>
              </a:rPr>
              <a:t> </a:t>
            </a:r>
            <a:r>
              <a:rPr lang="ru-RU" dirty="0"/>
              <a:t>и методические </a:t>
            </a:r>
            <a:r>
              <a:rPr lang="ru-RU" dirty="0">
                <a:hlinkClick r:id="rId7" action="ppaction://hlinksldjump"/>
              </a:rPr>
              <a:t>указания по ЛР СП </a:t>
            </a:r>
            <a:r>
              <a:rPr lang="ru-RU" dirty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C84C87F-5B95-4F1B-8908-4A7154E5D699}" type="slidenum">
              <a:rPr/>
              <a:pPr algn="l">
                <a:defRPr/>
              </a:pPr>
              <a:t>497</a:t>
            </a:fld>
            <a:endParaRPr/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793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498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rgbClr val="FF0000"/>
                </a:solidFill>
              </a:rPr>
              <a:t>???</a:t>
            </a:r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Текст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44246276"/>
      </p:ext>
    </p:extLst>
  </p:cSld>
  <p:clrMapOvr>
    <a:masterClrMapping/>
  </p:clrMapOvr>
  <p:transition spd="slow"/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499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Составляющие ФМ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Работа в </a:t>
            </a:r>
            <a:r>
              <a:rPr lang="en-US" altLang="ru-RU" sz="1800" dirty="0"/>
              <a:t>VS</a:t>
            </a:r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7029422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203032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Введение (ЛК № 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445624" cy="5472112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u="sng" dirty="0"/>
              <a:t>Основные темы: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3" action="ppaction://hlinksldjump"/>
              </a:rPr>
              <a:t>Состав и структура курса </a:t>
            </a:r>
            <a:r>
              <a:rPr lang="ru-RU" sz="2400" dirty="0"/>
              <a:t>(ЛК, ЛР, КР, РК). (</a:t>
            </a:r>
            <a:r>
              <a:rPr lang="ru-RU" sz="2400" dirty="0">
                <a:hlinkClick r:id="rId4" action="ppaction://hlinksldjump"/>
              </a:rPr>
              <a:t>Вступление</a:t>
            </a:r>
            <a:r>
              <a:rPr lang="ru-RU" sz="2400" dirty="0"/>
              <a:t> в СП)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5" action="ppaction://hlinksldjump"/>
              </a:rPr>
              <a:t>Цели преподавания курса СП</a:t>
            </a:r>
            <a:r>
              <a:rPr lang="ru-RU" sz="2400" dirty="0"/>
              <a:t>, </a:t>
            </a:r>
            <a:r>
              <a:rPr lang="ru-RU" sz="2400" dirty="0">
                <a:hlinkClick r:id="rId6" action="ppaction://hlinksldjump"/>
              </a:rPr>
              <a:t>СП </a:t>
            </a:r>
            <a:r>
              <a:rPr lang="ru-RU" sz="2400" dirty="0"/>
              <a:t>, </a:t>
            </a:r>
            <a:r>
              <a:rPr lang="ru-RU" sz="2400" dirty="0">
                <a:hlinkClick r:id="rId7" action="ppaction://hlinksldjump"/>
              </a:rPr>
              <a:t>ЯП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8" action="ppaction://hlinksldjump"/>
              </a:rPr>
              <a:t>Машина фон Неймана </a:t>
            </a:r>
            <a:r>
              <a:rPr lang="ru-RU" sz="2400" dirty="0"/>
              <a:t>(ОП, МП, ВВ)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9" action="ppaction://hlinksldjump"/>
              </a:rPr>
              <a:t>Зачем нужно изучать язык Ассемблера</a:t>
            </a:r>
            <a:r>
              <a:rPr lang="ru-RU" sz="2400" dirty="0"/>
              <a:t> </a:t>
            </a:r>
            <a:r>
              <a:rPr lang="en-US" sz="2400" dirty="0"/>
              <a:t>?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0" action="ppaction://hlinksldjump"/>
              </a:rPr>
              <a:t>Аббревиатура СП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1" action="ppaction://hlinksldjump"/>
              </a:rPr>
              <a:t>Первая команда в ОП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2" action="ppaction://hlinksldjump"/>
              </a:rPr>
              <a:t>Первая программа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3" action="ppaction://hlinksldjump"/>
              </a:rPr>
              <a:t>Модули, и их разновидности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4" action="ppaction://hlinksldjump"/>
              </a:rPr>
              <a:t>Модели для программирования </a:t>
            </a:r>
            <a:r>
              <a:rPr lang="ru-RU" sz="2400" dirty="0"/>
              <a:t>(ОП, МП и 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Язык Ассемблера (Первые сведения)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5" action="ppaction://hlinksldjump"/>
              </a:rPr>
              <a:t>Литература</a:t>
            </a:r>
            <a:r>
              <a:rPr lang="ru-RU" sz="2400" dirty="0"/>
              <a:t> (</a:t>
            </a:r>
            <a:r>
              <a:rPr lang="ru-RU" sz="2400" dirty="0">
                <a:hlinkClick r:id="rId16" action="ppaction://hlinksldjump"/>
              </a:rPr>
              <a:t>для лекций</a:t>
            </a:r>
            <a:r>
              <a:rPr lang="ru-RU" sz="2400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7" action="ppaction://hlinksldjump"/>
              </a:rPr>
              <a:t>Сайт дисциплины: </a:t>
            </a:r>
            <a:r>
              <a:rPr lang="en-US" sz="2400" b="1" dirty="0" err="1">
                <a:solidFill>
                  <a:srgbClr val="FF0000"/>
                </a:solidFill>
              </a:rPr>
              <a:t>sergebolshakov</a:t>
            </a:r>
            <a:r>
              <a:rPr lang="ru-RU" sz="2400" b="1" dirty="0">
                <a:solidFill>
                  <a:srgbClr val="FF0000"/>
                </a:solidFill>
              </a:rPr>
              <a:t>.</a:t>
            </a:r>
            <a:r>
              <a:rPr lang="en-US" sz="2400" b="1" dirty="0" err="1">
                <a:solidFill>
                  <a:srgbClr val="FF0000"/>
                </a:solidFill>
              </a:rPr>
              <a:t>ru</a:t>
            </a:r>
            <a:r>
              <a:rPr lang="ru-RU" sz="2400" b="1" dirty="0">
                <a:solidFill>
                  <a:srgbClr val="FF0000"/>
                </a:solidFill>
              </a:rPr>
              <a:t> :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b="1" dirty="0"/>
              <a:t>( Пользователь/Пароль)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dirty="0"/>
              <a:t>Ассемблер и Макроассемблер (1:1 и 1:М)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altLang="ru-RU" sz="2400" b="1" dirty="0">
                <a:solidFill>
                  <a:srgbClr val="FF0000"/>
                </a:solidFill>
                <a:hlinkClick r:id="rId18" action="ppaction://hlinkfile"/>
              </a:rPr>
              <a:t>Общие МУ по ЛР и КР по курсу СП!!!!!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3200" dirty="0"/>
              <a:t>ТЗ КР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620688"/>
            <a:ext cx="8733656" cy="5400600"/>
          </a:xfrm>
        </p:spPr>
        <p:txBody>
          <a:bodyPr/>
          <a:lstStyle/>
          <a:p>
            <a:r>
              <a:rPr lang="ru-RU" sz="1800" b="1" u="sng" dirty="0">
                <a:solidFill>
                  <a:srgbClr val="FF0000"/>
                </a:solidFill>
              </a:rPr>
              <a:t>Содержание</a:t>
            </a:r>
            <a:r>
              <a:rPr lang="ru-RU" sz="1400" u="sng" dirty="0"/>
              <a:t> ТЗ:</a:t>
            </a:r>
          </a:p>
          <a:p>
            <a:r>
              <a:rPr lang="ru-RU" sz="1400" u="sng" dirty="0">
                <a:hlinkClick r:id="" action="ppaction://hlinkfile"/>
              </a:rPr>
              <a:t>1. </a:t>
            </a:r>
            <a:r>
              <a:rPr lang="ru-RU" sz="1400" b="1" u="sng" dirty="0">
                <a:hlinkClick r:id="" action="ppaction://hlinkfile"/>
              </a:rPr>
              <a:t>НАИМЕНОВАНИЕ</a:t>
            </a:r>
            <a:r>
              <a:rPr lang="ru-RU" sz="1400" u="sng" dirty="0">
                <a:hlinkClick r:id="" action="ppaction://hlinkfile"/>
              </a:rPr>
              <a:t>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4. ИСПОЛНИТЕЛЬ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5.1. </a:t>
            </a:r>
            <a:r>
              <a:rPr lang="ru-RU" sz="1400" b="1" u="sng" dirty="0">
                <a:solidFill>
                  <a:srgbClr val="FF0000"/>
                </a:solidFill>
                <a:hlinkClick r:id="" action="ppaction://hlinkfile"/>
              </a:rPr>
              <a:t>Требования к функциональным характеристикам</a:t>
            </a:r>
            <a:r>
              <a:rPr lang="ru-RU" sz="1400" u="sng" dirty="0">
                <a:hlinkClick r:id="" action="ppaction://hlinkfile"/>
              </a:rPr>
              <a:t>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	5</a:t>
            </a:r>
            <a:endParaRPr lang="ru-RU" sz="1400" u="sng" dirty="0"/>
          </a:p>
          <a:p>
            <a:r>
              <a:rPr lang="ru-RU" sz="1400" b="1" u="sng" dirty="0">
                <a:hlinkClick r:id="" action="ppaction://hlinkfile"/>
              </a:rPr>
              <a:t>8. СТАДИИ И ЭТАПЫ РАЗРАБОТКИ	5</a:t>
            </a:r>
            <a:endParaRPr lang="ru-RU" sz="1400" b="1" u="sng" dirty="0"/>
          </a:p>
          <a:p>
            <a:r>
              <a:rPr lang="ru-RU" sz="1400" b="1" u="sng" dirty="0">
                <a:hlinkClick r:id="" action="ppaction://hlinkfile"/>
              </a:rPr>
              <a:t>8.1. Сроки выполнения отдельных этапов работ	5</a:t>
            </a:r>
            <a:endParaRPr lang="ru-RU" sz="1400" b="1" u="sng" dirty="0"/>
          </a:p>
          <a:p>
            <a:r>
              <a:rPr lang="ru-RU" sz="1400" u="sng" dirty="0">
                <a:hlinkClick r:id="" action="ppaction://hlinkfile"/>
              </a:rPr>
              <a:t>9. </a:t>
            </a:r>
            <a:r>
              <a:rPr lang="ru-RU" sz="1400" b="1" u="sng" dirty="0">
                <a:hlinkClick r:id="" action="ppaction://hlinkfile"/>
              </a:rPr>
              <a:t>ПОРЯДОК КОНТРОЛЯ И ПРИЁМКИ ЗАДАНИЯ	6</a:t>
            </a:r>
            <a:endParaRPr lang="ru-RU" sz="1400" b="1" u="sng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	6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	6</a:t>
            </a:r>
            <a:endParaRPr lang="ru-RU" sz="1400" u="sng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332652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332656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500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1043608" y="333375"/>
            <a:ext cx="6624736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Литература</a:t>
            </a:r>
            <a:r>
              <a:rPr lang="en-US" altLang="ru-RU" dirty="0"/>
              <a:t> </a:t>
            </a:r>
            <a:r>
              <a:rPr lang="ru-RU" altLang="ru-RU" dirty="0"/>
              <a:t>для лекций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51678" y="1412776"/>
            <a:ext cx="727233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3" action="ppaction://hlinkfile"/>
              </a:rPr>
              <a:t>Скэнлон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4" action="ppaction://hlinkfile"/>
              </a:rPr>
              <a:t>Финогенов</a:t>
            </a:r>
            <a:r>
              <a:rPr lang="ru-RU" altLang="ru-RU" sz="2400" dirty="0"/>
              <a:t> и Рудаков! (</a:t>
            </a:r>
            <a:r>
              <a:rPr lang="ru-RU" altLang="ru-RU" sz="2400" b="1" dirty="0">
                <a:solidFill>
                  <a:srgbClr val="FF0000"/>
                </a:solidFill>
              </a:rPr>
              <a:t>поиск команд!!!</a:t>
            </a:r>
            <a:r>
              <a:rPr lang="ru-RU" altLang="ru-RU" sz="24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5" action="ppaction://hlinkfile"/>
              </a:rPr>
              <a:t>Уроки Рудаков и Финогенов</a:t>
            </a:r>
            <a:r>
              <a:rPr lang="ru-RU" altLang="ru-RU" sz="2400" dirty="0"/>
              <a:t>! (</a:t>
            </a:r>
            <a:r>
              <a:rPr lang="ru-RU" altLang="ru-RU" sz="2400" b="1" dirty="0">
                <a:solidFill>
                  <a:srgbClr val="FF0000"/>
                </a:solidFill>
              </a:rPr>
              <a:t>поиск команд!!!</a:t>
            </a:r>
            <a:r>
              <a:rPr lang="ru-RU" altLang="ru-RU" sz="2400" dirty="0"/>
              <a:t>)</a:t>
            </a:r>
            <a:endParaRPr lang="en-US" altLang="ru-RU" sz="2400" dirty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6" action="ppaction://hlinkfile"/>
              </a:rPr>
              <a:t>Системные функции Финогенов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7" action="ppaction://hlinkfile"/>
              </a:rPr>
              <a:t>Голубь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8" action="ppaction://hlinkfile"/>
              </a:rPr>
              <a:t>Джордейн</a:t>
            </a:r>
            <a:r>
              <a:rPr lang="ru-RU" altLang="ru-RU" sz="2400" dirty="0"/>
              <a:t>!</a:t>
            </a:r>
            <a:endParaRPr lang="en-US" altLang="ru-RU" sz="2400" dirty="0"/>
          </a:p>
          <a:p>
            <a:pPr eaLnBrk="1" hangingPunct="1">
              <a:spcBef>
                <a:spcPct val="0"/>
              </a:spcBef>
            </a:pPr>
            <a:r>
              <a:rPr lang="en-US" altLang="ru-RU" sz="2400" dirty="0">
                <a:hlinkClick r:id="rId9" action="ppaction://program"/>
              </a:rPr>
              <a:t>HDD</a:t>
            </a:r>
            <a:r>
              <a:rPr lang="ru-RU" altLang="ru-RU" sz="2400" dirty="0"/>
              <a:t>- не универсально!!!(</a:t>
            </a:r>
            <a:r>
              <a:rPr lang="en-US" altLang="ru-RU" sz="2400" dirty="0" err="1"/>
              <a:t>WinDJview</a:t>
            </a:r>
            <a:r>
              <a:rPr lang="ru-RU" altLang="ru-RU" sz="2400" dirty="0"/>
              <a:t>)</a:t>
            </a:r>
          </a:p>
          <a:p>
            <a:pPr eaLnBrk="1" hangingPunct="1">
              <a:spcBef>
                <a:spcPct val="0"/>
              </a:spcBef>
            </a:pPr>
            <a:endParaRPr lang="ru-RU" altLang="ru-RU" sz="2400" dirty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10" action="ppaction://hlinkfile"/>
              </a:rPr>
              <a:t>Пособие </a:t>
            </a:r>
            <a:r>
              <a:rPr lang="en-US" altLang="ru-RU" sz="2400" dirty="0">
                <a:hlinkClick r:id="rId10" action="ppaction://hlinkfile"/>
              </a:rPr>
              <a:t>201</a:t>
            </a:r>
            <a:r>
              <a:rPr lang="ru-RU" altLang="ru-RU" sz="2400" dirty="0">
                <a:hlinkClick r:id="rId10" action="ppaction://hlinkfile"/>
              </a:rPr>
              <a:t>8(</a:t>
            </a:r>
            <a:r>
              <a:rPr lang="en-US" altLang="ru-RU" sz="2400" dirty="0">
                <a:hlinkClick r:id="rId10" action="ppaction://hlinkfile"/>
              </a:rPr>
              <a:t>DOCX</a:t>
            </a:r>
            <a:r>
              <a:rPr lang="ru-RU" altLang="ru-RU" sz="2400" dirty="0">
                <a:hlinkClick r:id="rId10" action="ppaction://hlinkfile"/>
              </a:rPr>
              <a:t>)</a:t>
            </a:r>
            <a:endParaRPr lang="en-US" altLang="ru-RU" sz="24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49985712"/>
      </p:ext>
    </p:extLst>
  </p:cSld>
  <p:clrMapOvr>
    <a:masterClrMapping/>
  </p:clrMapOvr>
  <p:transition spd="slow"/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547664" y="419100"/>
            <a:ext cx="554461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 в ОП (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76456" y="260648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501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/>
        </p:nvGraphicFramePr>
        <p:xfrm>
          <a:off x="704850" y="2349500"/>
          <a:ext cx="7689850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349500"/>
                        <a:ext cx="7689850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539750" y="981075"/>
            <a:ext cx="8229600" cy="1511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между процедурами.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На местонахождения стека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en-US" sz="2000" dirty="0"/>
              <a:t>.</a:t>
            </a:r>
            <a:r>
              <a:rPr lang="ru-RU" sz="2000" dirty="0"/>
              <a:t>  </a:t>
            </a: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92150" y="4581525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/>
              <a:t>Стек</a:t>
            </a:r>
            <a:r>
              <a:rPr lang="ru-RU" altLang="ru-RU" sz="2000"/>
              <a:t> используется в командах </a:t>
            </a:r>
            <a:r>
              <a:rPr lang="ru-RU" altLang="ru-RU" sz="2000" u="sng"/>
              <a:t>явно</a:t>
            </a:r>
            <a:r>
              <a:rPr lang="ru-RU" altLang="ru-RU" sz="2000"/>
              <a:t> (</a:t>
            </a:r>
            <a:r>
              <a:rPr lang="en-US" altLang="ru-RU" sz="2000"/>
              <a:t>PUSH </a:t>
            </a:r>
            <a:r>
              <a:rPr lang="ru-RU" altLang="ru-RU" sz="2000"/>
              <a:t>и</a:t>
            </a:r>
            <a:r>
              <a:rPr lang="en-US" altLang="ru-RU" sz="2000"/>
              <a:t> POP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и </a:t>
            </a:r>
            <a:r>
              <a:rPr lang="ru-RU" altLang="ru-RU" sz="2000" u="sng"/>
              <a:t>неявно</a:t>
            </a:r>
            <a:r>
              <a:rPr lang="ru-RU" altLang="ru-RU" sz="2000"/>
              <a:t> (</a:t>
            </a:r>
            <a:r>
              <a:rPr lang="en-US" altLang="ru-RU" sz="2000"/>
              <a:t>CALL, RET, INT </a:t>
            </a:r>
            <a:r>
              <a:rPr lang="ru-RU" altLang="ru-RU" sz="2000"/>
              <a:t>и </a:t>
            </a:r>
            <a:r>
              <a:rPr lang="en-US" altLang="ru-RU" sz="2000"/>
              <a:t>IRET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PUSH</a:t>
            </a:r>
            <a:r>
              <a:rPr lang="en-US" altLang="ru-RU" sz="2000"/>
              <a:t> </a:t>
            </a:r>
            <a:r>
              <a:rPr lang="ru-RU" altLang="ru-RU" sz="2000"/>
              <a:t>данные из регистра (например, АХ) записываются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в стек 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увеличивается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319583496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763688" y="419100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 (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502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/>
        </p:nvGraphicFramePr>
        <p:xfrm>
          <a:off x="1258888" y="2508250"/>
          <a:ext cx="725963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08250"/>
                        <a:ext cx="7259637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1196975"/>
            <a:ext cx="8229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POP </a:t>
            </a:r>
            <a:r>
              <a:rPr lang="ru-RU" altLang="ru-RU" sz="2000"/>
              <a:t>данные из стека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)записываются  в регистр(например, </a:t>
            </a:r>
            <a:r>
              <a:rPr lang="en-US" altLang="ru-RU" sz="2000"/>
              <a:t>DS</a:t>
            </a:r>
            <a:r>
              <a:rPr lang="ru-RU" altLang="ru-RU" sz="2000"/>
              <a:t>),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уменьшается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1676423308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Отладка программ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Отладка это процесс выявления и исправления ошибок в программе.  Ошибка проявляется при сравнении </a:t>
            </a:r>
            <a:r>
              <a:rPr lang="ru-RU" altLang="ru-RU" sz="2000" b="1" u="sng" dirty="0">
                <a:solidFill>
                  <a:schemeClr val="tx1"/>
                </a:solidFill>
              </a:rPr>
              <a:t>разницы</a:t>
            </a:r>
            <a:r>
              <a:rPr lang="ru-RU" altLang="ru-RU" sz="2000" b="1" dirty="0">
                <a:solidFill>
                  <a:schemeClr val="tx1"/>
                </a:solidFill>
              </a:rPr>
              <a:t> между реальной и запроектированной величины данных программы (см. рисунок - ∆ ).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Фактически нужно установить причину ошибки и ее устранить.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Для выполнения такой проверки в технологии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программирования используется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отладчик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входящий в состав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оболочки СП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  <a:p>
            <a:endParaRPr lang="ru-RU" altLang="ru-RU" sz="20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503</a:t>
            </a:fld>
            <a:endParaRPr lang="ru-RU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425877454"/>
              </p:ext>
            </p:extLst>
          </p:nvPr>
        </p:nvGraphicFramePr>
        <p:xfrm>
          <a:off x="2771800" y="2348880"/>
          <a:ext cx="52319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5796136" y="3076121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Выноска 2 8"/>
          <p:cNvSpPr/>
          <p:nvPr/>
        </p:nvSpPr>
        <p:spPr>
          <a:xfrm>
            <a:off x="6732240" y="3136543"/>
            <a:ext cx="504057" cy="4140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528"/>
              <a:gd name="adj6" fmla="val -99734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∆</a:t>
            </a:r>
          </a:p>
        </p:txBody>
      </p:sp>
      <p:cxnSp>
        <p:nvCxnSpPr>
          <p:cNvPr id="10" name="Прямая со стрелкой 9"/>
          <p:cNvCxnSpPr>
            <a:stCxn id="9" idx="2"/>
          </p:cNvCxnSpPr>
          <p:nvPr/>
        </p:nvCxnSpPr>
        <p:spPr>
          <a:xfrm flipH="1">
            <a:off x="5148064" y="3343566"/>
            <a:ext cx="1584176" cy="20702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9656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Отладчик СП </a:t>
            </a:r>
            <a:r>
              <a:rPr lang="en-US" sz="3200" dirty="0"/>
              <a:t>VS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675687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Отладчик позволяет выполнить </a:t>
            </a:r>
            <a:r>
              <a:rPr lang="ru-RU" sz="2000" u="sng" dirty="0">
                <a:solidFill>
                  <a:schemeClr val="tx1"/>
                </a:solidFill>
              </a:rPr>
              <a:t>следующие действия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  <a:endParaRPr lang="en-US" altLang="ru-RU" sz="2000" b="1" dirty="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Запустить программу в режиме отладки без трассировки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с обращениями к вложенным функциям(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11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точку останова (</a:t>
            </a:r>
            <a:r>
              <a:rPr lang="en-US" sz="2000" b="1" dirty="0" err="1">
                <a:solidFill>
                  <a:schemeClr val="tx1"/>
                </a:solidFill>
              </a:rPr>
              <a:t>BreakPoint</a:t>
            </a:r>
            <a:r>
              <a:rPr lang="ru-RU" sz="2000" dirty="0">
                <a:solidFill>
                  <a:schemeClr val="tx1"/>
                </a:solidFill>
              </a:rPr>
              <a:t> – 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9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до первой точки останова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в специальном окне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en-US" sz="2000" b="1" dirty="0">
                <a:solidFill>
                  <a:schemeClr val="tx1"/>
                </a:solidFill>
              </a:rPr>
              <a:t>locals</a:t>
            </a:r>
            <a:r>
              <a:rPr lang="ru-RU" sz="2000" b="1" dirty="0">
                <a:solidFill>
                  <a:schemeClr val="tx1"/>
                </a:solidFill>
              </a:rPr>
              <a:t> - локальные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</a:t>
            </a:r>
            <a:r>
              <a:rPr lang="ru-RU" sz="2000" u="sng" dirty="0">
                <a:solidFill>
                  <a:schemeClr val="tx1"/>
                </a:solidFill>
              </a:rPr>
              <a:t>при помощи мышки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Изменить любые данные в режиме отладки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locals</a:t>
            </a:r>
            <a:r>
              <a:rPr lang="ru-RU" sz="2000" b="1" dirty="0">
                <a:solidFill>
                  <a:srgbClr val="FF0000"/>
                </a:solidFill>
              </a:rPr>
              <a:t> и 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b="1" dirty="0">
                <a:solidFill>
                  <a:srgbClr val="FF0000"/>
                </a:solidFill>
              </a:rPr>
              <a:t>)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просмотр переменных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последовательность и вложенность вызова функций во время выполнения </a:t>
            </a:r>
            <a:r>
              <a:rPr lang="ru-RU" sz="2000" dirty="0" err="1">
                <a:solidFill>
                  <a:schemeClr val="tx1"/>
                </a:solidFill>
              </a:rPr>
              <a:t>программыю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719680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>
                <a:solidFill>
                  <a:srgbClr val="FF0000"/>
                </a:solidFill>
              </a:rPr>
              <a:t>-(!!!)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>
                <a:solidFill>
                  <a:srgbClr val="FF0000"/>
                </a:solidFill>
              </a:rPr>
              <a:t>-(!!!)</a:t>
            </a:r>
            <a:r>
              <a:rPr lang="ru-RU" altLang="ru-RU" sz="2000" b="1" dirty="0">
                <a:solidFill>
                  <a:schemeClr val="tx1"/>
                </a:solidFill>
              </a:rPr>
              <a:t>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Указатель (ссылка)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Составной оператор и операторные скобки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Структура (запись, класс)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Строка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Список 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61232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0887" y="0"/>
            <a:ext cx="6192688" cy="648072"/>
          </a:xfrm>
        </p:spPr>
        <p:txBody>
          <a:bodyPr>
            <a:noAutofit/>
          </a:bodyPr>
          <a:lstStyle/>
          <a:p>
            <a:r>
              <a:rPr lang="ru-RU" sz="3200" dirty="0"/>
              <a:t>Файл Менеджеры. Возможности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20688"/>
            <a:ext cx="8675687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Специальные системные программы позволяют удобно работать с файлами. Они называются Файл  менеджеры(ФМ):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ФМ предназначены для удобной и всесторонней работы с </a:t>
            </a:r>
            <a:r>
              <a:rPr lang="ru-RU" sz="2200" b="1" u="sng" dirty="0">
                <a:solidFill>
                  <a:schemeClr val="tx1"/>
                </a:solidFill>
              </a:rPr>
              <a:t>файлами</a:t>
            </a:r>
            <a:endParaRPr lang="en-US" sz="2200" b="1" u="sng" dirty="0">
              <a:solidFill>
                <a:schemeClr val="tx1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hlinkClick r:id="rId2" action="ppaction://hlinksldjump"/>
              </a:rPr>
              <a:t>FAR</a:t>
            </a:r>
            <a:r>
              <a:rPr lang="ru-RU" sz="2200" b="1" dirty="0">
                <a:hlinkClick r:id="rId2" action="ppaction://hlinksldjump"/>
              </a:rPr>
              <a:t> </a:t>
            </a:r>
            <a:r>
              <a:rPr lang="ru-RU" sz="2200" b="1" dirty="0"/>
              <a:t>- </a:t>
            </a:r>
            <a:r>
              <a:rPr lang="en-US" sz="2200" b="1" dirty="0">
                <a:solidFill>
                  <a:schemeClr val="tx1"/>
                </a:solidFill>
              </a:rPr>
              <a:t>Manager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hlinkClick r:id="rId3" action="ppaction://hlinksldjump"/>
              </a:rPr>
              <a:t>Total Commander</a:t>
            </a:r>
            <a:endParaRPr lang="en-US" sz="2200" b="1" dirty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/>
              <a:t>(также </a:t>
            </a:r>
            <a:r>
              <a:rPr lang="en-US" sz="2200" b="1" dirty="0"/>
              <a:t>Windows Commander</a:t>
            </a:r>
            <a:r>
              <a:rPr lang="ru-RU" sz="2200" b="1" dirty="0"/>
              <a:t> – немного устарел)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Работа с командами в режиме командной строки (</a:t>
            </a:r>
            <a:r>
              <a:rPr lang="en-US" sz="2200" b="1" dirty="0">
                <a:solidFill>
                  <a:schemeClr val="tx1"/>
                </a:solidFill>
              </a:rPr>
              <a:t>cmd.exe</a:t>
            </a:r>
            <a:r>
              <a:rPr lang="ru-RU" sz="2200" b="1" dirty="0">
                <a:solidFill>
                  <a:schemeClr val="tx1"/>
                </a:solidFill>
              </a:rPr>
              <a:t>) КС (</a:t>
            </a:r>
            <a:r>
              <a:rPr lang="ru-RU" sz="22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2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200" b="1" dirty="0">
                <a:solidFill>
                  <a:schemeClr val="tx1"/>
                </a:solidFill>
              </a:rPr>
              <a:t>С ФМ можно выполнить любые </a:t>
            </a:r>
            <a:r>
              <a:rPr lang="ru-RU" altLang="ru-RU" sz="2200" b="1" u="sng" dirty="0">
                <a:solidFill>
                  <a:schemeClr val="tx1"/>
                </a:solidFill>
              </a:rPr>
              <a:t>действия с файлами</a:t>
            </a:r>
            <a:r>
              <a:rPr lang="ru-RU" altLang="ru-RU" sz="2200" b="1" dirty="0">
                <a:solidFill>
                  <a:schemeClr val="tx1"/>
                </a:solidFill>
              </a:rPr>
              <a:t>: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Создание файлов,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Просмотр и Редактирование,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Копирование и перемещение,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Поиск,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Удаление,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Создание  и удаление каталогов (папок),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Архивирование файлов и многое, многое, другое.</a:t>
            </a:r>
          </a:p>
          <a:p>
            <a:endParaRPr lang="ru-RU" altLang="ru-RU" sz="24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98973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/>
              <a:t>Язык и языки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764704"/>
            <a:ext cx="9144000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u="sng" dirty="0">
                <a:solidFill>
                  <a:schemeClr val="tx1"/>
                </a:solidFill>
              </a:rPr>
              <a:t>Язык  программирования </a:t>
            </a:r>
            <a:r>
              <a:rPr lang="ru-RU" altLang="ru-RU" sz="2300" b="1" dirty="0">
                <a:solidFill>
                  <a:schemeClr val="tx1"/>
                </a:solidFill>
              </a:rPr>
              <a:t>(ЯП) это взаимосвязанная система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>
                <a:solidFill>
                  <a:schemeClr val="tx1"/>
                </a:solidFill>
              </a:rPr>
              <a:t>, на основе которых составляются программы.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Предусмотрены</a:t>
            </a:r>
            <a:r>
              <a:rPr lang="ru-RU" altLang="ru-RU" sz="2300" b="1" dirty="0">
                <a:solidFill>
                  <a:schemeClr val="tx1"/>
                </a:soli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исполняемой программы и проектов (СМ) в оболочке системы программирования 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объединения программ в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проекты</a:t>
            </a:r>
            <a:r>
              <a:rPr lang="ru-RU" altLang="ru-RU" sz="2300" b="1" dirty="0">
                <a:solidFill>
                  <a:schemeClr val="tx1"/>
                </a:solidFill>
              </a:rPr>
              <a:t> (СМ) и использования стандартных и пользовательских </a:t>
            </a:r>
            <a:r>
              <a:rPr lang="ru-RU" altLang="ru-RU" sz="2300" b="1" u="sng" dirty="0">
                <a:solidFill>
                  <a:schemeClr val="tx1"/>
                </a:solidFill>
              </a:rPr>
              <a:t>библиотек</a:t>
            </a:r>
            <a:r>
              <a:rPr lang="ru-RU" altLang="ru-RU" sz="2300" b="1" dirty="0">
                <a:solidFill>
                  <a:schemeClr val="tx1"/>
                </a:solidFill>
              </a:rPr>
              <a:t> готовых программ (СМ)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  <a:r>
              <a:rPr lang="ru-RU" altLang="ru-RU" sz="2300" b="1" dirty="0">
                <a:solidFill>
                  <a:schemeClr val="tx1"/>
                </a:solidFill>
              </a:rPr>
              <a:t> Для создания программ нужны 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системы программирования</a:t>
            </a:r>
            <a:r>
              <a:rPr lang="ru-RU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программирования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высокого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низкого</a:t>
            </a:r>
            <a:r>
              <a:rPr lang="ru-RU" altLang="ru-RU" sz="2300" b="1" dirty="0">
                <a:solidFill>
                  <a:schemeClr val="tx1"/>
                </a:solidFill>
              </a:rPr>
              <a:t> уровня </a:t>
            </a:r>
            <a:r>
              <a:rPr lang="ru-RU" altLang="ru-RU" sz="2300" b="1" dirty="0">
                <a:solidFill>
                  <a:schemeClr val="tx1"/>
                </a:solidFill>
                <a:hlinkClick r:id="rId4" action="ppaction://hlinksldjump"/>
              </a:rPr>
              <a:t>ЯА</a:t>
            </a:r>
            <a:r>
              <a:rPr lang="ru-RU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Все ЯП имеют много общего 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), включая общие понятия(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1017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Системы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964612" cy="5113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Система программирования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СП</a:t>
            </a:r>
            <a:r>
              <a:rPr lang="ru-RU" altLang="ru-RU" sz="2300" b="1" dirty="0">
                <a:solidFill>
                  <a:schemeClr val="tx1"/>
                </a:solidFill>
              </a:rPr>
              <a:t>) это совокупность взаимосвязанных системных программ для разработки 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и изготовления программ ( </a:t>
            </a:r>
            <a:r>
              <a:rPr lang="ru-RU" altLang="ru-RU" sz="2300" b="1" dirty="0">
                <a:solidFill>
                  <a:schemeClr val="tx1"/>
                </a:solidFill>
                <a:hlinkClick r:id="rId4" action="ppaction://hlinksldjump"/>
              </a:rPr>
              <a:t>СП </a:t>
            </a:r>
            <a:r>
              <a:rPr lang="ru-RU" altLang="ru-RU" sz="2300" b="1" dirty="0">
                <a:solidFill>
                  <a:schemeClr val="tx1"/>
                </a:solidFill>
              </a:rPr>
              <a:t>). Основные компоненты это: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Компилятор</a:t>
            </a:r>
            <a:r>
              <a:rPr lang="ru-RU" altLang="ru-RU" sz="2300" b="1" dirty="0">
                <a:solidFill>
                  <a:schemeClr val="tx1"/>
                </a:solidFill>
              </a:rPr>
              <a:t> СП исходных текстовых программ на 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ЯП СП</a:t>
            </a:r>
            <a:endParaRPr lang="ru-RU" altLang="ru-RU" sz="23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Текстовый </a:t>
            </a:r>
            <a:r>
              <a:rPr lang="ru-RU" altLang="ru-RU" sz="2300" b="1" u="sng" dirty="0">
                <a:solidFill>
                  <a:schemeClr val="tx1"/>
                </a:solidFill>
              </a:rPr>
              <a:t>редактор</a:t>
            </a:r>
            <a:r>
              <a:rPr lang="ru-RU" altLang="ru-RU" sz="2300" b="1" dirty="0">
                <a:solidFill>
                  <a:schemeClr val="tx1"/>
                </a:solidFill>
              </a:rPr>
              <a:t> для ввода текстовых программ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Компоновщик</a:t>
            </a:r>
            <a:r>
              <a:rPr lang="ru-RU" altLang="ru-RU" sz="2300" b="1" dirty="0">
                <a:solidFill>
                  <a:schemeClr val="tx1"/>
                </a:solidFill>
              </a:rPr>
              <a:t> (редактор связей)</a:t>
            </a:r>
            <a:r>
              <a:rPr lang="ru-RU" altLang="ru-RU" sz="2300" b="1" u="sng" dirty="0">
                <a:solidFill>
                  <a:schemeClr val="tx1"/>
                </a:solidFill>
              </a:rPr>
              <a:t> и библиотеки СП (стандартные)</a:t>
            </a:r>
            <a:r>
              <a:rPr lang="ru-RU" altLang="ru-RU" sz="2300" b="1" dirty="0">
                <a:solidFill>
                  <a:schemeClr val="tx1"/>
                </a:solidFill>
              </a:rPr>
              <a:t>, позволяющий объединить программы в единое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Отладчик</a:t>
            </a:r>
            <a:r>
              <a:rPr lang="ru-RU" altLang="ru-RU" sz="2300" b="1" dirty="0">
                <a:solidFill>
                  <a:schemeClr val="tx1"/>
                </a:solidFill>
              </a:rPr>
              <a:t>, помогающий искать ошибки в программе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Оболочка</a:t>
            </a:r>
            <a:r>
              <a:rPr lang="ru-RU" altLang="ru-RU" sz="2300" b="1" dirty="0">
                <a:solidFill>
                  <a:schemeClr val="tx1"/>
                </a:solidFill>
              </a:rPr>
              <a:t>  СП (Интегрированная среда программирования </a:t>
            </a:r>
            <a:r>
              <a:rPr lang="en-US" altLang="ru-RU" sz="2300" b="1" dirty="0">
                <a:solidFill>
                  <a:schemeClr val="tx1"/>
                </a:solidFill>
              </a:rPr>
              <a:t>IDE</a:t>
            </a:r>
            <a:r>
              <a:rPr lang="ru-RU" altLang="ru-RU" sz="2300" b="1" dirty="0">
                <a:solidFill>
                  <a:schemeClr val="tx1"/>
                </a:solidFill>
              </a:rPr>
              <a:t>), объединяющая все перечисленные части в одно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Мы будем использовать систему программирования</a:t>
            </a:r>
            <a:r>
              <a:rPr lang="en-US" altLang="ru-RU" sz="2300" b="1" dirty="0">
                <a:solidFill>
                  <a:schemeClr val="tx1"/>
                </a:solidFill>
              </a:rPr>
              <a:t>: TASM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chemeClr val="tx1"/>
                </a:solidFill>
              </a:rPr>
              <a:t>QC</a:t>
            </a:r>
            <a:r>
              <a:rPr lang="ru-RU" altLang="ru-RU" sz="2300" b="1" dirty="0">
                <a:solidFill>
                  <a:schemeClr val="tx1"/>
                </a:solidFill>
              </a:rPr>
              <a:t> (Предпочтительно иметь </a:t>
            </a:r>
            <a:r>
              <a:rPr lang="ru-RU" altLang="ru-RU" sz="2300" b="1" u="sng" dirty="0">
                <a:solidFill>
                  <a:srgbClr val="FF0000"/>
                </a:solidFill>
              </a:rPr>
              <a:t>одинаковые</a:t>
            </a:r>
            <a:r>
              <a:rPr lang="ru-RU" altLang="ru-RU" sz="2300" b="1" dirty="0">
                <a:solidFill>
                  <a:srgbClr val="FF0000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версии в аудитории и на своем компьютере!).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92597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Основы программирования (Понятия)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Программирование</a:t>
            </a:r>
            <a:r>
              <a:rPr lang="ru-RU" altLang="ru-RU" sz="2100" b="1" dirty="0">
                <a:solidFill>
                  <a:schemeClr val="tx1"/>
                </a:solidFill>
              </a:rPr>
              <a:t> – это деятельность направленная на создание программ для компьютеров (СМ).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Программа</a:t>
            </a:r>
            <a:r>
              <a:rPr lang="ru-RU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 – это упорядоченная совокупность предписаний (указаний, инструкций, команд, операторов) на Языке программирования (СМ) для компьютера для выполнения поставленной задачи. Программа оформляется в виде текста набранного символами (в электронном или бумажном виде).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Язык программирования ЯП</a:t>
            </a:r>
            <a:r>
              <a:rPr lang="ru-RU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 - это система взаимосвязанных формализованных правил для написания и оформления программ (</a:t>
            </a:r>
            <a:r>
              <a:rPr lang="ru-RU" altLang="ru-RU" sz="2100" b="1" dirty="0">
                <a:solidFill>
                  <a:schemeClr val="tx1"/>
                </a:solidFill>
                <a:hlinkClick r:id="rId4" action="ppaction://hlinksldjump"/>
              </a:rPr>
              <a:t>Пример СМ</a:t>
            </a:r>
            <a:r>
              <a:rPr lang="ru-RU" altLang="ru-RU" sz="2100" b="1" dirty="0">
                <a:solidFill>
                  <a:schemeClr val="tx1"/>
                </a:solidFill>
              </a:rPr>
              <a:t>.).</a:t>
            </a: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Программирование выполняется в среде </a:t>
            </a:r>
            <a:r>
              <a:rPr lang="ru-RU" altLang="ru-RU" sz="2100" b="1" u="sng" dirty="0">
                <a:solidFill>
                  <a:schemeClr val="tx1"/>
                </a:solidFill>
              </a:rPr>
              <a:t>системы программирования</a:t>
            </a:r>
            <a:r>
              <a:rPr lang="ru-RU" altLang="ru-RU" sz="2100" b="1" dirty="0">
                <a:solidFill>
                  <a:schemeClr val="tx1"/>
                </a:solidFill>
              </a:rPr>
              <a:t>(</a:t>
            </a:r>
            <a:r>
              <a:rPr lang="ru-RU" altLang="ru-RU" sz="21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), состоящей из множества взаимосвязанных программ (компилятор, отладчик, редактор</a:t>
            </a:r>
            <a:r>
              <a:rPr lang="en-US" altLang="ru-RU" sz="2100" b="1" dirty="0">
                <a:solidFill>
                  <a:schemeClr val="tx1"/>
                </a:solidFill>
              </a:rPr>
              <a:t>, IDE</a:t>
            </a:r>
            <a:r>
              <a:rPr lang="ru-RU" altLang="ru-RU" sz="2100" b="1" dirty="0">
                <a:solidFill>
                  <a:schemeClr val="tx1"/>
                </a:solidFill>
              </a:rPr>
              <a:t> ).</a:t>
            </a:r>
            <a:r>
              <a:rPr lang="en-US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</a:rPr>
              <a:t>СМ</a:t>
            </a:r>
            <a:r>
              <a:rPr lang="en-US" altLang="ru-RU" sz="2100" b="1" dirty="0">
                <a:solidFill>
                  <a:schemeClr val="tx1"/>
                </a:solidFill>
              </a:rPr>
              <a:t>).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rgbClr val="FF0000"/>
                </a:solidFill>
              </a:rPr>
              <a:t>IDE</a:t>
            </a:r>
            <a:r>
              <a:rPr lang="en-US" altLang="ru-RU" sz="2100" b="1" dirty="0"/>
              <a:t> – </a:t>
            </a:r>
            <a:r>
              <a:rPr lang="en-US" altLang="ru-RU" sz="2100" b="1" dirty="0">
                <a:solidFill>
                  <a:srgbClr val="FF0000"/>
                </a:solidFill>
              </a:rPr>
              <a:t>I</a:t>
            </a:r>
            <a:r>
              <a:rPr lang="en-US" altLang="ru-RU" sz="2100" b="1" dirty="0">
                <a:solidFill>
                  <a:schemeClr val="tx1"/>
                </a:solidFill>
              </a:rPr>
              <a:t>ntegrated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rgbClr val="FF0000"/>
                </a:solidFill>
              </a:rPr>
              <a:t>D</a:t>
            </a:r>
            <a:r>
              <a:rPr lang="en-US" altLang="ru-RU" sz="2100" b="1" dirty="0">
                <a:solidFill>
                  <a:schemeClr val="tx1"/>
                </a:solidFill>
              </a:rPr>
              <a:t>eveloper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chemeClr val="tx1"/>
                </a:solidFill>
              </a:rPr>
              <a:t>Environment</a:t>
            </a:r>
            <a:r>
              <a:rPr lang="en-US" altLang="ru-RU" sz="2100" b="1" dirty="0"/>
              <a:t> </a:t>
            </a:r>
            <a:r>
              <a:rPr lang="ru-RU" altLang="ru-RU" sz="2100" b="1" dirty="0">
                <a:solidFill>
                  <a:schemeClr val="tx1"/>
                </a:solidFill>
              </a:rPr>
              <a:t> </a:t>
            </a:r>
            <a:endParaRPr lang="en-US" altLang="ru-RU" sz="21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Интегрированная среда разработки программ на ЯП</a:t>
            </a:r>
            <a:endParaRPr lang="en-US" altLang="ru-RU" sz="21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Для </a:t>
            </a:r>
            <a:r>
              <a:rPr lang="ru-RU" altLang="ru-RU" sz="2100" b="1" u="sng" dirty="0">
                <a:solidFill>
                  <a:schemeClr val="tx1"/>
                </a:solidFill>
              </a:rPr>
              <a:t>Ассемблера</a:t>
            </a:r>
            <a:r>
              <a:rPr lang="ru-RU" altLang="ru-RU" sz="2100" b="1" dirty="0">
                <a:solidFill>
                  <a:schemeClr val="tx1"/>
                </a:solidFill>
              </a:rPr>
              <a:t>: </a:t>
            </a:r>
            <a:r>
              <a:rPr lang="en-US" altLang="ru-RU" sz="2100" b="1" dirty="0">
                <a:solidFill>
                  <a:schemeClr val="tx1"/>
                </a:solidFill>
              </a:rPr>
              <a:t>MASM, TASM, QC25 .. </a:t>
            </a:r>
            <a:endParaRPr lang="ru-RU" altLang="ru-RU" sz="2100" b="1" dirty="0">
              <a:solidFill>
                <a:schemeClr val="tx1"/>
              </a:solidFill>
            </a:endParaRPr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endParaRPr lang="ru-RU" altLang="ru-RU" sz="21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70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562074"/>
          </a:xfrm>
        </p:spPr>
        <p:txBody>
          <a:bodyPr/>
          <a:lstStyle/>
          <a:p>
            <a:r>
              <a:rPr lang="ru-RU" sz="3200" dirty="0"/>
              <a:t>5.1 Технические требования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174035"/>
          </a:xfrm>
        </p:spPr>
        <p:txBody>
          <a:bodyPr/>
          <a:lstStyle/>
          <a:p>
            <a:pPr marL="0" indent="0">
              <a:buNone/>
            </a:pPr>
            <a:r>
              <a:rPr lang="ru-RU" sz="1000" b="1" dirty="0"/>
              <a:t>5.1 Требования к </a:t>
            </a:r>
            <a:r>
              <a:rPr lang="ru-RU" sz="1000" b="1" dirty="0">
                <a:solidFill>
                  <a:srgbClr val="FF0000"/>
                </a:solidFill>
              </a:rPr>
              <a:t>функциональным</a:t>
            </a:r>
            <a:r>
              <a:rPr lang="ru-RU" sz="1000" b="1" dirty="0"/>
              <a:t> характеристикам</a:t>
            </a:r>
            <a:endParaRPr lang="ru-RU" sz="1000" b="1" i="1" dirty="0"/>
          </a:p>
          <a:p>
            <a:pPr marL="0" indent="0">
              <a:buNone/>
            </a:pPr>
            <a:r>
              <a:rPr lang="ru-RU" sz="1000" dirty="0"/>
              <a:t>	Резидентная программы должна удовлетворять следующим основным требованиям: </a:t>
            </a:r>
          </a:p>
          <a:p>
            <a:pPr marL="0" lvl="0" indent="0">
              <a:buNone/>
            </a:pPr>
            <a:r>
              <a:rPr lang="ru-RU" sz="1000" dirty="0"/>
              <a:t>Резидентная программа должна выполнять совокупность </a:t>
            </a:r>
            <a:r>
              <a:rPr lang="ru-RU" sz="1000" b="1" dirty="0"/>
              <a:t>функций</a:t>
            </a:r>
            <a:r>
              <a:rPr lang="ru-RU" sz="1000" dirty="0"/>
              <a:t> заданных вариантом.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загрузку</a:t>
            </a:r>
            <a:r>
              <a:rPr lang="ru-RU" sz="1000" dirty="0"/>
              <a:t> в оперативную память (ОП) с фиксацией в виде резидента (</a:t>
            </a:r>
            <a:r>
              <a:rPr lang="en-US" sz="1000" dirty="0"/>
              <a:t>TSR</a:t>
            </a:r>
            <a:r>
              <a:rPr lang="ru-RU" sz="1000" dirty="0"/>
              <a:t> программы), для чего используются специальные функции и прерывания </a:t>
            </a:r>
            <a:r>
              <a:rPr lang="en-US" sz="1000" dirty="0"/>
              <a:t>DOS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В случае нехватки оперативной памяти для загрузки резидента вывести уведомление об </a:t>
            </a:r>
            <a:r>
              <a:rPr lang="ru-RU" sz="1000" b="1" dirty="0">
                <a:solidFill>
                  <a:srgbClr val="FF0000"/>
                </a:solidFill>
              </a:rPr>
              <a:t>ошибке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сохранение</a:t>
            </a:r>
            <a:r>
              <a:rPr lang="ru-RU" sz="1000" dirty="0"/>
              <a:t> и </a:t>
            </a:r>
            <a:r>
              <a:rPr lang="ru-RU" sz="1000" b="1" dirty="0">
                <a:solidFill>
                  <a:srgbClr val="FF0000"/>
                </a:solidFill>
              </a:rPr>
              <a:t>вызов</a:t>
            </a:r>
            <a:r>
              <a:rPr lang="ru-RU" sz="1000" dirty="0"/>
              <a:t> старого драйвера (</a:t>
            </a:r>
            <a:r>
              <a:rPr lang="en-US" sz="1000" dirty="0"/>
              <a:t>TSR</a:t>
            </a:r>
            <a:r>
              <a:rPr lang="ru-RU" sz="10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выдавать</a:t>
            </a:r>
            <a:r>
              <a:rPr lang="ru-RU" sz="1000" dirty="0"/>
              <a:t> </a:t>
            </a:r>
            <a:r>
              <a:rPr lang="ru-RU" sz="1000" b="1" dirty="0"/>
              <a:t>справку</a:t>
            </a:r>
            <a:r>
              <a:rPr lang="ru-RU" sz="10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обеспечивать</a:t>
            </a:r>
            <a:r>
              <a:rPr lang="ru-RU" sz="1000" dirty="0"/>
              <a:t> </a:t>
            </a:r>
            <a:r>
              <a:rPr lang="ru-RU" sz="1000" b="1" dirty="0"/>
              <a:t>выгрузку</a:t>
            </a:r>
            <a:r>
              <a:rPr lang="ru-RU" sz="10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000" dirty="0"/>
              <a:t>PSP</a:t>
            </a:r>
            <a:r>
              <a:rPr lang="ru-RU" sz="10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marL="0" lvl="0" indent="0">
              <a:buNone/>
            </a:pPr>
            <a:r>
              <a:rPr lang="ru-RU" sz="1000" dirty="0"/>
              <a:t>При </a:t>
            </a:r>
            <a:r>
              <a:rPr lang="ru-RU" sz="1000" b="1" dirty="0">
                <a:solidFill>
                  <a:srgbClr val="FF0000"/>
                </a:solidFill>
              </a:rPr>
              <a:t>выгрузке</a:t>
            </a:r>
            <a:r>
              <a:rPr lang="ru-RU" sz="1000" dirty="0"/>
              <a:t> программа должна корректно </a:t>
            </a:r>
            <a:r>
              <a:rPr lang="ru-RU" sz="1000" b="1" dirty="0"/>
              <a:t>восстанавливать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старый</a:t>
            </a:r>
            <a:r>
              <a:rPr lang="ru-RU" sz="1000" dirty="0"/>
              <a:t> обработчик данного прерывания;</a:t>
            </a:r>
          </a:p>
          <a:p>
            <a:pPr marL="0" lvl="0" indent="0">
              <a:buNone/>
            </a:pPr>
            <a:r>
              <a:rPr lang="ru-RU" sz="1000" dirty="0"/>
              <a:t>Должна быть выполнена </a:t>
            </a:r>
            <a:r>
              <a:rPr lang="ru-RU" sz="1000" b="1" dirty="0">
                <a:solidFill>
                  <a:srgbClr val="FF0000"/>
                </a:solidFill>
              </a:rPr>
              <a:t>проверка</a:t>
            </a:r>
            <a:r>
              <a:rPr lang="ru-RU" sz="1000" dirty="0"/>
              <a:t> повторной загрузки резидента, если выгрузка резидента производится не по повторному запуску приложения;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выдавать </a:t>
            </a:r>
            <a:r>
              <a:rPr lang="ru-RU" sz="1000" b="1" dirty="0"/>
              <a:t>сообщение</a:t>
            </a:r>
            <a:r>
              <a:rPr lang="ru-RU" sz="1000" dirty="0"/>
              <a:t> о своем завершении, очистки ОП и восстановлении старых резидентных программ;</a:t>
            </a:r>
          </a:p>
          <a:p>
            <a:pPr marL="0" lvl="0" indent="0">
              <a:buNone/>
            </a:pPr>
            <a:r>
              <a:rPr lang="ru-RU" sz="1000" dirty="0"/>
              <a:t>Программа </a:t>
            </a:r>
            <a:r>
              <a:rPr lang="ru-RU" sz="1000" b="1" dirty="0">
                <a:solidFill>
                  <a:srgbClr val="FF0000"/>
                </a:solidFill>
              </a:rPr>
              <a:t>оформляется</a:t>
            </a:r>
            <a:r>
              <a:rPr lang="ru-RU" sz="1000" dirty="0"/>
              <a:t> в формате </a:t>
            </a:r>
            <a:r>
              <a:rPr lang="ru-RU" sz="1000" b="1" dirty="0"/>
              <a:t>*.СОМ</a:t>
            </a:r>
            <a:r>
              <a:rPr lang="ru-RU" sz="1000" dirty="0"/>
              <a:t> – файла (исполнимого модуля).</a:t>
            </a:r>
          </a:p>
          <a:p>
            <a:pPr marL="0" lvl="0" indent="0">
              <a:buNone/>
            </a:pPr>
            <a:r>
              <a:rPr lang="ru-RU" sz="1000" dirty="0"/>
              <a:t>В программе методике испытаний должны быть четко </a:t>
            </a:r>
            <a:r>
              <a:rPr lang="ru-RU" sz="1000" b="1" dirty="0">
                <a:solidFill>
                  <a:srgbClr val="FF0000"/>
                </a:solidFill>
              </a:rPr>
              <a:t>определены</a:t>
            </a:r>
            <a:r>
              <a:rPr lang="ru-RU" sz="1000" dirty="0"/>
              <a:t> </a:t>
            </a:r>
            <a:r>
              <a:rPr lang="ru-RU" sz="1000" b="1" dirty="0"/>
              <a:t>условия</a:t>
            </a:r>
            <a:r>
              <a:rPr lang="ru-RU" sz="1000" dirty="0"/>
              <a:t> проведения </a:t>
            </a:r>
            <a:r>
              <a:rPr lang="ru-RU" sz="1000" b="1" dirty="0"/>
              <a:t>испытаний</a:t>
            </a:r>
            <a:r>
              <a:rPr lang="ru-RU" sz="1000" dirty="0"/>
              <a:t> программы на соответствие ТЗ.</a:t>
            </a:r>
          </a:p>
          <a:p>
            <a:pPr marL="0" lvl="0" indent="0">
              <a:buNone/>
            </a:pPr>
            <a:r>
              <a:rPr lang="ru-RU" sz="1000" dirty="0"/>
              <a:t>Должна быть реализована возможность в зависимости от </a:t>
            </a:r>
            <a:r>
              <a:rPr lang="ru-RU" sz="1000" b="1" dirty="0">
                <a:solidFill>
                  <a:srgbClr val="FF0000"/>
                </a:solidFill>
              </a:rPr>
              <a:t>варианта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выгружать</a:t>
            </a:r>
            <a:r>
              <a:rPr lang="ru-RU" sz="1000" dirty="0"/>
              <a:t> резидент одним из следующих способов: по нажатию сочетания клавиш </a:t>
            </a:r>
            <a:r>
              <a:rPr lang="en-US" sz="1000" dirty="0"/>
              <a:t>Ctrl</a:t>
            </a:r>
            <a:r>
              <a:rPr lang="ru-RU" sz="1000" dirty="0"/>
              <a:t>+</a:t>
            </a:r>
            <a:r>
              <a:rPr lang="en-US" sz="1000" dirty="0"/>
              <a:t>U</a:t>
            </a:r>
            <a:r>
              <a:rPr lang="ru-RU" sz="1000" dirty="0"/>
              <a:t>, по вызову отдельной программы </a:t>
            </a:r>
            <a:r>
              <a:rPr lang="en-US" sz="1000" dirty="0"/>
              <a:t>UNLOADER</a:t>
            </a:r>
            <a:r>
              <a:rPr lang="ru-RU" sz="1000" dirty="0"/>
              <a:t>.</a:t>
            </a:r>
            <a:r>
              <a:rPr lang="en-US" sz="1000" dirty="0"/>
              <a:t>COM</a:t>
            </a:r>
            <a:r>
              <a:rPr lang="ru-RU" sz="1000" dirty="0"/>
              <a:t>, по заданию ключа /</a:t>
            </a:r>
            <a:r>
              <a:rPr lang="en-US" sz="1000" dirty="0"/>
              <a:t>u</a:t>
            </a:r>
            <a:r>
              <a:rPr lang="ru-RU" sz="1000" dirty="0"/>
              <a:t> при запуске основной программы, при повторном запуске резидентной программы.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F1</a:t>
            </a:r>
            <a:r>
              <a:rPr lang="ru-RU" sz="1000" dirty="0"/>
              <a:t>) вывести через заданное </a:t>
            </a:r>
            <a:r>
              <a:rPr lang="ru-RU" sz="1000" b="1" dirty="0">
                <a:solidFill>
                  <a:srgbClr val="FF0000"/>
                </a:solidFill>
              </a:rPr>
              <a:t>число</a:t>
            </a:r>
            <a:r>
              <a:rPr lang="ru-RU" sz="1000" dirty="0"/>
              <a:t> секунд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в определенное место экрана, которое также указывается в тексте резидентной программы </a:t>
            </a:r>
            <a:r>
              <a:rPr lang="ru-RU" sz="1000" b="1" dirty="0">
                <a:solidFill>
                  <a:srgbClr val="FF0000"/>
                </a:solidFill>
              </a:rPr>
              <a:t>текстовое сообщение</a:t>
            </a:r>
            <a:r>
              <a:rPr lang="ru-RU" sz="1000" dirty="0"/>
              <a:t>, содержащее: ФИО студента, индекс группы и номер варианта КР.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F2</a:t>
            </a:r>
            <a:r>
              <a:rPr lang="ru-RU" sz="1000" dirty="0"/>
              <a:t>) </a:t>
            </a:r>
            <a:r>
              <a:rPr lang="ru-RU" sz="1000" b="1" dirty="0">
                <a:solidFill>
                  <a:srgbClr val="FF0000"/>
                </a:solidFill>
              </a:rPr>
              <a:t>модифицировать изображение заданной</a:t>
            </a:r>
            <a:r>
              <a:rPr lang="ru-RU" sz="1000" dirty="0"/>
              <a:t> русской буквы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из обычного шрифта в курсив и обратно в обычный шрифт при повторном нажатии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F3</a:t>
            </a:r>
            <a:r>
              <a:rPr lang="ru-RU" sz="1000" dirty="0"/>
              <a:t>) включить режим </a:t>
            </a:r>
            <a:r>
              <a:rPr lang="ru-RU" sz="1000" b="1" dirty="0">
                <a:solidFill>
                  <a:srgbClr val="FF0000"/>
                </a:solidFill>
              </a:rPr>
              <a:t>русификации</a:t>
            </a:r>
            <a:r>
              <a:rPr lang="ru-RU" sz="1000" dirty="0"/>
              <a:t> клавиатуры для заданного множества русских букв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 выключить его при повторном нажатии функциональной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обеспечить </a:t>
            </a:r>
            <a:r>
              <a:rPr lang="ru-RU" sz="1000" b="1" dirty="0">
                <a:solidFill>
                  <a:srgbClr val="FF0000"/>
                </a:solidFill>
              </a:rPr>
              <a:t>замену</a:t>
            </a:r>
            <a:r>
              <a:rPr lang="ru-RU" sz="1000" dirty="0"/>
              <a:t> множества букв на другое множество, либо запретить ввод множества букв. При повторном нажатии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обычный режим ввода </a:t>
            </a:r>
            <a:r>
              <a:rPr lang="ru-RU" sz="1000" b="1" dirty="0">
                <a:solidFill>
                  <a:srgbClr val="FF0000"/>
                </a:solidFill>
              </a:rPr>
              <a:t>восстанавливается</a:t>
            </a:r>
            <a:r>
              <a:rPr lang="ru-RU" sz="1000" dirty="0"/>
              <a:t>. </a:t>
            </a:r>
          </a:p>
          <a:p>
            <a:pPr marL="0" lvl="0" indent="0">
              <a:buNone/>
            </a:pPr>
            <a:r>
              <a:rPr lang="ru-RU" sz="1000" dirty="0"/>
              <a:t>Обеспечить </a:t>
            </a:r>
            <a:r>
              <a:rPr lang="ru-RU" sz="1000" b="1" dirty="0">
                <a:solidFill>
                  <a:srgbClr val="FF0000"/>
                </a:solidFill>
              </a:rPr>
              <a:t>индикацию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нажатия</a:t>
            </a:r>
            <a:r>
              <a:rPr lang="ru-RU" sz="1000" dirty="0"/>
              <a:t> функциональных клавиш.</a:t>
            </a:r>
          </a:p>
          <a:p>
            <a:pPr marL="0" indent="0">
              <a:buNone/>
            </a:pPr>
            <a:endParaRPr lang="ru-RU" sz="10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25238551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Структуры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запись</a:t>
            </a:r>
            <a:r>
              <a:rPr lang="ru-RU" altLang="ru-RU" sz="2000" b="1" dirty="0">
                <a:solidFill>
                  <a:schemeClr val="tx1"/>
                </a:solidFill>
              </a:rPr>
              <a:t>, класс - нет)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Строка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Адреса и указатели</a:t>
            </a:r>
            <a:r>
              <a:rPr lang="en-US" altLang="ru-RU" sz="2000" b="1" dirty="0">
                <a:solidFill>
                  <a:schemeClr val="tx1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096485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1720" y="-99392"/>
            <a:ext cx="4176464" cy="620688"/>
          </a:xfrm>
        </p:spPr>
        <p:txBody>
          <a:bodyPr>
            <a:noAutofit/>
          </a:bodyPr>
          <a:lstStyle/>
          <a:p>
            <a:r>
              <a:rPr lang="ru-RU" sz="3200" dirty="0"/>
              <a:t>Файл</a:t>
            </a:r>
            <a:r>
              <a:rPr lang="en-US" sz="3200" dirty="0"/>
              <a:t> (1)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511</a:t>
            </a:fld>
            <a:endParaRPr lang="ru-RU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-36512" y="476672"/>
            <a:ext cx="9019915" cy="4314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– </a:t>
            </a:r>
            <a:r>
              <a:rPr lang="ru-RU" sz="2200" b="1" dirty="0">
                <a:solidFill>
                  <a:schemeClr val="tx1"/>
                </a:solidFill>
              </a:rPr>
              <a:t>это </a:t>
            </a:r>
            <a:r>
              <a:rPr lang="ru-RU" sz="2200" b="1" u="sng" dirty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>
                <a:solidFill>
                  <a:schemeClr val="tx1"/>
                </a:solidFill>
              </a:rPr>
              <a:t> </a:t>
            </a:r>
            <a:r>
              <a:rPr lang="ru-RU" sz="2200" b="1" u="sng" dirty="0">
                <a:solidFill>
                  <a:schemeClr val="tx1"/>
                </a:solidFill>
              </a:rPr>
              <a:t>совокупность</a:t>
            </a:r>
            <a:r>
              <a:rPr lang="ru-RU" sz="2200" b="1" dirty="0">
                <a:solidFill>
                  <a:schemeClr val="tx1"/>
                </a:solidFill>
              </a:rPr>
              <a:t> информации, определенного </a:t>
            </a:r>
            <a:r>
              <a:rPr lang="ru-RU" sz="2200" b="1" u="sng" dirty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>
                <a:solidFill>
                  <a:schemeClr val="tx1"/>
                </a:solidFill>
              </a:rPr>
              <a:t> и расположенная в </a:t>
            </a:r>
            <a:r>
              <a:rPr lang="ru-RU" sz="2200" b="1" u="sng" dirty="0">
                <a:solidFill>
                  <a:schemeClr val="tx1"/>
                </a:solidFill>
              </a:rPr>
              <a:t>определенном месте</a:t>
            </a:r>
            <a:r>
              <a:rPr lang="ru-RU" sz="2200" b="1" dirty="0">
                <a:solidFill>
                  <a:schemeClr val="tx1"/>
                </a:solidFill>
              </a:rPr>
              <a:t> памяти (внешней или внутренней) компьютерной системы, представленная в </a:t>
            </a:r>
            <a:r>
              <a:rPr lang="ru-RU" sz="2200" b="1" u="sng" dirty="0">
                <a:solidFill>
                  <a:schemeClr val="tx1"/>
                </a:solidFill>
              </a:rPr>
              <a:t>электронном</a:t>
            </a:r>
            <a:r>
              <a:rPr lang="ru-RU" sz="2200" b="1" dirty="0">
                <a:solidFill>
                  <a:schemeClr val="tx1"/>
                </a:solidFill>
              </a:rPr>
              <a:t> виде.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</a:t>
            </a:r>
            <a:r>
              <a:rPr lang="ru-RU" sz="2200" b="1" u="sng" dirty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>
                <a:solidFill>
                  <a:schemeClr val="tx1"/>
                </a:solidFill>
              </a:rPr>
              <a:t>байт</a:t>
            </a:r>
            <a:r>
              <a:rPr lang="ru-RU" altLang="ru-RU" sz="2300" b="1" dirty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>
                <a:solidFill>
                  <a:srgbClr val="FF0000"/>
                </a:solidFill>
              </a:rPr>
              <a:t>EOF</a:t>
            </a:r>
            <a:r>
              <a:rPr lang="en-US" altLang="ru-RU" sz="2300" b="1" dirty="0">
                <a:solidFill>
                  <a:schemeClr val="tx1"/>
                </a:solidFill>
              </a:rPr>
              <a:t> – </a:t>
            </a:r>
            <a:r>
              <a:rPr lang="en-US" altLang="ru-RU" sz="2300" b="1" dirty="0">
                <a:solidFill>
                  <a:srgbClr val="FF0000"/>
                </a:solidFill>
              </a:rPr>
              <a:t>E</a:t>
            </a:r>
            <a:r>
              <a:rPr lang="en-US" altLang="ru-RU" sz="2300" b="1" dirty="0">
                <a:solidFill>
                  <a:schemeClr val="tx1"/>
                </a:solidFill>
              </a:rPr>
              <a:t>nd </a:t>
            </a:r>
            <a:r>
              <a:rPr lang="en-US" altLang="ru-RU" sz="2300" b="1" dirty="0">
                <a:solidFill>
                  <a:srgbClr val="FF0000"/>
                </a:solidFill>
              </a:rPr>
              <a:t>O</a:t>
            </a:r>
            <a:r>
              <a:rPr lang="en-US" altLang="ru-RU" sz="2300" b="1" dirty="0">
                <a:solidFill>
                  <a:schemeClr val="tx1"/>
                </a:solidFill>
              </a:rPr>
              <a:t>f </a:t>
            </a:r>
            <a:r>
              <a:rPr lang="en-US" altLang="ru-RU" sz="2300" b="1" dirty="0">
                <a:solidFill>
                  <a:srgbClr val="FF0000"/>
                </a:solidFill>
              </a:rPr>
              <a:t>F</a:t>
            </a:r>
            <a:r>
              <a:rPr lang="en-US" altLang="ru-RU" sz="2300" b="1" dirty="0">
                <a:solidFill>
                  <a:schemeClr val="tx1"/>
                </a:solidFill>
              </a:rPr>
              <a:t>ile </a:t>
            </a:r>
            <a:r>
              <a:rPr lang="ru-RU" altLang="ru-RU" sz="2300" b="1" dirty="0">
                <a:solidFill>
                  <a:schemeClr val="tx1"/>
                </a:solidFill>
              </a:rPr>
              <a:t>– конец файла) :</a:t>
            </a:r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771523" y="4941173"/>
            <a:ext cx="1952605" cy="542534"/>
            <a:chOff x="3627509" y="4941176"/>
            <a:chExt cx="1952605" cy="437264"/>
          </a:xfrm>
        </p:grpSpPr>
        <p:sp>
          <p:nvSpPr>
            <p:cNvPr id="21" name="Прямоугольник 20"/>
            <p:cNvSpPr/>
            <p:nvPr/>
          </p:nvSpPr>
          <p:spPr bwMode="auto">
            <a:xfrm>
              <a:off x="3627509" y="4941176"/>
              <a:ext cx="231147" cy="4352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112362" y="4728507"/>
            <a:ext cx="2094740" cy="862491"/>
            <a:chOff x="5000794" y="5975199"/>
            <a:chExt cx="2094740" cy="611006"/>
          </a:xfrm>
        </p:grpSpPr>
        <p:sp>
          <p:nvSpPr>
            <p:cNvPr id="28" name="Прямоугольник 27"/>
            <p:cNvSpPr/>
            <p:nvPr/>
          </p:nvSpPr>
          <p:spPr bwMode="auto">
            <a:xfrm>
              <a:off x="5004048" y="6122468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9" name="Прямоугольник 28"/>
            <p:cNvSpPr/>
            <p:nvPr/>
          </p:nvSpPr>
          <p:spPr bwMode="auto">
            <a:xfrm>
              <a:off x="5004048" y="5975199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&lt;</a:t>
              </a:r>
              <a:r>
                <a:rPr lang="ru-RU" sz="1400" dirty="0">
                  <a:solidFill>
                    <a:schemeClr val="tx1"/>
                  </a:solidFill>
                </a:rPr>
                <a:t>Строка 1</a:t>
              </a:r>
              <a:r>
                <a:rPr lang="en-US" sz="1400" dirty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5004048" y="6276751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&lt;</a:t>
              </a:r>
              <a:r>
                <a:rPr lang="ru-RU" sz="1400" dirty="0">
                  <a:solidFill>
                    <a:schemeClr val="tx1"/>
                  </a:solidFill>
                </a:rPr>
                <a:t>Строка К</a:t>
              </a:r>
              <a:r>
                <a:rPr lang="en-US" sz="1400" dirty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 bwMode="auto">
            <a:xfrm>
              <a:off x="5000794" y="6431922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Конец файла - </a:t>
              </a: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Цилиндр 31"/>
          <p:cNvSpPr/>
          <p:nvPr/>
        </p:nvSpPr>
        <p:spPr>
          <a:xfrm>
            <a:off x="6588224" y="4791014"/>
            <a:ext cx="1433385" cy="6926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Файл БД</a:t>
            </a:r>
          </a:p>
        </p:txBody>
      </p:sp>
    </p:spTree>
    <p:extLst>
      <p:ext uri="{BB962C8B-B14F-4D97-AF65-F5344CB8AC3E}">
        <p14:creationId xmlns:p14="http://schemas.microsoft.com/office/powerpoint/2010/main" val="423491934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358" y="7773"/>
            <a:ext cx="8229600" cy="612915"/>
          </a:xfrm>
        </p:spPr>
        <p:txBody>
          <a:bodyPr>
            <a:normAutofit/>
          </a:bodyPr>
          <a:lstStyle/>
          <a:p>
            <a:r>
              <a:rPr lang="ru-RU" sz="3200" dirty="0"/>
              <a:t>Файл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9692" y="548680"/>
            <a:ext cx="8748464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– </a:t>
            </a:r>
            <a:r>
              <a:rPr lang="ru-RU" sz="2200" b="1" dirty="0">
                <a:solidFill>
                  <a:schemeClr val="tx1"/>
                </a:solidFill>
              </a:rPr>
              <a:t>это </a:t>
            </a:r>
            <a:r>
              <a:rPr lang="ru-RU" sz="2200" b="1" u="sng" dirty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>
                <a:solidFill>
                  <a:schemeClr val="tx1"/>
                </a:solidFill>
              </a:rPr>
              <a:t> </a:t>
            </a:r>
            <a:r>
              <a:rPr lang="ru-RU" sz="2200" b="1" u="sng" dirty="0">
                <a:solidFill>
                  <a:schemeClr val="tx1"/>
                </a:solidFill>
              </a:rPr>
              <a:t>совокупность</a:t>
            </a:r>
            <a:r>
              <a:rPr lang="ru-RU" sz="2200" b="1" dirty="0">
                <a:solidFill>
                  <a:schemeClr val="tx1"/>
                </a:solidFill>
              </a:rPr>
              <a:t> осмысленной и </a:t>
            </a:r>
            <a:r>
              <a:rPr lang="ru-RU" sz="2200" b="1" dirty="0" err="1">
                <a:solidFill>
                  <a:schemeClr val="tx1"/>
                </a:solidFill>
              </a:rPr>
              <a:t>взаимосвязаннойинформации</a:t>
            </a:r>
            <a:r>
              <a:rPr lang="ru-RU" sz="2200" b="1" dirty="0">
                <a:solidFill>
                  <a:schemeClr val="tx1"/>
                </a:solidFill>
              </a:rPr>
              <a:t>, определенного </a:t>
            </a:r>
            <a:r>
              <a:rPr lang="ru-RU" sz="2200" b="1" u="sng" dirty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>
                <a:solidFill>
                  <a:schemeClr val="tx1"/>
                </a:solidFill>
              </a:rPr>
              <a:t> поименованная по правилам ОС (имя и расширение).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</a:t>
            </a:r>
            <a:r>
              <a:rPr lang="ru-RU" sz="2200" b="1" u="sng" dirty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>
                <a:solidFill>
                  <a:schemeClr val="tx1"/>
                </a:solidFill>
              </a:rPr>
              <a:t>байт</a:t>
            </a:r>
            <a:r>
              <a:rPr lang="ru-RU" altLang="ru-RU" sz="2300" b="1" dirty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>
                <a:solidFill>
                  <a:srgbClr val="FF0000"/>
                </a:solidFill>
              </a:rPr>
              <a:t>EOF</a:t>
            </a:r>
            <a:r>
              <a:rPr lang="en-US" altLang="ru-RU" sz="2300" b="1" dirty="0">
                <a:solidFill>
                  <a:schemeClr val="tx1"/>
                </a:solidFill>
              </a:rPr>
              <a:t> – </a:t>
            </a:r>
            <a:r>
              <a:rPr lang="en-US" altLang="ru-RU" sz="2300" b="1" dirty="0">
                <a:solidFill>
                  <a:srgbClr val="FF0000"/>
                </a:solidFill>
              </a:rPr>
              <a:t>E</a:t>
            </a:r>
            <a:r>
              <a:rPr lang="en-US" altLang="ru-RU" sz="2300" b="1" dirty="0">
                <a:solidFill>
                  <a:schemeClr val="tx1"/>
                </a:solidFill>
              </a:rPr>
              <a:t>nd </a:t>
            </a:r>
            <a:r>
              <a:rPr lang="en-US" altLang="ru-RU" sz="2300" b="1" dirty="0">
                <a:solidFill>
                  <a:srgbClr val="FF0000"/>
                </a:solidFill>
              </a:rPr>
              <a:t>O</a:t>
            </a:r>
            <a:r>
              <a:rPr lang="en-US" altLang="ru-RU" sz="2300" b="1" dirty="0">
                <a:solidFill>
                  <a:schemeClr val="tx1"/>
                </a:solidFill>
              </a:rPr>
              <a:t>f </a:t>
            </a:r>
            <a:r>
              <a:rPr lang="en-US" altLang="ru-RU" sz="2300" b="1" dirty="0">
                <a:solidFill>
                  <a:srgbClr val="FF0000"/>
                </a:solidFill>
              </a:rPr>
              <a:t>F</a:t>
            </a:r>
            <a:r>
              <a:rPr lang="en-US" altLang="ru-RU" sz="2300" b="1" dirty="0">
                <a:solidFill>
                  <a:schemeClr val="tx1"/>
                </a:solidFill>
              </a:rPr>
              <a:t>ile </a:t>
            </a:r>
            <a:r>
              <a:rPr lang="ru-RU" altLang="ru-RU" sz="2300" b="1" dirty="0">
                <a:solidFill>
                  <a:schemeClr val="tx1"/>
                </a:solidFill>
              </a:rPr>
              <a:t>– конец файла) :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508147" y="5517232"/>
            <a:ext cx="3101329" cy="642919"/>
            <a:chOff x="3627509" y="4941177"/>
            <a:chExt cx="1952605" cy="437263"/>
          </a:xfrm>
        </p:grpSpPr>
        <p:sp>
          <p:nvSpPr>
            <p:cNvPr id="14" name="Прямоугольник 13"/>
            <p:cNvSpPr/>
            <p:nvPr/>
          </p:nvSpPr>
          <p:spPr bwMode="auto">
            <a:xfrm>
              <a:off x="3627509" y="4941177"/>
              <a:ext cx="231147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5425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</a:t>
            </a:r>
            <a:r>
              <a:rPr lang="en-US" sz="3200" dirty="0"/>
              <a:t> </a:t>
            </a:r>
            <a:r>
              <a:rPr lang="ru-RU" sz="3200" dirty="0"/>
              <a:t>Ассемблер и МП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Ассемблер: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Модели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Команда Ассемблера (</a:t>
            </a:r>
            <a:r>
              <a:rPr lang="ru-RU" altLang="ru-RU" sz="20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Формат Команд и данных (</a:t>
            </a:r>
            <a:r>
              <a:rPr lang="ru-RU" altLang="ru-RU" sz="20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)(</a:t>
            </a:r>
            <a:r>
              <a:rPr lang="ru-RU" altLang="ru-RU" sz="2000" b="1" dirty="0">
                <a:solidFill>
                  <a:srgbClr val="FF0000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Регистры (</a:t>
            </a:r>
            <a:r>
              <a:rPr lang="ru-RU" altLang="ru-RU" sz="2000" b="1" dirty="0">
                <a:solidFill>
                  <a:srgbClr val="FF0000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 (</a:t>
            </a:r>
            <a:r>
              <a:rPr lang="ru-RU" altLang="ru-RU" sz="2000" b="1" dirty="0">
                <a:solidFill>
                  <a:srgbClr val="FF0000"/>
                </a:solidFill>
                <a:hlinkClick r:id="rId8" action="ppaction://hlinksldjump"/>
              </a:rPr>
              <a:t>РОН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Стек (</a:t>
            </a:r>
            <a:r>
              <a:rPr lang="ru-RU" altLang="ru-RU" sz="2000" b="1" dirty="0">
                <a:solidFill>
                  <a:srgbClr val="FF0000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Процедуры (</a:t>
            </a:r>
            <a:r>
              <a:rPr lang="ru-RU" altLang="ru-RU" sz="2000" b="1" dirty="0">
                <a:solidFill>
                  <a:srgbClr val="FF0000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Микропроцессор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 Отладчик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>
                <a:solidFill>
                  <a:schemeClr val="tx1"/>
                </a:solidFill>
                <a:hlinkClick r:id="rId13" action="ppaction://program"/>
              </a:rPr>
              <a:t>Блокнот</a:t>
            </a:r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510671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Тема письма по почте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548680"/>
            <a:ext cx="9036496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altLang="ru-RU" sz="900" b="1" dirty="0">
              <a:solidFill>
                <a:schemeClr val="tx1"/>
              </a:solidFill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 ТЕМ ПИСЕМ МНЕ: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Адрес моего почтового ящика: </a:t>
            </a:r>
            <a:r>
              <a:rPr lang="ru-RU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sergebolremote@gmail.com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Только на этот ящик присылать в других не смотрю!!!!!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Формат всех документов *.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 архивах задания не присылать!!!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Именование темы письма: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&lt;Фамилия&gt;&lt;Группа&gt;&lt;Тип документа&gt;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&lt;Тип документа&gt;::= ЛР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PKN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|  ТЗКРСП | КРСП | АДМ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-ЛР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отчет по ЛР №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PKN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ответы на рубежный контроль №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ТЗКРСП – Техническое задание на курсовую работу СП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КРСП - курсовая работа СП в архиве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-АДМ – письма по организации учебного процесса по дисциплине СП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Петров ИУ5-46 ЛР1 </a:t>
            </a:r>
            <a:endParaRPr lang="ru-RU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altLang="ru-RU" sz="9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638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2129"/>
            <a:ext cx="5256584" cy="706090"/>
          </a:xfrm>
        </p:spPr>
        <p:txBody>
          <a:bodyPr/>
          <a:lstStyle/>
          <a:p>
            <a:r>
              <a:rPr lang="ru-RU" sz="3600" dirty="0"/>
              <a:t>Листы КР по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pPr marL="0" indent="0">
              <a:buNone/>
            </a:pPr>
            <a:r>
              <a:rPr lang="ru-RU" sz="2500" u="sng" dirty="0"/>
              <a:t>3 Листа КР СП(образцы листов есть на сайте)</a:t>
            </a: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500" dirty="0"/>
              <a:t>A1/</a:t>
            </a:r>
            <a:r>
              <a:rPr lang="en-US" sz="2500" b="1" dirty="0">
                <a:solidFill>
                  <a:srgbClr val="FF0000"/>
                </a:solidFill>
              </a:rPr>
              <a:t>A4</a:t>
            </a:r>
            <a:r>
              <a:rPr lang="en-US" sz="2500" dirty="0"/>
              <a:t> – </a:t>
            </a:r>
            <a:r>
              <a:rPr lang="ru-RU" sz="2500" dirty="0"/>
              <a:t>при </a:t>
            </a:r>
            <a:r>
              <a:rPr lang="ru-RU" sz="2500" b="1" dirty="0" err="1">
                <a:solidFill>
                  <a:srgbClr val="FF0000"/>
                </a:solidFill>
              </a:rPr>
              <a:t>усл</a:t>
            </a:r>
            <a:r>
              <a:rPr lang="ru-RU" sz="2500" dirty="0"/>
              <a:t>.</a:t>
            </a:r>
            <a:r>
              <a:rPr lang="en-US" sz="2500" dirty="0"/>
              <a:t>)</a:t>
            </a:r>
            <a:r>
              <a:rPr lang="ru-RU" sz="2500" dirty="0"/>
              <a:t>:</a:t>
            </a:r>
          </a:p>
          <a:p>
            <a:r>
              <a:rPr lang="ru-RU" sz="2500" dirty="0">
                <a:hlinkClick r:id="rId3" action="ppaction://hlinksldjump"/>
              </a:rPr>
              <a:t>1.Модульная структура</a:t>
            </a:r>
            <a:r>
              <a:rPr lang="en-US" sz="2500" dirty="0">
                <a:hlinkClick r:id="rId3" action="ppaction://hlinksldjump"/>
              </a:rPr>
              <a:t> </a:t>
            </a:r>
            <a:r>
              <a:rPr lang="ru-RU" sz="2500" dirty="0">
                <a:hlinkClick r:id="rId3" action="ppaction://hlinksldjump"/>
              </a:rPr>
              <a:t>резидента</a:t>
            </a:r>
            <a:endParaRPr lang="ru-RU" sz="2500" dirty="0"/>
          </a:p>
          <a:p>
            <a:r>
              <a:rPr lang="ru-RU" sz="2500" dirty="0">
                <a:hlinkClick r:id="rId4" action="ppaction://hlinksldjump"/>
              </a:rPr>
              <a:t>2.Алгоритмы процедур обработки прерываний</a:t>
            </a:r>
            <a:endParaRPr lang="ru-RU" sz="2500" dirty="0"/>
          </a:p>
          <a:p>
            <a:r>
              <a:rPr lang="ru-RU" sz="2500" dirty="0">
                <a:hlinkClick r:id="rId5" action="ppaction://hlinksldjump"/>
              </a:rPr>
              <a:t>3.Схема обработки прерываний в своей КР</a:t>
            </a:r>
            <a:endParaRPr lang="ru-RU" sz="2500" dirty="0"/>
          </a:p>
          <a:p>
            <a:pPr marL="0" indent="0">
              <a:buNone/>
            </a:pPr>
            <a:r>
              <a:rPr lang="ru-RU" sz="2500" u="sng" dirty="0"/>
              <a:t>Масштаб</a:t>
            </a:r>
            <a:r>
              <a:rPr lang="ru-RU" sz="2500" dirty="0"/>
              <a:t> изготовления листов (в </a:t>
            </a:r>
            <a:r>
              <a:rPr lang="en-US" sz="2500" dirty="0"/>
              <a:t>MS Visio</a:t>
            </a:r>
            <a:r>
              <a:rPr lang="ru-RU" sz="2500" dirty="0"/>
              <a:t>)</a:t>
            </a:r>
            <a:r>
              <a:rPr lang="en-US" sz="2500" dirty="0"/>
              <a:t> – </a:t>
            </a:r>
            <a:r>
              <a:rPr lang="ru-RU" sz="2500" dirty="0"/>
              <a:t>должен соответствовать формату </a:t>
            </a:r>
            <a:r>
              <a:rPr lang="ru-RU" sz="2500" b="1" dirty="0">
                <a:solidFill>
                  <a:srgbClr val="FF0000"/>
                </a:solidFill>
              </a:rPr>
              <a:t>А1</a:t>
            </a:r>
            <a:r>
              <a:rPr lang="ru-RU" sz="2500" dirty="0"/>
              <a:t> ( Но, можно </a:t>
            </a:r>
            <a:r>
              <a:rPr lang="ru-RU" sz="2500" u="sng" dirty="0"/>
              <a:t>печатать</a:t>
            </a:r>
            <a:r>
              <a:rPr lang="ru-RU" sz="2500" dirty="0"/>
              <a:t> на </a:t>
            </a:r>
            <a:r>
              <a:rPr lang="ru-RU" sz="2500" b="1" dirty="0">
                <a:solidFill>
                  <a:srgbClr val="FF0000"/>
                </a:solidFill>
              </a:rPr>
              <a:t>А4</a:t>
            </a:r>
            <a:r>
              <a:rPr lang="ru-RU" sz="2500" dirty="0"/>
              <a:t>)</a:t>
            </a:r>
          </a:p>
          <a:p>
            <a:pPr marL="0" indent="0">
              <a:buNone/>
            </a:pPr>
            <a:r>
              <a:rPr lang="ru-RU" sz="2500" dirty="0"/>
              <a:t>Листы разрабатываются индивидуально </a:t>
            </a:r>
            <a:r>
              <a:rPr lang="ru-RU" sz="2500" u="sng" dirty="0"/>
              <a:t>по своему варианту</a:t>
            </a:r>
            <a:r>
              <a:rPr lang="ru-RU" sz="2500" dirty="0"/>
              <a:t>!!!</a:t>
            </a:r>
          </a:p>
          <a:p>
            <a:pPr marL="0" indent="0">
              <a:buNone/>
            </a:pPr>
            <a:r>
              <a:rPr lang="ru-RU" sz="2500" dirty="0"/>
              <a:t>Листы должны быть </a:t>
            </a:r>
            <a:r>
              <a:rPr lang="ru-RU" sz="2500" u="sng" dirty="0"/>
              <a:t>пронумерованы</a:t>
            </a:r>
            <a:r>
              <a:rPr lang="ru-RU" sz="2500" dirty="0"/>
              <a:t> и оформлены по ГОСТ.</a:t>
            </a:r>
          </a:p>
          <a:p>
            <a:pPr marL="0" indent="0">
              <a:buNone/>
            </a:pPr>
            <a:r>
              <a:rPr lang="ru-RU" sz="2500" dirty="0"/>
              <a:t>Из документов ПЗ должны/могут быть </a:t>
            </a:r>
            <a:r>
              <a:rPr lang="ru-RU" sz="2500" u="sng" dirty="0"/>
              <a:t>ссылки</a:t>
            </a:r>
            <a:r>
              <a:rPr lang="ru-RU" sz="2500" dirty="0"/>
              <a:t> на листы КР</a:t>
            </a:r>
          </a:p>
          <a:p>
            <a:pPr marL="0" indent="0">
              <a:buNone/>
            </a:pPr>
            <a:r>
              <a:rPr lang="ru-RU" sz="2500" dirty="0"/>
              <a:t>Студент обязан на защите </a:t>
            </a:r>
            <a:r>
              <a:rPr lang="ru-RU" sz="2500" u="sng" dirty="0"/>
              <a:t>быстро</a:t>
            </a:r>
            <a:r>
              <a:rPr lang="ru-RU" sz="2500" dirty="0"/>
              <a:t> находить на листах(!) </a:t>
            </a:r>
            <a:r>
              <a:rPr lang="ru-RU" sz="2500" u="sng" dirty="0"/>
              <a:t>ответы</a:t>
            </a:r>
            <a:r>
              <a:rPr lang="ru-RU" sz="2500" dirty="0"/>
              <a:t> на вопросы, поставленные преподавателем и пояснять содержание листа, уметь </a:t>
            </a:r>
            <a:r>
              <a:rPr lang="ru-RU" sz="2500" u="sng" dirty="0"/>
              <a:t>видоизменить</a:t>
            </a:r>
            <a:r>
              <a:rPr lang="ru-RU" sz="2500" dirty="0"/>
              <a:t> листы по требованию.</a:t>
            </a:r>
          </a:p>
          <a:p>
            <a:pPr marL="0" indent="0">
              <a:buNone/>
            </a:pPr>
            <a:endParaRPr lang="ru-RU" sz="2500" dirty="0"/>
          </a:p>
          <a:p>
            <a:endParaRPr lang="ru-RU" sz="25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71141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/>
              <a:t>резидента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/>
              <a:t>Данный лист содержит структуру резидента из исходных и объектных модулей (</a:t>
            </a:r>
            <a:r>
              <a:rPr lang="ru-RU" sz="2000" dirty="0">
                <a:hlinkClick r:id="rId3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12053"/>
              </p:ext>
            </p:extLst>
          </p:nvPr>
        </p:nvGraphicFramePr>
        <p:xfrm>
          <a:off x="539552" y="836712"/>
          <a:ext cx="8424936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836712"/>
                        <a:ext cx="8424936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59980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КР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12424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274069" imgH="21160980" progId="Visio.Drawing.11">
                  <p:embed/>
                </p:oleObj>
              </mc:Choice>
              <mc:Fallback>
                <p:oleObj name="Visio" r:id="rId2" imgW="30274069" imgH="21160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схему </a:t>
            </a:r>
            <a:r>
              <a:rPr lang="ru-RU" sz="2000" u="sng" dirty="0"/>
              <a:t>вызова своих процедур </a:t>
            </a:r>
            <a:r>
              <a:rPr lang="ru-RU" sz="2000" dirty="0"/>
              <a:t>обработки прерываний, оперативной памяти, стека, вектора прерываний  и МП </a:t>
            </a:r>
          </a:p>
        </p:txBody>
      </p:sp>
    </p:spTree>
    <p:extLst>
      <p:ext uri="{BB962C8B-B14F-4D97-AF65-F5344CB8AC3E}">
        <p14:creationId xmlns:p14="http://schemas.microsoft.com/office/powerpoint/2010/main" val="263621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715250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5680"/>
              </p:ext>
            </p:extLst>
          </p:nvPr>
        </p:nvGraphicFramePr>
        <p:xfrm>
          <a:off x="395536" y="692696"/>
          <a:ext cx="8208912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459348" imgH="21107520" progId="Visio.Drawing.11">
                  <p:embed/>
                </p:oleObj>
              </mc:Choice>
              <mc:Fallback>
                <p:oleObj name="Visio" r:id="rId2" imgW="29459348" imgH="21107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208912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683568" y="5661248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блок-схемы алгоритмов процедур обработки прерываний собственного резидента и вспомогательных процедур</a:t>
            </a:r>
          </a:p>
        </p:txBody>
      </p:sp>
    </p:spTree>
    <p:extLst>
      <p:ext uri="{BB962C8B-B14F-4D97-AF65-F5344CB8AC3E}">
        <p14:creationId xmlns:p14="http://schemas.microsoft.com/office/powerpoint/2010/main" val="586331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755576" y="142875"/>
            <a:ext cx="7344816" cy="837853"/>
          </a:xfrm>
        </p:spPr>
        <p:txBody>
          <a:bodyPr/>
          <a:lstStyle/>
          <a:p>
            <a:pPr eaLnBrk="1" hangingPunct="1"/>
            <a:r>
              <a:rPr lang="ru-RU" altLang="ru-RU" sz="4200" dirty="0"/>
              <a:t>Консультации по курсу СП и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052737"/>
            <a:ext cx="9108504" cy="4670202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/>
              <a:t>Консультации</a:t>
            </a:r>
            <a:r>
              <a:rPr lang="ru-RU" sz="2800" dirty="0"/>
              <a:t> По КР СП на кафедре </a:t>
            </a:r>
            <a:r>
              <a:rPr lang="ru-RU" sz="2800" b="1" dirty="0">
                <a:solidFill>
                  <a:srgbClr val="FF0000"/>
                </a:solidFill>
              </a:rPr>
              <a:t>905</a:t>
            </a:r>
            <a:r>
              <a:rPr lang="ru-RU" sz="2800" dirty="0"/>
              <a:t> ауд. (время и дни уточню позже ) - (провожу я ). По ЛР и Аксенова М.В.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Во время ЛР по </a:t>
            </a:r>
            <a:r>
              <a:rPr lang="ru-RU" sz="2800" u="sng" dirty="0"/>
              <a:t>расписанию</a:t>
            </a:r>
            <a:r>
              <a:rPr lang="ru-RU" sz="2800" dirty="0"/>
              <a:t> - (преподаватели ЛР).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В своей группе Телеграмм с 10:00 до 19:00 вопросы </a:t>
            </a:r>
            <a:r>
              <a:rPr lang="ru-RU" sz="2800" b="1" dirty="0">
                <a:solidFill>
                  <a:srgbClr val="FF0000"/>
                </a:solidFill>
              </a:rPr>
              <a:t>через старосту</a:t>
            </a:r>
            <a:r>
              <a:rPr lang="ru-RU" sz="2800" dirty="0"/>
              <a:t>!!!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/>
              <a:t>Консультации</a:t>
            </a:r>
            <a:r>
              <a:rPr lang="ru-RU" sz="2800" dirty="0"/>
              <a:t> На </a:t>
            </a:r>
            <a:r>
              <a:rPr lang="ru-RU" sz="2800" dirty="0">
                <a:hlinkClick r:id="rId2" action="ppaction://hlinksldjump"/>
              </a:rPr>
              <a:t>сайте </a:t>
            </a:r>
            <a:r>
              <a:rPr lang="ru-RU" sz="2800" dirty="0"/>
              <a:t>дисциплины </a:t>
            </a:r>
            <a:r>
              <a:rPr lang="ru-RU" sz="2800" u="sng" dirty="0"/>
              <a:t>(желтая. кн.)  - круглосуточно </a:t>
            </a:r>
            <a:r>
              <a:rPr lang="ru-RU" sz="2800" dirty="0"/>
              <a:t> </a:t>
            </a:r>
            <a:r>
              <a:rPr lang="ru-RU" sz="2800" dirty="0">
                <a:solidFill>
                  <a:srgbClr val="FF0000"/>
                </a:solidFill>
              </a:rPr>
              <a:t>по СП </a:t>
            </a:r>
            <a:r>
              <a:rPr lang="ru-RU" sz="2800" dirty="0"/>
              <a:t>на отдельной скрытой страничке (отвечаю на вопросы я).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Можно задать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ru-RU" sz="2800" dirty="0"/>
              <a:t> вопроса в день по существу!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(Вопросы по СП </a:t>
            </a:r>
            <a:r>
              <a:rPr lang="ru-RU" sz="2800" b="1" dirty="0">
                <a:solidFill>
                  <a:srgbClr val="FF0000"/>
                </a:solidFill>
              </a:rPr>
              <a:t>не</a:t>
            </a:r>
            <a:r>
              <a:rPr lang="ru-RU" sz="2800" dirty="0"/>
              <a:t> на главной странице, где раздел " Ваше мнение "</a:t>
            </a:r>
            <a:r>
              <a:rPr lang="en-US" sz="2800" dirty="0">
                <a:solidFill>
                  <a:srgbClr val="FF0000"/>
                </a:solidFill>
              </a:rPr>
              <a:t>!!!</a:t>
            </a:r>
            <a:r>
              <a:rPr lang="ru-RU" sz="2800" dirty="0"/>
              <a:t>)</a:t>
            </a:r>
            <a:r>
              <a:rPr lang="en-US" sz="2800" dirty="0"/>
              <a:t> – </a:t>
            </a:r>
            <a:r>
              <a:rPr lang="ru-RU" sz="2800" dirty="0"/>
              <a:t>здесь общие вопросы по кафедре.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По КР СП </a:t>
            </a:r>
            <a:r>
              <a:rPr lang="ru-RU" sz="2800" u="sng" dirty="0"/>
              <a:t>консультации</a:t>
            </a:r>
            <a:r>
              <a:rPr lang="ru-RU" sz="2800" dirty="0"/>
              <a:t> и </a:t>
            </a:r>
            <a:r>
              <a:rPr lang="ru-RU" sz="2800" u="sng" dirty="0"/>
              <a:t>прием</a:t>
            </a:r>
            <a:r>
              <a:rPr lang="ru-RU" sz="2800" dirty="0"/>
              <a:t>, испытаний еженедельно на кафедре ( провожу я 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Для КР – ТЗ –  срок </a:t>
            </a:r>
            <a:r>
              <a:rPr lang="ru-RU" sz="2800" b="1" dirty="0">
                <a:solidFill>
                  <a:srgbClr val="FF0000"/>
                </a:solidFill>
              </a:rPr>
              <a:t>4-я неделя (Подписать можно в  после лекции срок на 5-нед.)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827584" y="116633"/>
            <a:ext cx="7200602" cy="576064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Цели и Состав курса СП (ЛК, ЛР, КР, РК)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609600"/>
            <a:ext cx="87129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Цели</a:t>
            </a:r>
            <a:r>
              <a:rPr lang="ru-RU" u="sng" dirty="0">
                <a:latin typeface="+mn-lt"/>
                <a:cs typeface="+mn-cs"/>
              </a:rPr>
              <a:t> курса следующие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Научится </a:t>
            </a:r>
            <a:r>
              <a:rPr lang="ru-RU" sz="2000" b="1" u="sng" dirty="0">
                <a:latin typeface="+mn-lt"/>
                <a:cs typeface="+mn-cs"/>
              </a:rPr>
              <a:t>программировать</a:t>
            </a:r>
            <a:r>
              <a:rPr lang="ru-RU" sz="2000" b="1" dirty="0">
                <a:latin typeface="+mn-lt"/>
                <a:cs typeface="+mn-cs"/>
              </a:rPr>
              <a:t> на языках нижнего уровня (Ассемблер)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Понять и </a:t>
            </a:r>
            <a:r>
              <a:rPr lang="ru-RU" sz="2000" b="1" u="sng" dirty="0">
                <a:latin typeface="+mn-lt"/>
                <a:cs typeface="+mn-cs"/>
              </a:rPr>
              <a:t>изучить работу компьютеров внутри </a:t>
            </a:r>
            <a:r>
              <a:rPr lang="ru-RU" sz="2000" b="1" dirty="0">
                <a:latin typeface="+mn-lt"/>
                <a:cs typeface="+mn-cs"/>
              </a:rPr>
              <a:t>(Железо и софт).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</a:t>
            </a:r>
            <a:r>
              <a:rPr lang="ru-RU" sz="2000" b="1" u="sng" dirty="0">
                <a:latin typeface="+mn-lt"/>
                <a:cs typeface="+mn-cs"/>
              </a:rPr>
              <a:t>разрабатывать документацию </a:t>
            </a:r>
            <a:r>
              <a:rPr lang="ru-RU" sz="2000" b="1" dirty="0">
                <a:latin typeface="+mn-lt"/>
                <a:cs typeface="+mn-cs"/>
              </a:rPr>
              <a:t>на системное ПО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проводить </a:t>
            </a:r>
            <a:r>
              <a:rPr lang="ru-RU" sz="2000" b="1" u="sng" dirty="0">
                <a:latin typeface="+mn-lt"/>
                <a:cs typeface="+mn-cs"/>
              </a:rPr>
              <a:t>приемно-сдаточные</a:t>
            </a:r>
            <a:r>
              <a:rPr lang="ru-RU" sz="2000" b="1" dirty="0">
                <a:latin typeface="+mn-lt"/>
                <a:cs typeface="+mn-cs"/>
              </a:rPr>
              <a:t> испытания ПО.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Состав</a:t>
            </a:r>
            <a:r>
              <a:rPr lang="ru-RU" u="sng" dirty="0">
                <a:latin typeface="+mn-lt"/>
                <a:cs typeface="+mn-cs"/>
              </a:rPr>
              <a:t> курса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3" action="ppaction://hlinksldjump"/>
              </a:rPr>
              <a:t>Лекции </a:t>
            </a:r>
            <a:r>
              <a:rPr lang="ru-RU" dirty="0">
                <a:latin typeface="+mn-lt"/>
                <a:cs typeface="+mn-cs"/>
              </a:rPr>
              <a:t>– 1 в неделю,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ЛР</a:t>
            </a:r>
            <a:r>
              <a:rPr lang="ru-RU" dirty="0">
                <a:latin typeface="+mn-lt"/>
                <a:cs typeface="+mn-cs"/>
              </a:rPr>
              <a:t> (8), 2 пары в неделю, </a:t>
            </a:r>
            <a:r>
              <a:rPr lang="ru-RU" dirty="0">
                <a:latin typeface="+mn-lt"/>
                <a:cs typeface="+mn-cs"/>
                <a:hlinkClick r:id="rId5" action="ppaction://hlinksldjump"/>
              </a:rPr>
              <a:t>КР</a:t>
            </a:r>
            <a:r>
              <a:rPr lang="ru-RU" dirty="0">
                <a:latin typeface="+mn-lt"/>
                <a:cs typeface="+mn-cs"/>
              </a:rPr>
              <a:t> – 51  час - самостоятельно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u="sng" dirty="0">
                <a:latin typeface="+mn-lt"/>
                <a:cs typeface="+mn-cs"/>
              </a:rPr>
              <a:t>Понятия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6" action="ppaction://hlinksldjump"/>
              </a:rPr>
              <a:t>Системное программирование </a:t>
            </a:r>
            <a:r>
              <a:rPr lang="ru-RU" dirty="0">
                <a:latin typeface="+mn-lt"/>
                <a:cs typeface="+mn-cs"/>
              </a:rPr>
              <a:t>и программисты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Системные  программы, Системы программирования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Ассемблер и макроассемблер (принцип - 1:1 и 1:М).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Пособие по ЛР, КР (новые варианты) и курсу (сайт)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Использование моего </a:t>
            </a:r>
            <a:r>
              <a:rPr lang="ru-RU" dirty="0">
                <a:latin typeface="+mn-lt"/>
                <a:cs typeface="+mn-cs"/>
                <a:hlinkClick r:id="rId7" action="ppaction://hlinksldjump"/>
              </a:rPr>
              <a:t>сайта для СП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8" action="ppaction://hlinksldjump"/>
              </a:rPr>
              <a:t>Консультации 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сайт и кафедра, расписание</a:t>
            </a:r>
            <a:r>
              <a:rPr lang="ru-RU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5" action="ppaction://hlinksldjump"/>
              </a:rPr>
              <a:t>Курсовая работа </a:t>
            </a:r>
            <a:r>
              <a:rPr lang="ru-RU" dirty="0">
                <a:latin typeface="+mn-lt"/>
                <a:cs typeface="+mn-cs"/>
              </a:rPr>
              <a:t>(3 листа и 7 документов: ТЗ, ОП, ТО, РП, РСП, ПМИ, нет ОТП! -</a:t>
            </a:r>
            <a:r>
              <a:rPr lang="en-US" dirty="0">
                <a:latin typeface="+mn-lt"/>
                <a:cs typeface="+mn-cs"/>
              </a:rPr>
              <a:t>&gt; </a:t>
            </a:r>
            <a:r>
              <a:rPr lang="ru-RU" dirty="0">
                <a:latin typeface="+mn-lt"/>
                <a:cs typeface="+mn-cs"/>
              </a:rPr>
              <a:t>. Документы нужны –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дипломы бакалавра и магистра) . КР ТЗ 4неделя.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КР сдача -14 – неделя (семестр короткий)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Развитие ЭВМ и ОС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история ЭВМ  кратко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ЛР 1-8 (Аксенова М.В. и Большаков С.А.). Работа, демонстрация, отчет и защита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187450" y="95250"/>
            <a:ext cx="6408738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13EEFA8-AD24-4E3F-88CC-47BEF17B1788}" type="slidenum">
              <a:rPr/>
              <a:pPr algn="l">
                <a:defRPr/>
              </a:pPr>
              <a:t>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250" y="903648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1547813" y="95250"/>
            <a:ext cx="5616575" cy="56114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851FBA7C-81CC-440E-A533-F60582741795}" type="slidenum">
              <a:rPr/>
              <a:pPr algn="l">
                <a:defRPr/>
              </a:pPr>
              <a:t>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56399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1259632" y="10100"/>
            <a:ext cx="5688434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Общее по курсу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24C5AAA-04FF-45C4-B106-D30AAA9B14DA}" type="slidenum">
              <a:rPr/>
              <a:pPr algn="l">
                <a:defRPr/>
              </a:pPr>
              <a:t>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750" y="836613"/>
            <a:ext cx="8353425" cy="56630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b="1" u="sng" dirty="0">
                <a:latin typeface="+mn-lt"/>
                <a:cs typeface="+mn-cs"/>
                <a:hlinkClick r:id="rId3" action="ppaction://hlinksldjump"/>
              </a:rPr>
              <a:t>Сайт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дисциплины</a:t>
            </a:r>
            <a:r>
              <a:rPr lang="ru-RU" sz="2000" u="sng" dirty="0">
                <a:solidFill>
                  <a:srgbClr val="0070C0"/>
                </a:solidFill>
                <a:latin typeface="+mn-lt"/>
                <a:cs typeface="+mn-cs"/>
              </a:rPr>
              <a:t>: </a:t>
            </a:r>
            <a:r>
              <a:rPr lang="en-US" altLang="ru-RU" sz="2000" u="sng" dirty="0" err="1">
                <a:solidFill>
                  <a:srgbClr val="0070C0"/>
                </a:solidFill>
                <a:hlinkClick r:id="rId4"/>
              </a:rPr>
              <a:t>sergebolshakov</a:t>
            </a:r>
            <a:r>
              <a:rPr lang="ru-RU" altLang="ru-RU" sz="2000" u="sng" dirty="0">
                <a:solidFill>
                  <a:srgbClr val="0070C0"/>
                </a:solidFill>
                <a:hlinkClick r:id="rId4"/>
              </a:rPr>
              <a:t>.</a:t>
            </a:r>
            <a:r>
              <a:rPr lang="en-US" altLang="ru-RU" sz="2000" u="sng" dirty="0" err="1">
                <a:solidFill>
                  <a:srgbClr val="0070C0"/>
                </a:solidFill>
                <a:hlinkClick r:id="rId4"/>
              </a:rPr>
              <a:t>ru</a:t>
            </a:r>
            <a:r>
              <a:rPr lang="en-US" altLang="ru-RU" sz="2000" u="sng" dirty="0">
                <a:solidFill>
                  <a:srgbClr val="0070C0"/>
                </a:solidFill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 - про сайт)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Вход на сайт: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Польз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Индекс группы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ИУ5-44</a:t>
            </a:r>
            <a:r>
              <a:rPr lang="ru-RU" sz="2000" dirty="0">
                <a:latin typeface="+mn-lt"/>
                <a:cs typeface="+mn-cs"/>
              </a:rPr>
              <a:t>,  </a:t>
            </a:r>
            <a:r>
              <a:rPr lang="ru-RU" sz="2000" b="1" u="sng" dirty="0">
                <a:solidFill>
                  <a:srgbClr val="00B0F0"/>
                </a:solidFill>
                <a:latin typeface="+mn-lt"/>
                <a:cs typeface="+mn-cs"/>
              </a:rPr>
              <a:t>для всех групп</a:t>
            </a:r>
            <a:r>
              <a:rPr lang="ru-RU" sz="2000" dirty="0">
                <a:latin typeface="+mn-lt"/>
                <a:cs typeface="+mn-cs"/>
              </a:rPr>
              <a:t>)/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Пароль</a:t>
            </a:r>
            <a:r>
              <a:rPr lang="ru-RU" sz="2000" dirty="0">
                <a:latin typeface="+mn-lt"/>
                <a:cs typeface="+mn-cs"/>
              </a:rPr>
              <a:t>: обратный порядок (Пример: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44-5УИ</a:t>
            </a:r>
            <a:r>
              <a:rPr lang="ru-RU" sz="2000" dirty="0">
                <a:latin typeface="+mn-lt"/>
                <a:cs typeface="+mn-cs"/>
              </a:rPr>
              <a:t>).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Содержимое по курсу на сайте</a:t>
            </a:r>
            <a:r>
              <a:rPr lang="ru-RU" sz="2000" dirty="0">
                <a:latin typeface="+mn-lt"/>
                <a:cs typeface="+mn-cs"/>
              </a:rPr>
              <a:t>: 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Литература </a:t>
            </a:r>
            <a:r>
              <a:rPr lang="ru-RU" sz="2000" dirty="0">
                <a:latin typeface="+mn-lt"/>
                <a:cs typeface="+mn-cs"/>
              </a:rPr>
              <a:t>( книги для знакомства). Пояснить по номерам.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Софт на сайте </a:t>
            </a:r>
            <a:r>
              <a:rPr lang="ru-RU" sz="2000" u="sng" dirty="0">
                <a:latin typeface="+mn-lt"/>
                <a:cs typeface="+mn-cs"/>
              </a:rPr>
              <a:t>(</a:t>
            </a:r>
            <a:r>
              <a:rPr lang="en-US" sz="2000" u="sng" dirty="0">
                <a:latin typeface="+mn-lt"/>
                <a:cs typeface="+mn-cs"/>
              </a:rPr>
              <a:t>Tasm3.zip</a:t>
            </a:r>
            <a:r>
              <a:rPr lang="en-US" sz="2000" dirty="0">
                <a:latin typeface="+mn-lt"/>
                <a:cs typeface="+mn-cs"/>
              </a:rPr>
              <a:t>!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Про выбор СП для Ассемблера курса СП (</a:t>
            </a:r>
            <a:r>
              <a:rPr lang="en-US" sz="2000" dirty="0" err="1">
                <a:latin typeface="+mn-lt"/>
                <a:cs typeface="+mn-cs"/>
              </a:rPr>
              <a:t>masm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dirty="0" err="1">
                <a:latin typeface="+mn-lt"/>
                <a:cs typeface="+mn-cs"/>
              </a:rPr>
              <a:t>Fasm</a:t>
            </a:r>
            <a:r>
              <a:rPr lang="en-US" sz="2000" dirty="0">
                <a:latin typeface="+mn-lt"/>
                <a:cs typeface="+mn-cs"/>
              </a:rPr>
              <a:t>, EMM86 </a:t>
            </a:r>
            <a:r>
              <a:rPr lang="ru-RU" sz="2000" dirty="0">
                <a:latin typeface="+mn-lt"/>
                <a:cs typeface="+mn-cs"/>
              </a:rPr>
              <a:t>и др.)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ЛР СП</a:t>
            </a:r>
            <a:r>
              <a:rPr lang="ru-RU" sz="2000" dirty="0">
                <a:latin typeface="+mn-lt"/>
                <a:cs typeface="+mn-cs"/>
              </a:rPr>
              <a:t>: программа, отчет и защита (8 ЛР – зачет по СП)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Вопросы по РК и Результаты РК и автоматы.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Оперативные сообщения на сайте.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  <a:hlinkClick r:id="rId8" action="ppaction://hlinksldjump"/>
              </a:rPr>
              <a:t>Курсовая работа(</a:t>
            </a:r>
            <a:r>
              <a:rPr lang="ru-RU" sz="2000" u="sng" dirty="0" err="1">
                <a:latin typeface="+mn-lt"/>
                <a:cs typeface="+mn-cs"/>
                <a:hlinkClick r:id="rId8" action="ppaction://hlinksldjump"/>
              </a:rPr>
              <a:t>диф</a:t>
            </a:r>
            <a:r>
              <a:rPr lang="ru-RU" sz="2000" u="sng" dirty="0">
                <a:latin typeface="+mn-lt"/>
                <a:cs typeface="+mn-cs"/>
                <a:hlinkClick r:id="rId8" action="ppaction://hlinksldjump"/>
              </a:rPr>
              <a:t>. зачет)</a:t>
            </a:r>
            <a:r>
              <a:rPr lang="ru-RU" sz="2000" u="sng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 Разработка </a:t>
            </a:r>
            <a:r>
              <a:rPr lang="ru-RU" sz="2000" u="sng" dirty="0">
                <a:latin typeface="+mn-lt"/>
                <a:cs typeface="+mn-cs"/>
              </a:rPr>
              <a:t>проекта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резидентной программы </a:t>
            </a:r>
            <a:r>
              <a:rPr lang="ru-RU" sz="2000" dirty="0">
                <a:latin typeface="+mn-lt"/>
                <a:cs typeface="+mn-cs"/>
              </a:rPr>
              <a:t>с документацией на ПО. Обобщенный вариант примера и индивидуальные задания студентов.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КР = ПО+ДОК+ЛИСТЫ+ СДАЧА!!!</a:t>
            </a:r>
            <a:endParaRPr lang="ru-RU" sz="2000" dirty="0">
              <a:latin typeface="+mn-lt"/>
              <a:cs typeface="+mn-cs"/>
            </a:endParaRP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Есть Образцы Листов и документов КР (8 документов), Шаблоны отчетов по ЛР.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Что такое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Системное программирование</a:t>
            </a:r>
            <a:r>
              <a:rPr lang="ru-RU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Введение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b="1" dirty="0">
                <a:solidFill>
                  <a:srgbClr val="00B050"/>
                </a:solidFill>
              </a:rPr>
              <a:t>Презентации лекций за прошлый год</a:t>
            </a:r>
            <a:r>
              <a:rPr lang="ru-RU" altLang="ru-RU" sz="2000" dirty="0"/>
              <a:t>!!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1116013" y="95250"/>
            <a:ext cx="6192837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0432" y="471896"/>
            <a:ext cx="585787" cy="365125"/>
          </a:xfrm>
        </p:spPr>
        <p:txBody>
          <a:bodyPr/>
          <a:lstStyle/>
          <a:p>
            <a:pPr algn="l">
              <a:defRPr/>
            </a:pPr>
            <a:fld id="{9011CFAA-9AB3-48A9-A3DE-483131B604A0}" type="slidenum">
              <a:rPr/>
              <a:pPr algn="l">
                <a:defRPr/>
              </a:pPr>
              <a:t>60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79415" y="1196752"/>
            <a:ext cx="8063911" cy="50783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На сайте есть список литературы!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415" y="692696"/>
            <a:ext cx="670089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961077" y="188913"/>
            <a:ext cx="6923291" cy="71980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КС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3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43231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2433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1403648" y="274639"/>
            <a:ext cx="6408712" cy="77809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107504" y="1052736"/>
            <a:ext cx="9036496" cy="4525962"/>
          </a:xfrm>
        </p:spPr>
        <p:txBody>
          <a:bodyPr/>
          <a:lstStyle/>
          <a:p>
            <a:pPr eaLnBrk="1" hangingPunct="1"/>
            <a:r>
              <a:rPr lang="ru-RU" altLang="ru-RU" dirty="0"/>
              <a:t> </a:t>
            </a:r>
            <a:r>
              <a:rPr lang="ru-RU" altLang="ru-RU" dirty="0">
                <a:hlinkClick r:id="rId2" action="ppaction://hlinksldjump"/>
              </a:rPr>
              <a:t>Команды ОС</a:t>
            </a:r>
            <a:endParaRPr lang="ru-RU" altLang="ru-RU" dirty="0"/>
          </a:p>
          <a:p>
            <a:pPr eaLnBrk="1" hangingPunct="1"/>
            <a:r>
              <a:rPr lang="en-US" altLang="ru-RU" dirty="0">
                <a:hlinkClick r:id="rId3" action="ppaction://hlinksldjump"/>
              </a:rPr>
              <a:t> </a:t>
            </a:r>
            <a:r>
              <a:rPr lang="ru-RU" altLang="ru-RU" dirty="0">
                <a:hlinkClick r:id="rId3" action="ppaction://hlinksldjump"/>
              </a:rPr>
              <a:t>Управляющие Блоки ОС</a:t>
            </a:r>
            <a:endParaRPr lang="en-US" altLang="ru-RU" dirty="0"/>
          </a:p>
          <a:p>
            <a:pPr eaLnBrk="1" hangingPunct="1"/>
            <a:r>
              <a:rPr lang="ru-RU" altLang="ru-RU" dirty="0">
                <a:hlinkClick r:id="rId4" action="ppaction://hlinksldjump"/>
              </a:rPr>
              <a:t>Прерывания ОС</a:t>
            </a:r>
            <a:endParaRPr lang="ru-RU" altLang="ru-RU" dirty="0"/>
          </a:p>
          <a:p>
            <a:pPr eaLnBrk="1" hangingPunct="1"/>
            <a:r>
              <a:rPr lang="ru-RU" altLang="ru-RU" dirty="0"/>
              <a:t>Разновидности справочников для ЛР № 1ниже 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5" action="ppaction://hlinksldjump"/>
              </a:rPr>
              <a:t>Help </a:t>
            </a:r>
            <a:r>
              <a:rPr lang="ru-RU" altLang="ru-RU" dirty="0">
                <a:hlinkClick r:id="rId5" action="ppaction://hlinksldjump"/>
              </a:rPr>
              <a:t>4</a:t>
            </a:r>
            <a:r>
              <a:rPr lang="ru-RU" altLang="ru-RU" dirty="0"/>
              <a:t> </a:t>
            </a:r>
            <a:r>
              <a:rPr lang="en-US" altLang="ru-RU" dirty="0"/>
              <a:t>(</a:t>
            </a:r>
            <a:r>
              <a:rPr lang="ru-RU" altLang="ru-RU" dirty="0"/>
              <a:t>русифицирован</a:t>
            </a:r>
            <a:r>
              <a:rPr lang="en-US" altLang="ru-RU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6" action="ppaction://hlinksldjump"/>
              </a:rPr>
              <a:t>Help 5</a:t>
            </a:r>
            <a:r>
              <a:rPr lang="ru-RU" altLang="ru-RU" dirty="0"/>
              <a:t> (блоки и команды ОС, </a:t>
            </a:r>
            <a:r>
              <a:rPr lang="en-US" altLang="ru-RU" dirty="0">
                <a:solidFill>
                  <a:srgbClr val="FF0000"/>
                </a:solidFill>
              </a:rPr>
              <a:t>F6</a:t>
            </a:r>
            <a:r>
              <a:rPr lang="en-US" altLang="ru-RU" dirty="0"/>
              <a:t>!</a:t>
            </a:r>
            <a:r>
              <a:rPr lang="ru-RU" altLang="ru-RU" dirty="0"/>
              <a:t>)</a:t>
            </a:r>
            <a:endParaRPr lang="en-US" altLang="ru-RU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7" action="ppaction://hlinksldjump"/>
              </a:rPr>
              <a:t>Help </a:t>
            </a:r>
            <a:r>
              <a:rPr lang="ru-RU" altLang="ru-RU" dirty="0">
                <a:hlinkClick r:id="rId7" action="ppaction://hlinksldjump"/>
              </a:rPr>
              <a:t>6</a:t>
            </a:r>
            <a:r>
              <a:rPr lang="ru-RU" altLang="ru-RU" dirty="0"/>
              <a:t>  (блоки и прерывания </a:t>
            </a:r>
            <a:r>
              <a:rPr lang="en-US" altLang="ru-RU" dirty="0"/>
              <a:t>? </a:t>
            </a:r>
            <a:r>
              <a:rPr lang="ru-RU" altLang="ru-RU" dirty="0"/>
              <a:t>Для </a:t>
            </a:r>
            <a:r>
              <a:rPr lang="en-US" altLang="ru-RU" dirty="0"/>
              <a:t>W10</a:t>
            </a:r>
            <a:r>
              <a:rPr lang="ru-RU" altLang="ru-RU" dirty="0"/>
              <a:t> 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dirty="0">
                <a:hlinkClick r:id="rId8" action="ppaction://hlinksldjump"/>
              </a:rPr>
              <a:t>Файл-Менеджеры </a:t>
            </a:r>
            <a:r>
              <a:rPr lang="ru-RU" altLang="ru-RU" dirty="0"/>
              <a:t>(</a:t>
            </a:r>
            <a:r>
              <a:rPr lang="en-US" altLang="ru-RU" dirty="0"/>
              <a:t>FAR, WC, VC  </a:t>
            </a:r>
            <a:r>
              <a:rPr lang="ru-RU" altLang="ru-RU" dirty="0"/>
              <a:t>и</a:t>
            </a:r>
            <a:r>
              <a:rPr lang="en-US" altLang="ru-RU" dirty="0"/>
              <a:t> TC</a:t>
            </a:r>
            <a:r>
              <a:rPr lang="ru-RU" altLang="ru-RU" dirty="0"/>
              <a:t>,)</a:t>
            </a:r>
            <a:endParaRPr lang="en-US" altLang="ru-RU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9" action="ppaction://hlinksldjump"/>
              </a:rPr>
              <a:t>DosBox</a:t>
            </a:r>
            <a:r>
              <a:rPr lang="en-US" altLang="ru-RU" dirty="0"/>
              <a:t>, </a:t>
            </a:r>
            <a:r>
              <a:rPr lang="ru-RU" altLang="ru-RU" dirty="0">
                <a:hlinkClick r:id="rId10" action="ppaction://hlinksldjump"/>
              </a:rPr>
              <a:t>КС</a:t>
            </a:r>
            <a:r>
              <a:rPr lang="ru-RU" altLang="ru-RU" dirty="0"/>
              <a:t>, </a:t>
            </a:r>
            <a:r>
              <a:rPr lang="ru-RU" altLang="ru-RU" dirty="0">
                <a:hlinkClick r:id="rId11" action="ppaction://hlinksldjump"/>
              </a:rPr>
              <a:t>Русификация </a:t>
            </a:r>
            <a:r>
              <a:rPr lang="ru-RU" altLang="ru-RU" dirty="0"/>
              <a:t>ДОС</a:t>
            </a:r>
            <a:r>
              <a:rPr lang="en-US" altLang="ru-RU" dirty="0"/>
              <a:t>, </a:t>
            </a:r>
            <a:r>
              <a:rPr lang="en-US" altLang="ru-RU" dirty="0">
                <a:hlinkClick r:id="rId12" action="ppaction://hlinksldjump"/>
              </a:rPr>
              <a:t>PS</a:t>
            </a:r>
            <a:r>
              <a:rPr lang="en-US" altLang="ru-RU" dirty="0"/>
              <a:t>, </a:t>
            </a:r>
            <a:r>
              <a:rPr lang="en-US" altLang="ru-RU" dirty="0">
                <a:hlinkClick r:id="rId13" action="ppaction://hlinksldjump"/>
              </a:rPr>
              <a:t>PowerShell</a:t>
            </a:r>
            <a:r>
              <a:rPr lang="en-US" altLang="ru-RU" dirty="0"/>
              <a:t> Ice</a:t>
            </a:r>
            <a:endParaRPr lang="ru-RU" alt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04716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8887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2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3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о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/>
              <a:t>Пособия</a:t>
            </a:r>
            <a:r>
              <a:rPr lang="ru-RU" dirty="0"/>
              <a:t> и методические указания по СП 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41277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(4)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780578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923441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1331640" y="115888"/>
            <a:ext cx="6264696" cy="635000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</a:t>
            </a:r>
            <a:r>
              <a:rPr lang="en-US" altLang="ru-RU" sz="3200" dirty="0"/>
              <a:t>Tech Help 4</a:t>
            </a:r>
            <a:endParaRPr lang="ru-RU" altLang="ru-RU" sz="3200" dirty="0"/>
          </a:p>
        </p:txBody>
      </p:sp>
      <p:pic>
        <p:nvPicPr>
          <p:cNvPr id="59396" name="Объект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4032250" cy="3384550"/>
          </a:xfrm>
        </p:spPr>
      </p:pic>
      <p:pic>
        <p:nvPicPr>
          <p:cNvPr id="59397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412875"/>
            <a:ext cx="43322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Объект 2"/>
          <p:cNvSpPr txBox="1">
            <a:spLocks/>
          </p:cNvSpPr>
          <p:nvPr/>
        </p:nvSpPr>
        <p:spPr bwMode="auto">
          <a:xfrm>
            <a:off x="0" y="549275"/>
            <a:ext cx="882047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</a:t>
            </a:r>
            <a:r>
              <a:rPr lang="ru-RU" altLang="ru-RU" sz="1800" dirty="0"/>
              <a:t> 4</a:t>
            </a:r>
            <a:r>
              <a:rPr lang="en-US" altLang="ru-RU" sz="1800" dirty="0"/>
              <a:t> </a:t>
            </a:r>
            <a:r>
              <a:rPr lang="ru-RU" altLang="ru-RU" sz="1800" dirty="0"/>
              <a:t>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сайте( он </a:t>
            </a:r>
            <a:r>
              <a:rPr lang="ru-RU" altLang="ru-RU" sz="1800" u="sng" dirty="0"/>
              <a:t>русифицирован</a:t>
            </a:r>
            <a:r>
              <a:rPr lang="ru-RU" altLang="ru-RU" sz="1800" dirty="0"/>
              <a:t> ): Заставка и главное меню показаны ниже: Запуск из каталога справочника</a:t>
            </a:r>
            <a:r>
              <a:rPr lang="en-US" altLang="ru-RU" sz="1800" dirty="0"/>
              <a:t> (HELP4)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helpr.exe</a:t>
            </a:r>
            <a:endParaRPr lang="ru-RU" altLang="ru-RU" sz="1800" b="1" dirty="0"/>
          </a:p>
        </p:txBody>
      </p:sp>
      <p:sp>
        <p:nvSpPr>
          <p:cNvPr id="59399" name="Объект 2"/>
          <p:cNvSpPr txBox="1">
            <a:spLocks/>
          </p:cNvSpPr>
          <p:nvPr/>
        </p:nvSpPr>
        <p:spPr bwMode="auto">
          <a:xfrm>
            <a:off x="620713" y="4797425"/>
            <a:ext cx="822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Справка по работе со справочником приведена внизу экрана. Снятие информации в </a:t>
            </a:r>
            <a:r>
              <a:rPr lang="en-US" altLang="ru-RU" sz="1800"/>
              <a:t>DosBox</a:t>
            </a:r>
            <a:r>
              <a:rPr lang="ru-RU" altLang="ru-RU" sz="1800"/>
              <a:t> Выполняется комбинацией </a:t>
            </a:r>
            <a:r>
              <a:rPr lang="en-US" altLang="ru-RU" sz="1800"/>
              <a:t>Ctrl + F5. </a:t>
            </a:r>
            <a:r>
              <a:rPr lang="ru-RU" altLang="ru-RU" sz="1800"/>
              <a:t>Настройка каталога складирования скриншотов задается в конфигурационном файле </a:t>
            </a:r>
            <a:r>
              <a:rPr lang="en-US" altLang="ru-RU" sz="1800"/>
              <a:t>DosBox</a:t>
            </a:r>
            <a:r>
              <a:rPr lang="ru-RU" altLang="ru-RU" sz="1800"/>
              <a:t> (</a:t>
            </a:r>
            <a:r>
              <a:rPr lang="en-US" altLang="ru-RU" sz="1800"/>
              <a:t>dosbox.conf</a:t>
            </a:r>
            <a:r>
              <a:rPr lang="ru-RU" altLang="ru-RU" sz="1800"/>
              <a:t> (</a:t>
            </a:r>
            <a:r>
              <a:rPr lang="ru-RU" altLang="ru-RU" sz="1800" u="sng"/>
              <a:t>каталог продукта</a:t>
            </a:r>
            <a:r>
              <a:rPr lang="ru-RU" altLang="ru-RU" sz="1800"/>
              <a:t>) или </a:t>
            </a:r>
            <a:r>
              <a:rPr lang="en-US" altLang="ru-RU" sz="1800"/>
              <a:t> dosbox-0.74.conf</a:t>
            </a:r>
            <a:r>
              <a:rPr lang="ru-RU" altLang="ru-RU" sz="1800"/>
              <a:t> (в </a:t>
            </a:r>
            <a:r>
              <a:rPr lang="ru-RU" altLang="ru-RU" sz="1800" u="sng"/>
              <a:t>каталоге  </a:t>
            </a:r>
            <a:r>
              <a:rPr lang="en-US" altLang="ru-RU" sz="1800" u="sng"/>
              <a:t>C:\Users\User\AppData\Local\DOSBox</a:t>
            </a:r>
            <a:r>
              <a:rPr lang="ru-RU" altLang="ru-RU" sz="1800"/>
              <a:t>)</a:t>
            </a:r>
            <a:r>
              <a:rPr lang="en-US" altLang="ru-RU" sz="1800"/>
              <a:t> </a:t>
            </a:r>
            <a:r>
              <a:rPr lang="ru-RU" altLang="ru-RU" sz="1800"/>
              <a:t>см.  параметр </a:t>
            </a:r>
            <a:r>
              <a:rPr lang="en-US" altLang="ru-RU" sz="1800" b="1"/>
              <a:t>captures </a:t>
            </a:r>
            <a:r>
              <a:rPr lang="ru-RU" altLang="ru-RU" sz="1800" b="1"/>
              <a:t>Например: </a:t>
            </a:r>
            <a:r>
              <a:rPr lang="en-US" altLang="ru-RU" sz="1800" b="1"/>
              <a:t>captures=C:\CAPTURE</a:t>
            </a:r>
            <a:r>
              <a:rPr lang="ru-RU" altLang="ru-RU" sz="1800"/>
              <a:t>)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1250472" y="121527"/>
            <a:ext cx="6552728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1 </a:t>
            </a:r>
            <a:r>
              <a:rPr lang="en-US" altLang="ru-RU" dirty="0"/>
              <a:t>Tech Help </a:t>
            </a:r>
            <a:r>
              <a:rPr lang="ru-RU" altLang="ru-RU" dirty="0"/>
              <a:t>5</a:t>
            </a:r>
          </a:p>
        </p:txBody>
      </p:sp>
      <p:sp>
        <p:nvSpPr>
          <p:cNvPr id="60420" name="Объект 2"/>
          <p:cNvSpPr txBox="1">
            <a:spLocks/>
          </p:cNvSpPr>
          <p:nvPr/>
        </p:nvSpPr>
        <p:spPr bwMode="auto">
          <a:xfrm>
            <a:off x="143749" y="908720"/>
            <a:ext cx="87661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</a:t>
            </a:r>
            <a:r>
              <a:rPr lang="ru-RU" altLang="ru-RU" sz="1800" dirty="0"/>
              <a:t>5</a:t>
            </a:r>
            <a:r>
              <a:rPr lang="en-US" altLang="ru-RU" sz="1800" dirty="0"/>
              <a:t> </a:t>
            </a:r>
            <a:r>
              <a:rPr lang="ru-RU" altLang="ru-RU" sz="1800" dirty="0"/>
              <a:t>- 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сайте: заставка, главное меню в режиме </a:t>
            </a:r>
            <a:r>
              <a:rPr lang="ru-RU" altLang="ru-RU" sz="1800" u="sng" dirty="0"/>
              <a:t>команд</a:t>
            </a:r>
            <a:r>
              <a:rPr lang="ru-RU" altLang="ru-RU" sz="1800" dirty="0"/>
              <a:t> и структур ОС показаны ниже: Запуск из каталога справочника</a:t>
            </a:r>
            <a:r>
              <a:rPr lang="en-US" altLang="ru-RU" sz="1800" dirty="0"/>
              <a:t> (HELP</a:t>
            </a:r>
            <a:r>
              <a:rPr lang="ru-RU" altLang="ru-RU" sz="1800" dirty="0"/>
              <a:t>5</a:t>
            </a:r>
            <a:r>
              <a:rPr lang="en-US" altLang="ru-RU" sz="1800" dirty="0"/>
              <a:t>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help</a:t>
            </a:r>
            <a:r>
              <a:rPr lang="ru-RU" altLang="ru-RU" sz="2000" b="1" dirty="0"/>
              <a:t>5</a:t>
            </a:r>
            <a:r>
              <a:rPr lang="en-US" altLang="ru-RU" sz="2000" b="1" dirty="0"/>
              <a:t>.exe</a:t>
            </a:r>
            <a:endParaRPr lang="ru-RU" altLang="ru-RU" sz="1800" b="1" dirty="0"/>
          </a:p>
        </p:txBody>
      </p:sp>
      <p:pic>
        <p:nvPicPr>
          <p:cNvPr id="6042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844675"/>
            <a:ext cx="2881313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09763"/>
            <a:ext cx="29257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844675"/>
            <a:ext cx="288131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Объект 2"/>
          <p:cNvSpPr txBox="1">
            <a:spLocks/>
          </p:cNvSpPr>
          <p:nvPr/>
        </p:nvSpPr>
        <p:spPr bwMode="auto">
          <a:xfrm>
            <a:off x="515938" y="5300663"/>
            <a:ext cx="837723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Переключение между режимами  просмотра команд ОС (</a:t>
            </a:r>
            <a:r>
              <a:rPr lang="en-US" altLang="ru-RU" sz="1800" b="1" dirty="0"/>
              <a:t>Dos</a:t>
            </a:r>
            <a:r>
              <a:rPr lang="ru-RU" altLang="ru-RU" sz="1800" dirty="0"/>
              <a:t>) и блоков ОС</a:t>
            </a:r>
            <a:r>
              <a:rPr lang="en-US" altLang="ru-RU" sz="1800" dirty="0"/>
              <a:t> (</a:t>
            </a:r>
            <a:r>
              <a:rPr lang="en-US" altLang="ru-RU" sz="1800" b="1" dirty="0"/>
              <a:t>Tech</a:t>
            </a:r>
            <a:r>
              <a:rPr lang="en-US" altLang="ru-RU" sz="1800" dirty="0"/>
              <a:t>)</a:t>
            </a:r>
            <a:r>
              <a:rPr lang="ru-RU" altLang="ru-RU" sz="1800" dirty="0"/>
              <a:t> выполняется с помощью клавиши </a:t>
            </a:r>
            <a:r>
              <a:rPr lang="en-US" altLang="ru-RU" sz="1800" b="1" dirty="0">
                <a:solidFill>
                  <a:srgbClr val="FF0000"/>
                </a:solidFill>
              </a:rPr>
              <a:t>F6</a:t>
            </a:r>
            <a:r>
              <a:rPr lang="ru-RU" altLang="ru-RU" sz="1800" b="1" dirty="0">
                <a:solidFill>
                  <a:srgbClr val="FF0000"/>
                </a:solidFill>
              </a:rPr>
              <a:t>!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и выбора нужного  файла справочника.</a:t>
            </a:r>
            <a:endParaRPr lang="ru-RU" altLang="ru-RU" sz="1800" b="1" dirty="0"/>
          </a:p>
        </p:txBody>
      </p:sp>
      <p:sp>
        <p:nvSpPr>
          <p:cNvPr id="60425" name="Объект 2"/>
          <p:cNvSpPr txBox="1">
            <a:spLocks/>
          </p:cNvSpPr>
          <p:nvPr/>
        </p:nvSpPr>
        <p:spPr bwMode="auto">
          <a:xfrm>
            <a:off x="-36513" y="5876925"/>
            <a:ext cx="8915401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В ЛР №1 Вам придется воспользоваться всеми режимами для ее выполнения.</a:t>
            </a:r>
            <a:endParaRPr lang="ru-RU" altLang="ru-RU" sz="18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5760640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1 </a:t>
            </a:r>
            <a:r>
              <a:rPr lang="en-US" altLang="ru-RU" dirty="0"/>
              <a:t>Tech Help </a:t>
            </a:r>
            <a:r>
              <a:rPr lang="ru-RU" altLang="ru-RU" dirty="0"/>
              <a:t>6</a:t>
            </a:r>
          </a:p>
        </p:txBody>
      </p:sp>
      <p:sp>
        <p:nvSpPr>
          <p:cNvPr id="61444" name="Объект 2"/>
          <p:cNvSpPr txBox="1">
            <a:spLocks/>
          </p:cNvSpPr>
          <p:nvPr/>
        </p:nvSpPr>
        <p:spPr bwMode="auto">
          <a:xfrm>
            <a:off x="127000" y="1046163"/>
            <a:ext cx="883748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Help6 </a:t>
            </a:r>
            <a:r>
              <a:rPr lang="ru-RU" altLang="ru-RU" sz="1800" dirty="0"/>
              <a:t>- 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сайте: заставка, главное меню в режиме структур ОС показаны ниже: Запуск из каталога справочника</a:t>
            </a:r>
            <a:r>
              <a:rPr lang="en-US" altLang="ru-RU" sz="1800" dirty="0"/>
              <a:t> (HELP</a:t>
            </a:r>
            <a:r>
              <a:rPr lang="ru-RU" altLang="ru-RU" sz="1800" dirty="0"/>
              <a:t>5</a:t>
            </a:r>
            <a:r>
              <a:rPr lang="en-US" altLang="ru-RU" sz="1800" dirty="0"/>
              <a:t>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xview6.exe </a:t>
            </a:r>
            <a:r>
              <a:rPr lang="ru-RU" altLang="ru-RU" sz="2000" b="1" dirty="0"/>
              <a:t>или </a:t>
            </a:r>
            <a:r>
              <a:rPr lang="en-US" altLang="ru-RU" sz="2000" b="1" dirty="0"/>
              <a:t>help6.exe:</a:t>
            </a:r>
            <a:endParaRPr lang="ru-RU" altLang="ru-RU" sz="1800" b="1" dirty="0"/>
          </a:p>
        </p:txBody>
      </p:sp>
      <p:pic>
        <p:nvPicPr>
          <p:cNvPr id="61445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388778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844675"/>
            <a:ext cx="40957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Объект 2"/>
          <p:cNvSpPr txBox="1">
            <a:spLocks/>
          </p:cNvSpPr>
          <p:nvPr/>
        </p:nvSpPr>
        <p:spPr bwMode="auto">
          <a:xfrm>
            <a:off x="306388" y="5805488"/>
            <a:ext cx="8375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/>
              <a:t>В заставке </a:t>
            </a:r>
            <a:r>
              <a:rPr lang="en-US" altLang="ru-RU" sz="1800"/>
              <a:t>Help6 </a:t>
            </a:r>
            <a:r>
              <a:rPr lang="ru-RU" altLang="ru-RU" sz="1800"/>
              <a:t>отсутствует картинка, так как в полноэкранном режиме </a:t>
            </a:r>
            <a:r>
              <a:rPr lang="en-US" altLang="ru-RU" sz="1800"/>
              <a:t>Win7 </a:t>
            </a:r>
            <a:r>
              <a:rPr lang="ru-RU" altLang="ru-RU" sz="1800"/>
              <a:t>не работает. В этом справочнике вы будете искать управляющие блоки о прерывания.</a:t>
            </a:r>
            <a:endParaRPr lang="ru-RU" altLang="ru-RU" sz="18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552728" cy="779462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ЛР № 1 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92697"/>
            <a:ext cx="8496300" cy="2736304"/>
          </a:xfrm>
        </p:spPr>
        <p:txBody>
          <a:bodyPr rtlCol="0">
            <a:normAutofit fontScale="2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/>
              <a:t>Нужно найти в </a:t>
            </a:r>
            <a:r>
              <a:rPr lang="ru-RU" sz="9600" b="1" u="sng" dirty="0"/>
              <a:t>справочниках</a:t>
            </a:r>
            <a:r>
              <a:rPr lang="ru-RU" sz="9600" dirty="0"/>
              <a:t> </a:t>
            </a:r>
            <a:r>
              <a:rPr lang="ru-RU" sz="9600" b="1" dirty="0">
                <a:solidFill>
                  <a:srgbClr val="FF0000"/>
                </a:solidFill>
              </a:rPr>
              <a:t>изучить</a:t>
            </a:r>
            <a:r>
              <a:rPr lang="ru-RU" sz="9600" dirty="0"/>
              <a:t> </a:t>
            </a:r>
            <a:r>
              <a:rPr lang="ru-RU" sz="9600" b="1" dirty="0"/>
              <a:t>и </a:t>
            </a:r>
            <a:r>
              <a:rPr lang="ru-RU" sz="9600" b="1" dirty="0">
                <a:solidFill>
                  <a:srgbClr val="FF0000"/>
                </a:solidFill>
              </a:rPr>
              <a:t>задокументировать</a:t>
            </a:r>
            <a:r>
              <a:rPr lang="ru-RU" sz="9600" b="1" dirty="0"/>
              <a:t> в отчете по ЛР №1 для своего  </a:t>
            </a:r>
            <a:r>
              <a:rPr lang="ru-RU" sz="9600" b="1" u="sng" dirty="0"/>
              <a:t>варианта</a:t>
            </a:r>
            <a:r>
              <a:rPr lang="ru-RU" sz="9600" b="1" dirty="0"/>
              <a:t>, соответствующему номеру в журнале группы (варианты в МУ №1 на сайте)</a:t>
            </a:r>
            <a:r>
              <a:rPr lang="ru-RU" sz="9600" dirty="0"/>
              <a:t>:</a:t>
            </a:r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Свою </a:t>
            </a:r>
            <a:r>
              <a:rPr lang="ru-RU" sz="8800" dirty="0">
                <a:hlinkClick r:id="rId2" action="ppaction://hlinksldjump"/>
              </a:rPr>
              <a:t>Команду ОС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Свой </a:t>
            </a:r>
            <a:r>
              <a:rPr lang="ru-RU" sz="8800" dirty="0">
                <a:hlinkClick r:id="rId3" action="ppaction://hlinksldjump"/>
              </a:rPr>
              <a:t>Управляющий блок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Свое </a:t>
            </a:r>
            <a:r>
              <a:rPr lang="ru-RU" sz="8800" dirty="0">
                <a:hlinkClick r:id="rId4" action="ppaction://hlinksldjump"/>
              </a:rPr>
              <a:t>Прерывание ОС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Создать краткую </a:t>
            </a:r>
            <a:r>
              <a:rPr lang="ru-RU" sz="8800" u="sng" dirty="0"/>
              <a:t>инструкцию</a:t>
            </a:r>
            <a:r>
              <a:rPr lang="ru-RU" sz="8800" dirty="0"/>
              <a:t> по работе со справочником</a:t>
            </a:r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323850" y="3284984"/>
            <a:ext cx="835183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400" b="1" u="sng" dirty="0">
                <a:solidFill>
                  <a:srgbClr val="FF0000"/>
                </a:solidFill>
              </a:rPr>
              <a:t>Целью</a:t>
            </a:r>
            <a:r>
              <a:rPr lang="ru-RU" altLang="ru-RU" sz="2400" b="1" dirty="0">
                <a:solidFill>
                  <a:srgbClr val="FF0000"/>
                </a:solidFill>
              </a:rPr>
              <a:t> </a:t>
            </a:r>
            <a:r>
              <a:rPr lang="ru-RU" altLang="ru-RU" sz="2400" b="1" dirty="0"/>
              <a:t>выполнения лабораторной работы №1 </a:t>
            </a:r>
            <a:r>
              <a:rPr lang="ru-RU" altLang="ru-RU" sz="1800" dirty="0"/>
              <a:t>является </a:t>
            </a:r>
            <a:r>
              <a:rPr lang="ru-RU" altLang="ru-RU" sz="1800" b="1" dirty="0">
                <a:solidFill>
                  <a:srgbClr val="FF0000"/>
                </a:solidFill>
              </a:rPr>
              <a:t>изучение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принципов поиска информации</a:t>
            </a:r>
            <a:r>
              <a:rPr lang="ru-RU" altLang="ru-RU" sz="1800" dirty="0"/>
              <a:t> в специальных электронных справочниках операционных систем, предназначенных для </a:t>
            </a:r>
            <a:r>
              <a:rPr lang="ru-RU" altLang="ru-RU" sz="1800" u="sng" dirty="0"/>
              <a:t>системного программиста</a:t>
            </a:r>
            <a:r>
              <a:rPr lang="ru-RU" altLang="ru-RU" sz="1800" dirty="0"/>
              <a:t>, а также </a:t>
            </a:r>
            <a:r>
              <a:rPr lang="ru-RU" altLang="ru-RU" sz="1800" b="1" dirty="0">
                <a:solidFill>
                  <a:srgbClr val="FF0000"/>
                </a:solidFill>
              </a:rPr>
              <a:t>осознание</a:t>
            </a:r>
            <a:r>
              <a:rPr lang="ru-RU" altLang="ru-RU" sz="1800" dirty="0"/>
              <a:t> важности справочников ОС. Студенты знакомятся с </a:t>
            </a:r>
            <a:r>
              <a:rPr lang="ru-RU" altLang="ru-RU" sz="1800" u="sng" dirty="0"/>
              <a:t>интерфейсом</a:t>
            </a:r>
            <a:r>
              <a:rPr lang="ru-RU" altLang="ru-RU" sz="1800" dirty="0"/>
              <a:t> справочников, изучают способы оперативного поиска информации, находят нужную информацию по индивидуальным вариантам </a:t>
            </a:r>
            <a:r>
              <a:rPr lang="ru-RU" altLang="ru-RU" sz="1800" u="sng" dirty="0"/>
              <a:t>задания (команда ОС, управляющий блок, прерывание ОС</a:t>
            </a:r>
            <a:r>
              <a:rPr lang="ru-RU" altLang="ru-RU" sz="1800" dirty="0"/>
              <a:t>)</a:t>
            </a:r>
            <a:r>
              <a:rPr lang="en-US" altLang="ru-RU" sz="1800" dirty="0"/>
              <a:t>, </a:t>
            </a:r>
            <a:r>
              <a:rPr lang="ru-RU" altLang="ru-RU" sz="1800" dirty="0"/>
              <a:t>готовят </a:t>
            </a:r>
            <a:r>
              <a:rPr lang="ru-RU" altLang="ru-RU" sz="1800" b="1" dirty="0">
                <a:solidFill>
                  <a:srgbClr val="FF0000"/>
                </a:solidFill>
              </a:rPr>
              <a:t>инструкцию</a:t>
            </a:r>
            <a:r>
              <a:rPr lang="ru-RU" altLang="ru-RU" sz="1800" dirty="0"/>
              <a:t> использования справочника. Задания смотрите ниже в этом документе. Студенты самостоятельно оформляют </a:t>
            </a:r>
            <a:r>
              <a:rPr lang="ru-RU" altLang="ru-RU" sz="1800" u="sng" dirty="0"/>
              <a:t>краткую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инструкцию</a:t>
            </a:r>
            <a:r>
              <a:rPr lang="ru-RU" altLang="ru-RU" sz="1800" dirty="0"/>
              <a:t> для работы с выбранным по варианту группы справочником в </a:t>
            </a:r>
            <a:r>
              <a:rPr lang="ru-RU" altLang="ru-RU" sz="1800" b="1" dirty="0">
                <a:solidFill>
                  <a:srgbClr val="FF0000"/>
                </a:solidFill>
              </a:rPr>
              <a:t>формальном изложении на БНФ</a:t>
            </a:r>
            <a:r>
              <a:rPr lang="ru-RU" altLang="ru-RU" sz="1800" dirty="0"/>
              <a:t>.</a:t>
            </a:r>
            <a:r>
              <a:rPr lang="en-US" altLang="ru-RU" sz="1800" dirty="0"/>
              <a:t> </a:t>
            </a:r>
            <a:r>
              <a:rPr lang="ru-RU" altLang="ru-RU" sz="1800" dirty="0">
                <a:hlinkClick r:id="rId5" action="ppaction://hlinksldjump"/>
              </a:rPr>
              <a:t>Русификация КС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539552" y="908720"/>
            <a:ext cx="8496944" cy="5256584"/>
          </a:xfrm>
        </p:spPr>
        <p:txBody>
          <a:bodyPr/>
          <a:lstStyle/>
          <a:p>
            <a:pPr eaLnBrk="1" hangingPunct="1"/>
            <a:r>
              <a:rPr lang="ru-RU" altLang="ru-RU" sz="3000" dirty="0"/>
              <a:t> </a:t>
            </a:r>
            <a:r>
              <a:rPr lang="ru-RU" altLang="ru-RU" sz="3000" dirty="0">
                <a:hlinkClick r:id="rId2" action="ppaction://hlinksldjump"/>
              </a:rPr>
              <a:t>Команды ОС</a:t>
            </a:r>
            <a:endParaRPr lang="ru-RU" altLang="ru-RU" sz="3000" dirty="0"/>
          </a:p>
          <a:p>
            <a:pPr eaLnBrk="1" hangingPunct="1"/>
            <a:r>
              <a:rPr lang="en-US" altLang="ru-RU" sz="3000" dirty="0">
                <a:hlinkClick r:id="rId3" action="ppaction://hlinksldjump"/>
              </a:rPr>
              <a:t> </a:t>
            </a:r>
            <a:r>
              <a:rPr lang="ru-RU" altLang="ru-RU" sz="3000" dirty="0">
                <a:hlinkClick r:id="rId3" action="ppaction://hlinksldjump"/>
              </a:rPr>
              <a:t>Управляющие Блоки ОС</a:t>
            </a:r>
            <a:endParaRPr lang="en-US" altLang="ru-RU" sz="3000" dirty="0"/>
          </a:p>
          <a:p>
            <a:pPr eaLnBrk="1" hangingPunct="1"/>
            <a:r>
              <a:rPr lang="ru-RU" altLang="ru-RU" sz="3000" dirty="0">
                <a:hlinkClick r:id="rId4" action="ppaction://hlinksldjump"/>
              </a:rPr>
              <a:t>Прерывания ОС</a:t>
            </a:r>
            <a:endParaRPr lang="ru-RU" altLang="ru-RU" sz="3000" dirty="0"/>
          </a:p>
          <a:p>
            <a:pPr eaLnBrk="1" hangingPunct="1"/>
            <a:r>
              <a:rPr lang="ru-RU" altLang="ru-RU" sz="3000" dirty="0"/>
              <a:t>Разновидности </a:t>
            </a:r>
            <a:r>
              <a:rPr lang="ru-RU" altLang="ru-RU" sz="3000" u="sng" dirty="0"/>
              <a:t>справочников для ЛР № 1</a:t>
            </a:r>
            <a:r>
              <a:rPr lang="ru-RU" altLang="ru-RU" sz="3000" dirty="0"/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5" action="ppaction://hlinksldjump"/>
              </a:rPr>
              <a:t>Help </a:t>
            </a:r>
            <a:r>
              <a:rPr lang="ru-RU" altLang="ru-RU" sz="3000" dirty="0">
                <a:hlinkClick r:id="rId5" action="ppaction://hlinksldjump"/>
              </a:rPr>
              <a:t>4</a:t>
            </a:r>
            <a:r>
              <a:rPr lang="ru-RU" altLang="ru-RU" sz="3000" dirty="0"/>
              <a:t> </a:t>
            </a:r>
            <a:r>
              <a:rPr lang="en-US" altLang="ru-RU" sz="3000" dirty="0"/>
              <a:t>(</a:t>
            </a:r>
            <a:r>
              <a:rPr lang="ru-RU" altLang="ru-RU" sz="3000" dirty="0"/>
              <a:t>русифицирован</a:t>
            </a:r>
            <a:r>
              <a:rPr lang="en-US" altLang="ru-RU" sz="3000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6" action="ppaction://hlinksldjump"/>
              </a:rPr>
              <a:t>Help 5</a:t>
            </a:r>
            <a:r>
              <a:rPr lang="ru-RU" altLang="ru-RU" sz="3000" dirty="0"/>
              <a:t> (блоки и команды ОС)</a:t>
            </a:r>
            <a:endParaRPr lang="en-US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7" action="ppaction://hlinksldjump"/>
              </a:rPr>
              <a:t>Help </a:t>
            </a:r>
            <a:r>
              <a:rPr lang="ru-RU" altLang="ru-RU" sz="3000" dirty="0">
                <a:hlinkClick r:id="rId7" action="ppaction://hlinksldjump"/>
              </a:rPr>
              <a:t>6</a:t>
            </a:r>
            <a:r>
              <a:rPr lang="ru-RU" altLang="ru-RU" sz="3000" dirty="0"/>
              <a:t>  (блоки и прерывания )</a:t>
            </a:r>
            <a:endParaRPr lang="en-US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sz="3000" dirty="0">
                <a:hlinkClick r:id="rId8" action="ppaction://hlinksldjump"/>
              </a:rPr>
              <a:t>КС </a:t>
            </a:r>
            <a:endParaRPr lang="ru-RU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9" action="ppaction://hlinksldjump"/>
              </a:rPr>
              <a:t>DosBox</a:t>
            </a:r>
            <a:endParaRPr lang="ru-RU" altLang="ru-RU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Структура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запись</a:t>
            </a:r>
            <a:r>
              <a:rPr lang="ru-RU" altLang="ru-RU" sz="2000" b="1" dirty="0">
                <a:solidFill>
                  <a:schemeClr val="tx1"/>
                </a:solidFill>
              </a:rPr>
              <a:t>, класс)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Строка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Адреса и указатели</a:t>
            </a:r>
            <a:r>
              <a:rPr lang="en-US" altLang="ru-RU" sz="2000" b="1" dirty="0">
                <a:solidFill>
                  <a:schemeClr val="tx1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111547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908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ЛР №1 Справочники  Команды ОС (1)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229600" cy="5761038"/>
          </a:xfrm>
        </p:spPr>
        <p:txBody>
          <a:bodyPr/>
          <a:lstStyle/>
          <a:p>
            <a:pPr eaLnBrk="1" hangingPunct="1"/>
            <a:r>
              <a:rPr lang="ru-RU" altLang="ru-RU" sz="1800" dirty="0"/>
              <a:t>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ОС – выполняются незамедлительно при ручном вводе и могут использоваться при программировании командных файлов</a:t>
            </a:r>
            <a:r>
              <a:rPr lang="en-US" altLang="ru-RU" sz="1800" dirty="0"/>
              <a:t>. </a:t>
            </a:r>
            <a:endParaRPr lang="ru-RU" altLang="ru-RU" sz="1800" dirty="0"/>
          </a:p>
          <a:p>
            <a:pPr eaLnBrk="1" hangingPunct="1"/>
            <a:r>
              <a:rPr lang="ru-RU" altLang="ru-RU" sz="1800" u="sng" dirty="0"/>
              <a:t>Пример</a:t>
            </a:r>
            <a:r>
              <a:rPr lang="ru-RU" altLang="ru-RU" sz="1800" dirty="0"/>
              <a:t> (команда </a:t>
            </a:r>
            <a:r>
              <a:rPr lang="en-US" altLang="ru-RU" sz="1800" dirty="0"/>
              <a:t>DIR</a:t>
            </a:r>
            <a:r>
              <a:rPr lang="ru-RU" altLang="ru-RU" sz="1800" dirty="0"/>
              <a:t>): </a:t>
            </a:r>
            <a:r>
              <a:rPr lang="en-US" altLang="ru-RU" sz="1800" b="1" dirty="0">
                <a:solidFill>
                  <a:srgbClr val="FF0000"/>
                </a:solidFill>
              </a:rPr>
              <a:t>&gt;DIR</a:t>
            </a:r>
            <a:r>
              <a:rPr lang="en-US" altLang="ru-RU" sz="1800" b="1" baseline="-25000" dirty="0">
                <a:solidFill>
                  <a:srgbClr val="FF0000"/>
                </a:solidFill>
              </a:rPr>
              <a:t>&lt;enter&gt; </a:t>
            </a:r>
          </a:p>
          <a:p>
            <a:pPr eaLnBrk="1" hangingPunct="1"/>
            <a:r>
              <a:rPr lang="en-US" altLang="ru-RU" sz="1800" dirty="0"/>
              <a:t>&gt; </a:t>
            </a:r>
            <a:r>
              <a:rPr lang="ru-RU" altLang="ru-RU" sz="1800" dirty="0"/>
              <a:t>… перечень доступных файлов и каталогов в поле видимости …</a:t>
            </a:r>
          </a:p>
          <a:p>
            <a:pPr eaLnBrk="1" hangingPunct="1"/>
            <a:r>
              <a:rPr lang="en-US" altLang="ru-RU" sz="1800" dirty="0"/>
              <a:t>&gt;</a:t>
            </a:r>
            <a:r>
              <a:rPr lang="ru-RU" altLang="ru-RU" sz="1800" dirty="0"/>
              <a:t>…</a:t>
            </a:r>
          </a:p>
          <a:p>
            <a:pPr eaLnBrk="1" hangingPunct="1"/>
            <a:r>
              <a:rPr lang="ru-RU" altLang="ru-RU" sz="1800" u="sng" dirty="0"/>
              <a:t>Внешние команды выполняются как обычные программы, но </a:t>
            </a:r>
            <a:r>
              <a:rPr lang="ru-RU" altLang="ru-RU" sz="1800" u="sng" dirty="0" err="1"/>
              <a:t>врежиме</a:t>
            </a:r>
            <a:r>
              <a:rPr lang="ru-RU" altLang="ru-RU" sz="1800" u="sng" dirty="0"/>
              <a:t> оконного командного интерфейса (КС)</a:t>
            </a:r>
            <a:r>
              <a:rPr lang="ru-RU" altLang="ru-RU" sz="1800" dirty="0"/>
              <a:t>. – они располагаются каталогах ОС(например – </a:t>
            </a:r>
            <a:r>
              <a:rPr lang="en-US" altLang="ru-RU" sz="1800" dirty="0"/>
              <a:t>Windows</a:t>
            </a:r>
            <a:r>
              <a:rPr lang="ru-RU" altLang="ru-RU" sz="1800" dirty="0"/>
              <a:t>/</a:t>
            </a:r>
            <a:r>
              <a:rPr lang="en-US" altLang="ru-RU" sz="1800" dirty="0"/>
              <a:t>system</a:t>
            </a:r>
            <a:r>
              <a:rPr lang="ru-RU" altLang="ru-RU" sz="1800" dirty="0"/>
              <a:t>) в виде отдельных </a:t>
            </a:r>
            <a:r>
              <a:rPr lang="ru-RU" altLang="ru-RU" sz="1800" u="sng" dirty="0"/>
              <a:t>исполнимых</a:t>
            </a:r>
            <a:r>
              <a:rPr lang="ru-RU" altLang="ru-RU" sz="1800" dirty="0"/>
              <a:t> программ, настраиваемых на свои параметры (/</a:t>
            </a:r>
            <a:r>
              <a:rPr lang="en-US" altLang="ru-RU" sz="1800" dirty="0"/>
              <a:t>?</a:t>
            </a:r>
            <a:r>
              <a:rPr lang="ru-RU" altLang="ru-RU" sz="1800" dirty="0"/>
              <a:t>).</a:t>
            </a:r>
          </a:p>
          <a:p>
            <a:pPr eaLnBrk="1" hangingPunct="1"/>
            <a:r>
              <a:rPr lang="ru-RU" altLang="ru-RU" sz="1800" u="sng" dirty="0"/>
              <a:t>Команды ОС </a:t>
            </a:r>
            <a:r>
              <a:rPr lang="ru-RU" altLang="ru-RU" sz="1800" dirty="0"/>
              <a:t>являются незаменимым средством системного и </a:t>
            </a:r>
            <a:r>
              <a:rPr lang="ru-RU" altLang="ru-RU" sz="1800" u="sng" dirty="0"/>
              <a:t> сетевого</a:t>
            </a:r>
            <a:r>
              <a:rPr lang="ru-RU" altLang="ru-RU" sz="1800" dirty="0"/>
              <a:t> администраторов. Многие функции команд ОС интегрируются в специальные системные программы (например в </a:t>
            </a:r>
            <a:r>
              <a:rPr lang="ru-RU" altLang="ru-RU" sz="1800" u="sng" dirty="0"/>
              <a:t>файл менеджеры и др.</a:t>
            </a:r>
            <a:r>
              <a:rPr lang="ru-RU" altLang="ru-RU" sz="1800" dirty="0"/>
              <a:t>). В них выполнение этих команд производится в интерактивном режиме более </a:t>
            </a:r>
            <a:r>
              <a:rPr lang="ru-RU" altLang="ru-RU" sz="1800" u="sng" dirty="0"/>
              <a:t>безошибочно</a:t>
            </a:r>
            <a:r>
              <a:rPr lang="ru-RU" altLang="ru-RU" sz="1800" dirty="0"/>
              <a:t> и более удобно, возможно и с оконным интерфейсом (например поиск файлов –командой </a:t>
            </a:r>
            <a:r>
              <a:rPr lang="en-US" altLang="ru-RU" sz="1800" dirty="0"/>
              <a:t>FIND</a:t>
            </a:r>
            <a:r>
              <a:rPr lang="ru-RU" altLang="ru-RU" sz="1800" dirty="0"/>
              <a:t> или создание каталогов </a:t>
            </a:r>
            <a:r>
              <a:rPr lang="en-US" altLang="ru-RU" sz="1800" dirty="0"/>
              <a:t>MD (MKDIR)</a:t>
            </a:r>
            <a:r>
              <a:rPr lang="ru-RU" altLang="ru-RU" sz="1800" dirty="0"/>
              <a:t> в </a:t>
            </a:r>
            <a:r>
              <a:rPr lang="en-US" altLang="ru-RU" sz="1800" dirty="0"/>
              <a:t>FAR</a:t>
            </a:r>
            <a:r>
              <a:rPr lang="ru-RU" altLang="ru-RU" sz="1800" dirty="0"/>
              <a:t>).</a:t>
            </a:r>
          </a:p>
          <a:p>
            <a:pPr eaLnBrk="1" hangingPunct="1"/>
            <a:r>
              <a:rPr lang="ru-RU" altLang="ru-RU" sz="1800" dirty="0"/>
              <a:t>Перечень, синтаксис и назначение команд изменяется от</a:t>
            </a:r>
            <a:r>
              <a:rPr lang="en-US" altLang="ru-RU" sz="1800" dirty="0"/>
              <a:t> </a:t>
            </a:r>
            <a:r>
              <a:rPr lang="ru-RU" altLang="ru-RU" sz="1800" dirty="0"/>
              <a:t>версии к версии ОС, поэтому требует постоянного уточнения и изучения</a:t>
            </a:r>
            <a:r>
              <a:rPr lang="en-US" altLang="ru-RU" sz="1800" dirty="0"/>
              <a:t> ( </a:t>
            </a:r>
            <a:r>
              <a:rPr lang="ru-RU" altLang="ru-RU" sz="1800" dirty="0"/>
              <a:t>см. </a:t>
            </a:r>
            <a:r>
              <a:rPr lang="en-US" altLang="ru-RU" sz="1800" b="1" dirty="0"/>
              <a:t>help</a:t>
            </a:r>
            <a:r>
              <a:rPr lang="ru-RU" altLang="ru-RU" sz="1800" b="1" dirty="0"/>
              <a:t> </a:t>
            </a:r>
            <a:r>
              <a:rPr lang="ru-RU" altLang="ru-RU" sz="1800" dirty="0"/>
              <a:t> или </a:t>
            </a:r>
            <a:r>
              <a:rPr lang="en-US" altLang="ru-RU" sz="1800" b="1" dirty="0"/>
              <a:t>F1</a:t>
            </a:r>
            <a:r>
              <a:rPr lang="ru-RU" altLang="ru-RU" sz="1800" dirty="0"/>
              <a:t>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5" y="6396335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/>
              <a:t>ЛР №1 Справочники Команды ОС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5400675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 </a:t>
            </a:r>
            <a:r>
              <a:rPr lang="ru-RU" sz="2400" u="sng" dirty="0"/>
              <a:t>Команды</a:t>
            </a:r>
            <a:r>
              <a:rPr lang="ru-RU" sz="2400" dirty="0"/>
              <a:t> ОС – это важный инструмент системного программиста, который используется в режиме </a:t>
            </a:r>
            <a:r>
              <a:rPr lang="ru-RU" sz="2400" u="sng" dirty="0"/>
              <a:t>командной строки </a:t>
            </a:r>
            <a:r>
              <a:rPr lang="ru-RU" sz="2400" dirty="0"/>
              <a:t>(КС) или в режиме эмуляции КС (</a:t>
            </a:r>
            <a:r>
              <a:rPr lang="en-US" sz="2400" dirty="0" err="1"/>
              <a:t>DOSBOx</a:t>
            </a:r>
            <a:r>
              <a:rPr lang="ru-RU" sz="2400" dirty="0"/>
              <a:t>, ФМ и т.д.</a:t>
            </a:r>
            <a:r>
              <a:rPr lang="en-US" sz="2400" dirty="0"/>
              <a:t> </a:t>
            </a:r>
            <a:r>
              <a:rPr lang="ru-RU" sz="2400" dirty="0"/>
              <a:t>) Они могут быть выполнены из программы КФ или СИ++ (например, функция </a:t>
            </a:r>
            <a:r>
              <a:rPr lang="en-US" sz="2400" dirty="0"/>
              <a:t>system</a:t>
            </a:r>
            <a:r>
              <a:rPr lang="ru-RU" sz="2400" dirty="0"/>
              <a:t>("…"))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Команды ОС обычно вводятся с клавиатуры и выполняются в интерактивном режиме. Они бывают </a:t>
            </a:r>
            <a:r>
              <a:rPr lang="ru-RU" sz="2400" u="sng" dirty="0"/>
              <a:t>внутренними</a:t>
            </a:r>
            <a:r>
              <a:rPr lang="ru-RU" sz="2400" dirty="0"/>
              <a:t> и </a:t>
            </a:r>
            <a:r>
              <a:rPr lang="ru-RU" sz="2400" u="sng" dirty="0"/>
              <a:t>внешними</a:t>
            </a:r>
            <a:r>
              <a:rPr lang="ru-RU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u="sng" dirty="0"/>
              <a:t>Состав допустимых команд</a:t>
            </a:r>
            <a:r>
              <a:rPr lang="ru-RU" sz="2400" dirty="0"/>
              <a:t> зависит от версии и типа ОС (вы будете изучать в специальной дисциплине –"ОС").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Примеры команд вы найдете в справочниках, литературе и документации.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Например  ввод команды </a:t>
            </a:r>
            <a:r>
              <a:rPr lang="en-US" sz="2400" b="1" dirty="0"/>
              <a:t>date</a:t>
            </a:r>
            <a:r>
              <a:rPr lang="en-US" sz="2400" dirty="0"/>
              <a:t> (</a:t>
            </a:r>
            <a:r>
              <a:rPr lang="ru-RU" sz="2400" dirty="0"/>
              <a:t>получение или установка даты и времени</a:t>
            </a:r>
            <a:r>
              <a:rPr lang="en-US" sz="2400" dirty="0"/>
              <a:t>)</a:t>
            </a:r>
            <a:r>
              <a:rPr lang="ru-RU" sz="2400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&gt;</a:t>
            </a:r>
            <a:r>
              <a:rPr lang="ru-RU" sz="2400" dirty="0"/>
              <a:t> C:\Users\User&gt;</a:t>
            </a:r>
            <a:r>
              <a:rPr lang="ru-RU" sz="2400" b="1" dirty="0">
                <a:solidFill>
                  <a:srgbClr val="FF0000"/>
                </a:solidFill>
              </a:rPr>
              <a:t>date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Текущая дата: </a:t>
            </a:r>
            <a:r>
              <a:rPr lang="ru-RU" sz="2400" b="1" dirty="0">
                <a:solidFill>
                  <a:srgbClr val="FF0000"/>
                </a:solidFill>
              </a:rPr>
              <a:t>16.01.2017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Введите новую дату (</a:t>
            </a:r>
            <a:r>
              <a:rPr lang="ru-RU" sz="2400" dirty="0" err="1"/>
              <a:t>дд</a:t>
            </a:r>
            <a:r>
              <a:rPr lang="ru-RU" sz="2400" dirty="0"/>
              <a:t>-мм-</a:t>
            </a:r>
            <a:r>
              <a:rPr lang="ru-RU" sz="2400" dirty="0" err="1"/>
              <a:t>гг</a:t>
            </a:r>
            <a:r>
              <a:rPr lang="ru-RU" sz="2400" dirty="0"/>
              <a:t>):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Результат работы команды поступает в окно командной строки со сдвигом вверх.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Справочники содержат детальную информацию о командах ОС, условиях и способах их применения.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894556" y="88901"/>
            <a:ext cx="6989812" cy="696912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Команды ОС(3)</a:t>
            </a:r>
          </a:p>
        </p:txBody>
      </p:sp>
      <p:pic>
        <p:nvPicPr>
          <p:cNvPr id="66564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7129463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987425" y="785813"/>
            <a:ext cx="7345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Основной перечень команд можно получить в справочниках (ЛР №1):</a:t>
            </a:r>
          </a:p>
        </p:txBody>
      </p:sp>
      <p:grpSp>
        <p:nvGrpSpPr>
          <p:cNvPr id="66566" name="Группа 6"/>
          <p:cNvGrpSpPr>
            <a:grpSpLocks/>
          </p:cNvGrpSpPr>
          <p:nvPr/>
        </p:nvGrpSpPr>
        <p:grpSpPr bwMode="auto">
          <a:xfrm>
            <a:off x="754901" y="2063750"/>
            <a:ext cx="4753724" cy="4196663"/>
            <a:chOff x="-5910750" y="3121342"/>
            <a:chExt cx="3983471" cy="4928582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383333" y="3121342"/>
              <a:ext cx="3456054" cy="404008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72" name="TextBox 8"/>
            <p:cNvSpPr txBox="1">
              <a:spLocks noChangeArrowheads="1"/>
            </p:cNvSpPr>
            <p:nvPr/>
          </p:nvSpPr>
          <p:spPr bwMode="auto">
            <a:xfrm>
              <a:off x="-5910750" y="7616179"/>
              <a:ext cx="2736304" cy="43374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Внешние</a:t>
              </a:r>
              <a:r>
                <a:rPr lang="ru-RU" altLang="ru-RU" sz="1800" dirty="0"/>
                <a:t> команды ОС</a:t>
              </a:r>
            </a:p>
          </p:txBody>
        </p:sp>
        <p:cxnSp>
          <p:nvCxnSpPr>
            <p:cNvPr id="10" name="Прямая со стрелкой 9"/>
            <p:cNvCxnSpPr>
              <a:stCxn id="66572" idx="0"/>
              <a:endCxn id="8" idx="2"/>
            </p:cNvCxnSpPr>
            <p:nvPr/>
          </p:nvCxnSpPr>
          <p:spPr>
            <a:xfrm flipV="1">
              <a:off x="-4542598" y="7161427"/>
              <a:ext cx="887292" cy="4547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67" name="Группа 17"/>
          <p:cNvGrpSpPr>
            <a:grpSpLocks/>
          </p:cNvGrpSpPr>
          <p:nvPr/>
        </p:nvGrpSpPr>
        <p:grpSpPr bwMode="auto">
          <a:xfrm>
            <a:off x="4355976" y="2063750"/>
            <a:ext cx="4464497" cy="4187933"/>
            <a:chOff x="-8565564" y="2942374"/>
            <a:chExt cx="3741010" cy="531705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-6393178" y="2942374"/>
              <a:ext cx="905893" cy="329536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69" name="TextBox 19"/>
            <p:cNvSpPr txBox="1">
              <a:spLocks noChangeArrowheads="1"/>
            </p:cNvSpPr>
            <p:nvPr/>
          </p:nvSpPr>
          <p:spPr bwMode="auto">
            <a:xfrm>
              <a:off x="-8565564" y="7790520"/>
              <a:ext cx="3741010" cy="46890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Внутренние</a:t>
              </a:r>
              <a:r>
                <a:rPr lang="ru-RU" altLang="ru-RU" sz="1800" dirty="0"/>
                <a:t> команды ОС и директивы КФ</a:t>
              </a:r>
            </a:p>
          </p:txBody>
        </p:sp>
        <p:cxnSp>
          <p:nvCxnSpPr>
            <p:cNvPr id="21" name="Прямая со стрелкой 20"/>
            <p:cNvCxnSpPr>
              <a:stCxn id="66569" idx="0"/>
              <a:endCxn id="19" idx="2"/>
            </p:cNvCxnSpPr>
            <p:nvPr/>
          </p:nvCxnSpPr>
          <p:spPr>
            <a:xfrm flipV="1">
              <a:off x="-6695059" y="6237735"/>
              <a:ext cx="754827" cy="15527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790498" y="116632"/>
            <a:ext cx="7128842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Команды ОС (4)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288" y="836613"/>
            <a:ext cx="8497887" cy="359939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ru-RU" sz="2400" u="sng" dirty="0"/>
              <a:t>Синтаксис</a:t>
            </a:r>
            <a:r>
              <a:rPr lang="ru-RU" sz="2400" dirty="0"/>
              <a:t> запуска команд и условия работы команд </a:t>
            </a:r>
            <a:r>
              <a:rPr lang="ru-RU" sz="2400" u="sng" dirty="0"/>
              <a:t>найдем</a:t>
            </a:r>
            <a:r>
              <a:rPr lang="ru-RU" sz="2400" dirty="0"/>
              <a:t> в справочнике: </a:t>
            </a:r>
          </a:p>
        </p:txBody>
      </p:sp>
      <p:pic>
        <p:nvPicPr>
          <p:cNvPr id="67589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8"/>
            <a:ext cx="6096000" cy="345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Объект 2"/>
          <p:cNvSpPr txBox="1">
            <a:spLocks/>
          </p:cNvSpPr>
          <p:nvPr/>
        </p:nvSpPr>
        <p:spPr bwMode="auto">
          <a:xfrm>
            <a:off x="547688" y="5229225"/>
            <a:ext cx="84978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В ЛР № 1 вы должны найти </a:t>
            </a:r>
            <a:r>
              <a:rPr lang="ru-RU" altLang="ru-RU" sz="2000" u="sng" dirty="0"/>
              <a:t>свою</a:t>
            </a:r>
            <a:r>
              <a:rPr lang="ru-RU" altLang="ru-RU" sz="2000" dirty="0"/>
              <a:t> команду, </a:t>
            </a:r>
            <a:r>
              <a:rPr lang="ru-RU" altLang="ru-RU" sz="2000" u="sng" dirty="0"/>
              <a:t>разобраться</a:t>
            </a:r>
            <a:r>
              <a:rPr lang="ru-RU" altLang="ru-RU" sz="2000" dirty="0"/>
              <a:t> с ней, </a:t>
            </a:r>
            <a:r>
              <a:rPr lang="ru-RU" altLang="ru-RU" sz="2000" u="sng" dirty="0"/>
              <a:t>проверить</a:t>
            </a:r>
            <a:r>
              <a:rPr lang="ru-RU" altLang="ru-RU" sz="2000" dirty="0"/>
              <a:t> ее работу и </a:t>
            </a:r>
            <a:r>
              <a:rPr lang="ru-RU" altLang="ru-RU" sz="2000" u="sng" dirty="0"/>
              <a:t>задокументировать</a:t>
            </a:r>
            <a:r>
              <a:rPr lang="ru-RU" altLang="ru-RU" sz="2000" dirty="0"/>
              <a:t> результат в </a:t>
            </a:r>
            <a:r>
              <a:rPr lang="ru-RU" altLang="ru-RU" sz="2000" u="sng" dirty="0"/>
              <a:t>отчете</a:t>
            </a:r>
            <a:r>
              <a:rPr lang="ru-RU" altLang="ru-RU" sz="2000" dirty="0"/>
              <a:t> по ЛР.  Основное назначение команды нужно перевести на русский язык (</a:t>
            </a:r>
            <a:r>
              <a:rPr lang="en-US" altLang="ru-RU" sz="2000" dirty="0"/>
              <a:t>HELP 6</a:t>
            </a:r>
            <a:r>
              <a:rPr lang="ru-RU" altLang="ru-RU" sz="2000" dirty="0"/>
              <a:t>).</a:t>
            </a:r>
          </a:p>
        </p:txBody>
      </p:sp>
      <p:grpSp>
        <p:nvGrpSpPr>
          <p:cNvPr id="67591" name="Группа 6"/>
          <p:cNvGrpSpPr>
            <a:grpSpLocks/>
          </p:cNvGrpSpPr>
          <p:nvPr/>
        </p:nvGrpSpPr>
        <p:grpSpPr bwMode="auto">
          <a:xfrm>
            <a:off x="1481572" y="1196552"/>
            <a:ext cx="6330788" cy="4074209"/>
            <a:chOff x="-5266145" y="2496912"/>
            <a:chExt cx="5144315" cy="4784663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266145" y="2496912"/>
              <a:ext cx="4907867" cy="4059338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7593" name="TextBox 8"/>
            <p:cNvSpPr txBox="1">
              <a:spLocks noChangeArrowheads="1"/>
            </p:cNvSpPr>
            <p:nvPr/>
          </p:nvSpPr>
          <p:spPr bwMode="auto">
            <a:xfrm>
              <a:off x="-2858134" y="6847858"/>
              <a:ext cx="2736304" cy="43371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команды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Date</a:t>
              </a:r>
              <a:endParaRPr lang="ru-RU" altLang="ru-RU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Прямая со стрелкой 9"/>
            <p:cNvCxnSpPr>
              <a:stCxn id="67593" idx="0"/>
            </p:cNvCxnSpPr>
            <p:nvPr/>
          </p:nvCxnSpPr>
          <p:spPr>
            <a:xfrm flipH="1" flipV="1">
              <a:off x="-2736555" y="3004535"/>
              <a:ext cx="1246573" cy="384332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1" y="115888"/>
            <a:ext cx="7416824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b="1" dirty="0"/>
              <a:t>Управляющие Блоки </a:t>
            </a:r>
            <a:r>
              <a:rPr lang="ru-RU" sz="3200" dirty="0"/>
              <a:t>(1)</a:t>
            </a:r>
          </a:p>
        </p:txBody>
      </p:sp>
      <p:sp>
        <p:nvSpPr>
          <p:cNvPr id="72707" name="Объект 2"/>
          <p:cNvSpPr>
            <a:spLocks noGrp="1"/>
          </p:cNvSpPr>
          <p:nvPr>
            <p:ph idx="1"/>
          </p:nvPr>
        </p:nvSpPr>
        <p:spPr>
          <a:xfrm>
            <a:off x="107504" y="836613"/>
            <a:ext cx="9036495" cy="525621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400" b="1" u="sng" dirty="0"/>
              <a:t>У</a:t>
            </a:r>
            <a:r>
              <a:rPr lang="ru-RU" altLang="ru-RU" sz="2400" u="sng" dirty="0"/>
              <a:t>правляющие </a:t>
            </a:r>
            <a:r>
              <a:rPr lang="ru-RU" altLang="ru-RU" sz="2400" b="1" u="sng" dirty="0"/>
              <a:t>б</a:t>
            </a:r>
            <a:r>
              <a:rPr lang="ru-RU" altLang="ru-RU" sz="2400" u="sng" dirty="0"/>
              <a:t>локи - </a:t>
            </a:r>
            <a:r>
              <a:rPr lang="ru-RU" altLang="ru-RU" sz="2400" b="1" u="sng" dirty="0"/>
              <a:t>УБ</a:t>
            </a:r>
            <a:r>
              <a:rPr lang="ru-RU" altLang="ru-RU" sz="2400" dirty="0"/>
              <a:t> (</a:t>
            </a:r>
            <a:r>
              <a:rPr lang="en-US" altLang="ru-RU" sz="2400" b="1" u="sng" dirty="0"/>
              <a:t>Control Block - CB</a:t>
            </a:r>
            <a:r>
              <a:rPr lang="ru-RU" altLang="ru-RU" sz="2400" dirty="0"/>
              <a:t>) это специальные </a:t>
            </a:r>
            <a:r>
              <a:rPr lang="ru-RU" altLang="ru-RU" sz="2400" u="sng" dirty="0"/>
              <a:t>структуры данных </a:t>
            </a:r>
            <a:r>
              <a:rPr lang="ru-RU" altLang="ru-RU" sz="2400" dirty="0"/>
              <a:t>необходимые </a:t>
            </a:r>
            <a:r>
              <a:rPr lang="ru-RU" altLang="ru-RU" sz="2400" b="1" dirty="0"/>
              <a:t>ОС</a:t>
            </a:r>
            <a:r>
              <a:rPr lang="ru-RU" altLang="ru-RU" sz="2400" dirty="0"/>
              <a:t> и программисту (системным программам) для своей работы. Они формируются в </a:t>
            </a:r>
            <a:r>
              <a:rPr lang="ru-RU" altLang="ru-RU" sz="2400" u="sng" dirty="0"/>
              <a:t>оперативной</a:t>
            </a:r>
            <a:r>
              <a:rPr lang="ru-RU" altLang="ru-RU" sz="2400" dirty="0"/>
              <a:t>(ОП) </a:t>
            </a:r>
            <a:r>
              <a:rPr lang="en-US" altLang="ru-RU" sz="2400" u="sng" dirty="0"/>
              <a:t> </a:t>
            </a:r>
            <a:r>
              <a:rPr lang="ru-RU" altLang="ru-RU" sz="2400" u="sng" dirty="0"/>
              <a:t>или внешней памяти </a:t>
            </a:r>
            <a:r>
              <a:rPr lang="ru-RU" altLang="ru-RU" sz="2400" dirty="0"/>
              <a:t>при выполнении специальных команд ( функций) и при работе операционной системы, включая ее начальную загрузку и запуск отдельных программ.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/>
              <a:t>Справочники содержат </a:t>
            </a:r>
            <a:r>
              <a:rPr lang="ru-RU" altLang="ru-RU" sz="2400" u="sng" dirty="0"/>
              <a:t>детальную</a:t>
            </a:r>
            <a:r>
              <a:rPr lang="ru-RU" altLang="ru-RU" sz="2400" dirty="0"/>
              <a:t> информацию о структуре и формате управляющих блоков (до бита ) и условиях их применения на практике.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/>
              <a:t>Блоки создаются </a:t>
            </a:r>
            <a:r>
              <a:rPr lang="ru-RU" altLang="ru-RU" sz="2400" u="sng" dirty="0"/>
              <a:t>целенаправленно</a:t>
            </a:r>
            <a:r>
              <a:rPr lang="ru-RU" altLang="ru-RU" sz="2400" dirty="0"/>
              <a:t> (Например  </a:t>
            </a:r>
            <a:r>
              <a:rPr lang="en-US" altLang="ru-RU" sz="2400" b="1" dirty="0"/>
              <a:t>FCB</a:t>
            </a:r>
            <a:r>
              <a:rPr lang="en-US" altLang="ru-RU" sz="2400" dirty="0"/>
              <a:t> – </a:t>
            </a:r>
            <a:r>
              <a:rPr lang="en-US" altLang="ru-RU" sz="2400" b="1" dirty="0"/>
              <a:t>F</a:t>
            </a:r>
            <a:r>
              <a:rPr lang="en-US" altLang="ru-RU" sz="2400" dirty="0"/>
              <a:t>ile </a:t>
            </a:r>
            <a:r>
              <a:rPr lang="en-US" altLang="ru-RU" sz="2400" b="1" dirty="0"/>
              <a:t>C</a:t>
            </a:r>
            <a:r>
              <a:rPr lang="en-US" altLang="ru-RU" sz="2400" dirty="0"/>
              <a:t>ontrol </a:t>
            </a:r>
            <a:r>
              <a:rPr lang="en-US" altLang="ru-RU" sz="2400" b="1" dirty="0"/>
              <a:t>B</a:t>
            </a:r>
            <a:r>
              <a:rPr lang="en-US" altLang="ru-RU" sz="2400" dirty="0"/>
              <a:t>lock </a:t>
            </a:r>
            <a:r>
              <a:rPr lang="ru-RU" altLang="ru-RU" sz="2400" dirty="0"/>
              <a:t>блок управления файлом– при открытии файла)</a:t>
            </a:r>
            <a:r>
              <a:rPr lang="en-US" altLang="ru-RU" sz="2400" dirty="0"/>
              <a:t>  </a:t>
            </a:r>
            <a:r>
              <a:rPr lang="ru-RU" altLang="ru-RU" sz="2400" dirty="0"/>
              <a:t>или </a:t>
            </a:r>
            <a:r>
              <a:rPr lang="ru-RU" altLang="ru-RU" sz="2400" u="sng" dirty="0"/>
              <a:t>неявно</a:t>
            </a:r>
            <a:r>
              <a:rPr lang="ru-RU" altLang="ru-RU" sz="2400" dirty="0"/>
              <a:t> (Например, </a:t>
            </a:r>
            <a:r>
              <a:rPr lang="en-US" altLang="ru-RU" sz="2400" b="1" dirty="0"/>
              <a:t>PSP</a:t>
            </a:r>
            <a:r>
              <a:rPr lang="en-US" altLang="ru-RU" sz="2400" dirty="0"/>
              <a:t> – </a:t>
            </a:r>
            <a:r>
              <a:rPr lang="en-US" altLang="ru-RU" sz="2400" b="1" dirty="0"/>
              <a:t>P</a:t>
            </a:r>
            <a:r>
              <a:rPr lang="en-US" altLang="ru-RU" sz="2400" dirty="0"/>
              <a:t>rogram </a:t>
            </a:r>
            <a:r>
              <a:rPr lang="en-US" altLang="ru-RU" sz="2400" b="1" dirty="0"/>
              <a:t>S</a:t>
            </a:r>
            <a:r>
              <a:rPr lang="en-US" altLang="ru-RU" sz="2400" dirty="0"/>
              <a:t>egment </a:t>
            </a:r>
            <a:r>
              <a:rPr lang="ru-RU" altLang="ru-RU" sz="2400" dirty="0"/>
              <a:t> </a:t>
            </a:r>
            <a:r>
              <a:rPr lang="en-US" altLang="ru-RU" sz="2400" b="1" dirty="0"/>
              <a:t>P</a:t>
            </a:r>
            <a:r>
              <a:rPr lang="en-US" altLang="ru-RU" sz="2400" dirty="0"/>
              <a:t>refix</a:t>
            </a:r>
            <a:r>
              <a:rPr lang="ru-RU" altLang="ru-RU" sz="2400" dirty="0"/>
              <a:t>- префикс программного сегмента</a:t>
            </a:r>
            <a:r>
              <a:rPr lang="en-US" altLang="ru-RU" sz="2400" dirty="0"/>
              <a:t> </a:t>
            </a:r>
            <a:r>
              <a:rPr lang="ru-RU" altLang="ru-RU" sz="2400" dirty="0"/>
              <a:t>при работе ОС после запуска задачи.)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827585" y="6423719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50180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836712"/>
            <a:ext cx="6096000" cy="46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1" name="Группа 4"/>
          <p:cNvGrpSpPr>
            <a:grpSpLocks/>
          </p:cNvGrpSpPr>
          <p:nvPr/>
        </p:nvGrpSpPr>
        <p:grpSpPr bwMode="auto">
          <a:xfrm>
            <a:off x="539750" y="1556792"/>
            <a:ext cx="5904458" cy="4431946"/>
            <a:chOff x="539552" y="1557415"/>
            <a:chExt cx="5905295" cy="443108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557415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0183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5905295" cy="36926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50183" idx="0"/>
              <a:endCxn id="6" idx="2"/>
            </p:cNvCxnSpPr>
            <p:nvPr/>
          </p:nvCxnSpPr>
          <p:spPr>
            <a:xfrm flipH="1" flipV="1">
              <a:off x="2739346" y="1763750"/>
              <a:ext cx="752854" cy="38554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5120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5" name="Группа 4"/>
          <p:cNvGrpSpPr>
            <a:grpSpLocks/>
          </p:cNvGrpSpPr>
          <p:nvPr/>
        </p:nvGrpSpPr>
        <p:grpSpPr bwMode="auto">
          <a:xfrm>
            <a:off x="1154113" y="1412776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207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блока </a:t>
              </a:r>
              <a:r>
                <a:rPr lang="en-US" altLang="ru-RU" sz="1800" dirty="0"/>
                <a:t>PSP (</a:t>
              </a:r>
              <a:r>
                <a:rPr lang="ru-RU" altLang="ru-RU" sz="1800" dirty="0"/>
                <a:t>можно пролистать</a:t>
              </a:r>
              <a:r>
                <a:rPr lang="en-US" altLang="ru-RU" sz="1800" dirty="0"/>
                <a:t>!!!)</a:t>
              </a:r>
              <a:r>
                <a:rPr lang="ru-RU" altLang="ru-RU" sz="1800" dirty="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51207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(4)</a:t>
            </a:r>
          </a:p>
        </p:txBody>
      </p:sp>
      <p:pic>
        <p:nvPicPr>
          <p:cNvPr id="52228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82650"/>
            <a:ext cx="668178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9" name="Группа 4"/>
          <p:cNvGrpSpPr>
            <a:grpSpLocks/>
          </p:cNvGrpSpPr>
          <p:nvPr/>
        </p:nvGrpSpPr>
        <p:grpSpPr bwMode="auto">
          <a:xfrm>
            <a:off x="856601" y="1989138"/>
            <a:ext cx="5299724" cy="4052792"/>
            <a:chOff x="128966" y="2286618"/>
            <a:chExt cx="5299378" cy="4053263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3339330" y="2286618"/>
              <a:ext cx="2089014" cy="206399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2231" name="TextBox 7"/>
            <p:cNvSpPr txBox="1">
              <a:spLocks noChangeArrowheads="1"/>
            </p:cNvSpPr>
            <p:nvPr/>
          </p:nvSpPr>
          <p:spPr bwMode="auto">
            <a:xfrm>
              <a:off x="128966" y="5970549"/>
              <a:ext cx="4938689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 b="1" dirty="0"/>
                <a:t>PSP</a:t>
              </a:r>
              <a:r>
                <a:rPr lang="en-US" altLang="ru-RU" sz="1800" dirty="0"/>
                <a:t> </a:t>
              </a:r>
              <a:r>
                <a:rPr lang="ru-RU" altLang="ru-RU" sz="1800" dirty="0"/>
                <a:t>блок в </a:t>
              </a:r>
              <a:r>
                <a:rPr lang="ru-RU" altLang="ru-RU" sz="1800" u="sng" dirty="0"/>
                <a:t>меню</a:t>
              </a:r>
              <a:r>
                <a:rPr lang="ru-RU" altLang="ru-RU" sz="1800" dirty="0"/>
                <a:t> структур данных ОС</a:t>
              </a:r>
            </a:p>
          </p:txBody>
        </p:sp>
        <p:cxnSp>
          <p:nvCxnSpPr>
            <p:cNvPr id="9" name="Прямая со стрелкой 8"/>
            <p:cNvCxnSpPr>
              <a:stCxn id="52231" idx="0"/>
              <a:endCxn id="7" idx="2"/>
            </p:cNvCxnSpPr>
            <p:nvPr/>
          </p:nvCxnSpPr>
          <p:spPr>
            <a:xfrm flipV="1">
              <a:off x="2598311" y="2493017"/>
              <a:ext cx="1785526" cy="34775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(5)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424862" cy="5257254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/>
              <a:t>В качестве самых </a:t>
            </a:r>
            <a:r>
              <a:rPr lang="ru-RU" sz="2200" b="1" u="sng" dirty="0">
                <a:solidFill>
                  <a:srgbClr val="FF0000"/>
                </a:solidFill>
              </a:rPr>
              <a:t>важных</a:t>
            </a:r>
            <a:r>
              <a:rPr lang="ru-RU" sz="2200" u="sng" dirty="0">
                <a:solidFill>
                  <a:srgbClr val="FF0000"/>
                </a:solidFill>
              </a:rPr>
              <a:t> </a:t>
            </a:r>
            <a:r>
              <a:rPr lang="ru-RU" sz="2200" u="sng" dirty="0"/>
              <a:t>УБ назовем следующие</a:t>
            </a:r>
            <a:r>
              <a:rPr lang="ru-RU" sz="2200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PSP</a:t>
            </a:r>
            <a:r>
              <a:rPr lang="en-US" sz="2200" dirty="0"/>
              <a:t> - </a:t>
            </a:r>
            <a:r>
              <a:rPr lang="en-US" sz="2200" b="1" dirty="0"/>
              <a:t>P</a:t>
            </a:r>
            <a:r>
              <a:rPr lang="en-US" sz="2200" dirty="0"/>
              <a:t>rogram </a:t>
            </a:r>
            <a:r>
              <a:rPr lang="en-US" sz="2200" b="1" dirty="0"/>
              <a:t>S</a:t>
            </a:r>
            <a:r>
              <a:rPr lang="en-US" sz="2200" dirty="0"/>
              <a:t>egment </a:t>
            </a:r>
            <a:r>
              <a:rPr lang="ru-RU" sz="2200" dirty="0"/>
              <a:t> </a:t>
            </a:r>
            <a:r>
              <a:rPr lang="en-US" sz="2200" b="1" dirty="0"/>
              <a:t>P</a:t>
            </a:r>
            <a:r>
              <a:rPr lang="en-US" sz="2200" dirty="0"/>
              <a:t>refix </a:t>
            </a:r>
            <a:r>
              <a:rPr lang="ru-RU" sz="2200" dirty="0"/>
              <a:t>для управления программой (параметры запуска – </a:t>
            </a:r>
            <a:r>
              <a:rPr lang="ru-RU" sz="2200" b="1" dirty="0"/>
              <a:t>ЛР№ 6 </a:t>
            </a:r>
            <a:r>
              <a:rPr lang="ru-RU" sz="2200" dirty="0"/>
              <a:t>и </a:t>
            </a:r>
            <a:r>
              <a:rPr lang="ru-RU" sz="2200" b="1" dirty="0"/>
              <a:t>КР СП</a:t>
            </a:r>
            <a:r>
              <a:rPr lang="ru-RU" sz="2200" dirty="0"/>
              <a:t>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MCB</a:t>
            </a:r>
            <a:r>
              <a:rPr lang="en-US" sz="2200" dirty="0"/>
              <a:t> – </a:t>
            </a:r>
            <a:r>
              <a:rPr lang="en-US" sz="2200" b="1" dirty="0"/>
              <a:t>M</a:t>
            </a:r>
            <a:r>
              <a:rPr lang="en-US" sz="2200" dirty="0"/>
              <a:t>emory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</a:t>
            </a:r>
            <a:r>
              <a:rPr lang="ru-RU" sz="2200" dirty="0"/>
              <a:t> для управления оперативной памятью. Захват и освобождение динамической ОП. 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DPB</a:t>
            </a:r>
            <a:r>
              <a:rPr lang="en-US" sz="2200" dirty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/>
              <a:t>B</a:t>
            </a:r>
            <a:r>
              <a:rPr lang="en-US" sz="2200" dirty="0"/>
              <a:t>lock</a:t>
            </a:r>
            <a:r>
              <a:rPr lang="ru-RU" sz="2200" dirty="0"/>
              <a:t> (блок для работы с дисками)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FAT</a:t>
            </a:r>
            <a:r>
              <a:rPr lang="en-US" sz="2200" dirty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A</a:t>
            </a:r>
            <a:r>
              <a:rPr lang="en-US" sz="2200" dirty="0"/>
              <a:t>llocation </a:t>
            </a:r>
            <a:r>
              <a:rPr lang="en-US" sz="2200" b="1" dirty="0"/>
              <a:t>T</a:t>
            </a:r>
            <a:r>
              <a:rPr lang="en-US" sz="2200" dirty="0"/>
              <a:t>able</a:t>
            </a:r>
            <a:r>
              <a:rPr lang="ru-RU" sz="2200" dirty="0"/>
              <a:t> (для размещения файлов на дисках)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BOOT Sector Layout</a:t>
            </a:r>
            <a:r>
              <a:rPr lang="ru-RU" sz="2200" b="1" dirty="0"/>
              <a:t> </a:t>
            </a:r>
            <a:r>
              <a:rPr lang="ru-RU" sz="2200" dirty="0"/>
              <a:t>( для структуры загрузочного сектора)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DPT</a:t>
            </a:r>
            <a:r>
              <a:rPr lang="en-US" sz="2200" dirty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/>
              <a:t>T</a:t>
            </a:r>
            <a:r>
              <a:rPr lang="en-US" sz="2200" dirty="0"/>
              <a:t>able</a:t>
            </a:r>
            <a:r>
              <a:rPr lang="ru-RU" sz="2200" dirty="0"/>
              <a:t> ( для деления на логические диски)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FCB</a:t>
            </a:r>
            <a:r>
              <a:rPr lang="en-US" sz="2200" dirty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 </a:t>
            </a:r>
            <a:r>
              <a:rPr lang="ru-RU" sz="2200" dirty="0"/>
              <a:t> (для управления файлами)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CMOS</a:t>
            </a:r>
            <a:r>
              <a:rPr lang="en-US" sz="2200" dirty="0"/>
              <a:t> – </a:t>
            </a:r>
            <a:r>
              <a:rPr lang="ru-RU" sz="2200" dirty="0"/>
              <a:t>(для управления начальной загрузкой  - дата и время)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dirty="0"/>
              <a:t>Только из названий управляющих блоков можно понять насколько они важны для программирования  и управления работой компьютерной системой.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2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724217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1001713" y="28575"/>
            <a:ext cx="6882655" cy="70643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Прерывания (1)</a:t>
            </a:r>
          </a:p>
        </p:txBody>
      </p: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684213" y="549275"/>
            <a:ext cx="8424291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Прерывание</a:t>
            </a:r>
            <a:r>
              <a:rPr lang="ru-RU" altLang="ru-RU" sz="2200" dirty="0"/>
              <a:t> – это временная </a:t>
            </a:r>
            <a:r>
              <a:rPr lang="ru-RU" altLang="ru-RU" sz="2200" u="sng" dirty="0"/>
              <a:t>приостановка</a:t>
            </a:r>
            <a:r>
              <a:rPr lang="ru-RU" altLang="ru-RU" sz="2200" dirty="0"/>
              <a:t> работы программы с возможностью ее корректного возобновления.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обрабатываются </a:t>
            </a:r>
            <a:r>
              <a:rPr lang="ru-RU" altLang="ru-RU" sz="2200" u="sng" dirty="0"/>
              <a:t>библиотечными</a:t>
            </a:r>
            <a:r>
              <a:rPr lang="ru-RU" altLang="ru-RU" sz="2200" dirty="0"/>
              <a:t> программами и подразделяются на прерывания </a:t>
            </a:r>
            <a:r>
              <a:rPr lang="en-US" altLang="ru-RU" sz="2200" u="sng" dirty="0"/>
              <a:t>DOC</a:t>
            </a:r>
            <a:r>
              <a:rPr lang="en-US" altLang="ru-RU" sz="2200" dirty="0"/>
              <a:t> </a:t>
            </a:r>
            <a:r>
              <a:rPr lang="ru-RU" altLang="ru-RU" sz="2200" dirty="0"/>
              <a:t>(</a:t>
            </a:r>
            <a:r>
              <a:rPr lang="en-US" altLang="ru-RU" sz="2200" b="1" dirty="0"/>
              <a:t>DOS</a:t>
            </a:r>
            <a:r>
              <a:rPr lang="ru-RU" altLang="ru-RU" sz="2200" dirty="0"/>
              <a:t>)</a:t>
            </a:r>
            <a:r>
              <a:rPr lang="en-US" altLang="ru-RU" sz="2200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БИОС</a:t>
            </a:r>
            <a:r>
              <a:rPr lang="en-US" altLang="ru-RU" sz="2200" dirty="0"/>
              <a:t> (</a:t>
            </a:r>
            <a:r>
              <a:rPr lang="en-US" altLang="ru-RU" sz="2200" b="1" dirty="0"/>
              <a:t>BIOS</a:t>
            </a:r>
            <a:r>
              <a:rPr lang="en-US" altLang="ru-RU" sz="2200" dirty="0"/>
              <a:t>)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– это </a:t>
            </a:r>
            <a:r>
              <a:rPr lang="ru-RU" altLang="ru-RU" sz="2200" u="sng" dirty="0"/>
              <a:t>аппаратно-программный</a:t>
            </a:r>
            <a:r>
              <a:rPr lang="ru-RU" altLang="ru-RU" sz="2200" dirty="0"/>
              <a:t> механизм ОС, обеспечивающий ее правильное функционирование,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бывают  </a:t>
            </a:r>
            <a:r>
              <a:rPr lang="ru-RU" altLang="ru-RU" sz="2200" u="sng" dirty="0"/>
              <a:t>программные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аппаратные</a:t>
            </a:r>
            <a:r>
              <a:rPr lang="ru-RU" altLang="ru-RU" sz="2200" dirty="0"/>
              <a:t>, по способу их возникновения (либо схемы контроля компьютера и либо программный вызов самой программой – специальная команда </a:t>
            </a:r>
            <a:r>
              <a:rPr lang="en-US" altLang="ru-RU" sz="2200" b="1" dirty="0"/>
              <a:t>INT</a:t>
            </a:r>
            <a:r>
              <a:rPr lang="ru-RU" altLang="ru-RU" sz="2200" b="1" dirty="0"/>
              <a:t> - </a:t>
            </a:r>
            <a:r>
              <a:rPr lang="en-US" altLang="ru-RU" sz="2200" b="1" dirty="0" err="1">
                <a:solidFill>
                  <a:srgbClr val="FF0000"/>
                </a:solidFill>
              </a:rPr>
              <a:t>INT</a:t>
            </a:r>
            <a:r>
              <a:rPr lang="en-US" altLang="ru-RU" sz="2200" b="1" dirty="0" err="1"/>
              <a:t>errupt</a:t>
            </a:r>
            <a:r>
              <a:rPr lang="ru-RU" altLang="ru-RU" sz="2200" b="1" dirty="0"/>
              <a:t> </a:t>
            </a:r>
            <a:r>
              <a:rPr lang="ru-RU" altLang="ru-RU" sz="2200" dirty="0"/>
              <a:t>).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бывают </a:t>
            </a:r>
            <a:r>
              <a:rPr lang="ru-RU" altLang="ru-RU" sz="2200" u="sng" dirty="0"/>
              <a:t>внешними</a:t>
            </a:r>
            <a:r>
              <a:rPr lang="en-US" altLang="ru-RU" sz="2200" u="sng" dirty="0"/>
              <a:t>(</a:t>
            </a:r>
            <a:r>
              <a:rPr lang="ru-RU" altLang="ru-RU" sz="2200" u="sng" dirty="0"/>
              <a:t>сетевые</a:t>
            </a:r>
            <a:r>
              <a:rPr lang="en-US" altLang="ru-RU" sz="2200" u="sng" dirty="0"/>
              <a:t>)</a:t>
            </a:r>
            <a:r>
              <a:rPr lang="ru-RU" altLang="ru-RU" sz="2200" u="sng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внутренними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Библиотечные</a:t>
            </a:r>
            <a:r>
              <a:rPr lang="ru-RU" altLang="ru-RU" sz="2200" dirty="0"/>
              <a:t> процедуры обработки прерываний могут быть вызваны из своих программ (вывод на экран, ввод с клавиатуры).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Можно создать </a:t>
            </a:r>
            <a:r>
              <a:rPr lang="ru-RU" altLang="ru-RU" sz="2200" b="1" u="sng" dirty="0">
                <a:solidFill>
                  <a:srgbClr val="FF0000"/>
                </a:solidFill>
              </a:rPr>
              <a:t>свой</a:t>
            </a:r>
            <a:r>
              <a:rPr lang="ru-RU" altLang="ru-RU" sz="2200" u="sng" dirty="0"/>
              <a:t> обработчик </a:t>
            </a:r>
            <a:r>
              <a:rPr lang="ru-RU" altLang="ru-RU" sz="2200" dirty="0"/>
              <a:t>(</a:t>
            </a:r>
            <a:r>
              <a:rPr lang="ru-RU" altLang="ru-RU" sz="2200" b="1" dirty="0"/>
              <a:t>КР СП </a:t>
            </a:r>
            <a:r>
              <a:rPr lang="ru-RU" altLang="ru-RU" sz="2200" dirty="0"/>
              <a:t>– </a:t>
            </a:r>
            <a:r>
              <a:rPr lang="en-US" altLang="ru-RU" sz="2200" dirty="0"/>
              <a:t>TSR –</a:t>
            </a:r>
            <a:r>
              <a:rPr lang="ru-RU" altLang="ru-RU" sz="2200" dirty="0"/>
              <a:t> резидентная программа, три обработчика !!!)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могут быть </a:t>
            </a:r>
            <a:r>
              <a:rPr lang="ru-RU" altLang="ru-RU" sz="2200" u="sng" dirty="0"/>
              <a:t>замаскированы</a:t>
            </a:r>
            <a:r>
              <a:rPr lang="ru-RU" altLang="ru-RU" sz="2200" dirty="0"/>
              <a:t> командами (</a:t>
            </a:r>
            <a:r>
              <a:rPr lang="en-US" altLang="ru-RU" sz="2200" dirty="0"/>
              <a:t>STI, CLI</a:t>
            </a:r>
            <a:r>
              <a:rPr lang="ru-RU" altLang="ru-RU" sz="2200" dirty="0"/>
              <a:t>).</a:t>
            </a:r>
            <a:r>
              <a:rPr lang="en-US" altLang="ru-RU" sz="2200" dirty="0"/>
              <a:t> </a:t>
            </a:r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4" y="63813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/>
              <a:t>Язык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4420" y="764704"/>
            <a:ext cx="8842076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Язык  программирования (ЯП) это взаимосвязанная система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>
                <a:solidFill>
                  <a:schemeClr val="tx1"/>
                </a:solidFill>
              </a:rPr>
              <a:t>, на основе которых составляются программы. В ней есть: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(СМ) исполняемой программы и проектов (СМ) в оболочке системы программирования (СМ)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объединения программ в проекты (СМ) и использования стандартных и пользовательских библиотек готовых программ (СМ)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  <a:endParaRPr lang="ru-RU" altLang="ru-RU" sz="23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Мы будем использовать универсальный язык  - Ассемблер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ru-RU" sz="2300" b="1" dirty="0">
                <a:solidFill>
                  <a:schemeClr val="tx1"/>
                </a:solidFill>
              </a:rPr>
              <a:t>Microsoft(MASM/QC)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chemeClr val="tx1"/>
                </a:solidFill>
              </a:rPr>
              <a:t>Borland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en-US" altLang="ru-RU" sz="2300" b="1" dirty="0">
                <a:solidFill>
                  <a:schemeClr val="tx1"/>
                </a:solidFill>
              </a:rPr>
              <a:t>TASM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  <a:r>
              <a:rPr lang="en-US" altLang="ru-RU" sz="2300" b="1" dirty="0">
                <a:solidFill>
                  <a:schemeClr val="tx1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Все ЯП имеют много общего (СМ), включая общие понятия(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155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(2)</a:t>
            </a:r>
          </a:p>
        </p:txBody>
      </p:sp>
      <p:pic>
        <p:nvPicPr>
          <p:cNvPr id="6963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0768"/>
            <a:ext cx="6096000" cy="416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2"/>
          <p:cNvSpPr txBox="1">
            <a:spLocks noChangeArrowheads="1"/>
          </p:cNvSpPr>
          <p:nvPr/>
        </p:nvSpPr>
        <p:spPr bwMode="auto">
          <a:xfrm>
            <a:off x="1488905" y="908720"/>
            <a:ext cx="583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Общее оглавление перечня прерываний в справочнике</a:t>
            </a:r>
          </a:p>
        </p:txBody>
      </p:sp>
      <p:grpSp>
        <p:nvGrpSpPr>
          <p:cNvPr id="69638" name="Группа 13"/>
          <p:cNvGrpSpPr>
            <a:grpSpLocks/>
          </p:cNvGrpSpPr>
          <p:nvPr/>
        </p:nvGrpSpPr>
        <p:grpSpPr bwMode="auto">
          <a:xfrm>
            <a:off x="100013" y="1988840"/>
            <a:ext cx="5135347" cy="4005074"/>
            <a:chOff x="99752" y="1989512"/>
            <a:chExt cx="5134967" cy="400434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50419" y="2201809"/>
              <a:ext cx="3384300" cy="20633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9752" y="5624520"/>
              <a:ext cx="3093285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Прерывания </a:t>
              </a:r>
              <a:r>
                <a:rPr lang="en-US" altLang="ru-RU" sz="1800" b="1" dirty="0"/>
                <a:t>DOS</a:t>
              </a:r>
              <a:r>
                <a:rPr lang="en-US" altLang="ru-RU" sz="1800" dirty="0"/>
                <a:t> </a:t>
              </a:r>
              <a:r>
                <a:rPr lang="ru-RU" altLang="ru-RU" sz="1800" dirty="0"/>
                <a:t>и</a:t>
              </a:r>
              <a:r>
                <a:rPr lang="en-US" altLang="ru-RU" sz="1800" dirty="0"/>
                <a:t> </a:t>
              </a:r>
              <a:r>
                <a:rPr lang="en-US" altLang="ru-RU" sz="1800" b="1" dirty="0"/>
                <a:t>BIOS</a:t>
              </a:r>
              <a:endParaRPr lang="ru-RU" altLang="ru-RU" sz="1800" b="1" dirty="0"/>
            </a:p>
          </p:txBody>
        </p:sp>
        <p:cxnSp>
          <p:nvCxnSpPr>
            <p:cNvPr id="9" name="Прямая со стрелкой 8"/>
            <p:cNvCxnSpPr>
              <a:stCxn id="69640" idx="0"/>
            </p:cNvCxnSpPr>
            <p:nvPr/>
          </p:nvCxnSpPr>
          <p:spPr>
            <a:xfrm flipV="1">
              <a:off x="1646395" y="1989512"/>
              <a:ext cx="764933" cy="363500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Прямая со стрелкой 10"/>
          <p:cNvCxnSpPr>
            <a:stCxn id="69640" idx="3"/>
          </p:cNvCxnSpPr>
          <p:nvPr/>
        </p:nvCxnSpPr>
        <p:spPr bwMode="auto">
          <a:xfrm flipV="1">
            <a:off x="3193527" y="1988840"/>
            <a:ext cx="946425" cy="3820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(3)</a:t>
            </a:r>
          </a:p>
        </p:txBody>
      </p:sp>
      <p:pic>
        <p:nvPicPr>
          <p:cNvPr id="70660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2684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1" name="Группа 14"/>
          <p:cNvGrpSpPr>
            <a:grpSpLocks/>
          </p:cNvGrpSpPr>
          <p:nvPr/>
        </p:nvGrpSpPr>
        <p:grpSpPr bwMode="auto">
          <a:xfrm>
            <a:off x="288925" y="2286000"/>
            <a:ext cx="3706813" cy="3492500"/>
            <a:chOff x="289052" y="2286619"/>
            <a:chExt cx="3706884" cy="3491696"/>
          </a:xfrm>
        </p:grpSpPr>
        <p:sp>
          <p:nvSpPr>
            <p:cNvPr id="70662" name="TextBox 8"/>
            <p:cNvSpPr txBox="1">
              <a:spLocks noChangeArrowheads="1"/>
            </p:cNvSpPr>
            <p:nvPr/>
          </p:nvSpPr>
          <p:spPr bwMode="auto">
            <a:xfrm>
              <a:off x="289052" y="5408983"/>
              <a:ext cx="3706884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Прерывание</a:t>
              </a:r>
              <a:r>
                <a:rPr lang="en-US" altLang="ru-RU" sz="1800"/>
                <a:t> </a:t>
              </a:r>
              <a:r>
                <a:rPr lang="ru-RU" altLang="ru-RU" sz="1800"/>
                <a:t> вывода символа</a:t>
              </a:r>
            </a:p>
          </p:txBody>
        </p:sp>
        <p:cxnSp>
          <p:nvCxnSpPr>
            <p:cNvPr id="10" name="Прямая со стрелкой 9"/>
            <p:cNvCxnSpPr>
              <a:stCxn id="70662" idx="0"/>
            </p:cNvCxnSpPr>
            <p:nvPr/>
          </p:nvCxnSpPr>
          <p:spPr>
            <a:xfrm flipV="1">
              <a:off x="2143288" y="2492946"/>
              <a:ext cx="412758" cy="29155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/>
            <p:cNvSpPr/>
            <p:nvPr/>
          </p:nvSpPr>
          <p:spPr>
            <a:xfrm>
              <a:off x="1835307" y="2286619"/>
              <a:ext cx="1243037" cy="20632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(4)</a:t>
            </a:r>
          </a:p>
        </p:txBody>
      </p:sp>
      <p:pic>
        <p:nvPicPr>
          <p:cNvPr id="7168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85" name="Группа 4"/>
          <p:cNvGrpSpPr>
            <a:grpSpLocks/>
          </p:cNvGrpSpPr>
          <p:nvPr/>
        </p:nvGrpSpPr>
        <p:grpSpPr bwMode="auto">
          <a:xfrm>
            <a:off x="227012" y="2060575"/>
            <a:ext cx="8089404" cy="3847066"/>
            <a:chOff x="289051" y="2223694"/>
            <a:chExt cx="8090007" cy="3523564"/>
          </a:xfrm>
        </p:grpSpPr>
        <p:sp>
          <p:nvSpPr>
            <p:cNvPr id="71686" name="TextBox 6"/>
            <p:cNvSpPr txBox="1">
              <a:spLocks noChangeArrowheads="1"/>
            </p:cNvSpPr>
            <p:nvPr/>
          </p:nvSpPr>
          <p:spPr bwMode="auto">
            <a:xfrm>
              <a:off x="289051" y="5408983"/>
              <a:ext cx="8090007" cy="3382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Интерфейс прерывания </a:t>
              </a:r>
              <a:r>
                <a:rPr lang="ru-RU" altLang="ru-RU" sz="1800" b="1" u="sng" dirty="0">
                  <a:solidFill>
                    <a:srgbClr val="FF0000"/>
                  </a:solidFill>
                </a:rPr>
                <a:t>021Н – 02Н</a:t>
              </a:r>
              <a:r>
                <a:rPr lang="ru-RU" altLang="ru-RU" sz="1800" b="1" dirty="0">
                  <a:solidFill>
                    <a:srgbClr val="FF0000"/>
                  </a:solidFill>
                </a:rPr>
                <a:t> </a:t>
              </a:r>
              <a:r>
                <a:rPr lang="ru-RU" altLang="ru-RU" sz="1800" dirty="0"/>
                <a:t>(</a:t>
              </a:r>
              <a:r>
                <a:rPr lang="ru-RU" altLang="ru-RU" sz="1800" b="1" dirty="0">
                  <a:solidFill>
                    <a:schemeClr val="accent3">
                      <a:lumMod val="50000"/>
                    </a:schemeClr>
                  </a:solidFill>
                </a:rPr>
                <a:t>33</a:t>
              </a:r>
              <a:r>
                <a:rPr lang="ru-RU" altLang="ru-RU" sz="1800" b="1" baseline="-25000" dirty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ru-RU" altLang="ru-RU" sz="1800" b="1" dirty="0">
                  <a:solidFill>
                    <a:schemeClr val="accent3">
                      <a:lumMod val="50000"/>
                    </a:schemeClr>
                  </a:solidFill>
                </a:rPr>
                <a:t> - 02</a:t>
              </a:r>
              <a:r>
                <a:rPr lang="ru-RU" altLang="ru-RU" sz="1800" b="1" baseline="-25000" dirty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ru-RU" altLang="ru-RU" sz="1800" dirty="0"/>
                <a:t>)- НУЖЕН ПЕРЕВОД В ЛР№1</a:t>
              </a:r>
              <a:r>
                <a:rPr lang="ru-RU" altLang="ru-RU" sz="1800" b="1" dirty="0">
                  <a:solidFill>
                    <a:srgbClr val="FF0000"/>
                  </a:solidFill>
                </a:rPr>
                <a:t>!!!</a:t>
              </a:r>
              <a:endParaRPr lang="ru-RU" altLang="ru-RU" sz="18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Прямая со стрелкой 7"/>
            <p:cNvCxnSpPr>
              <a:stCxn id="71686" idx="0"/>
              <a:endCxn id="9" idx="2"/>
            </p:cNvCxnSpPr>
            <p:nvPr/>
          </p:nvCxnSpPr>
          <p:spPr>
            <a:xfrm flipH="1" flipV="1">
              <a:off x="3378557" y="2853447"/>
              <a:ext cx="955497" cy="25555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Прямоугольник 8"/>
            <p:cNvSpPr/>
            <p:nvPr/>
          </p:nvSpPr>
          <p:spPr>
            <a:xfrm>
              <a:off x="1835392" y="2223694"/>
              <a:ext cx="3086330" cy="629753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84373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2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3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о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>
                <a:hlinkClick r:id="rId5" action="ppaction://hlinksldjump"/>
              </a:rPr>
              <a:t>Задания </a:t>
            </a:r>
            <a:r>
              <a:rPr lang="ru-RU" dirty="0">
                <a:hlinkClick r:id="rId5" action="ppaction://hlinksldjump"/>
              </a:rPr>
              <a:t> </a:t>
            </a:r>
            <a:r>
              <a:rPr lang="ru-RU" dirty="0"/>
              <a:t>и методические </a:t>
            </a:r>
            <a:r>
              <a:rPr lang="ru-RU" dirty="0">
                <a:hlinkClick r:id="rId6" action="ppaction://hlinksldjump"/>
              </a:rPr>
              <a:t>указания по ЛР СП </a:t>
            </a:r>
            <a:r>
              <a:rPr lang="ru-RU" dirty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4595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7" y="115889"/>
            <a:ext cx="7272808" cy="720824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(1)</a:t>
            </a:r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4645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247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2974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</p:spTree>
    <p:extLst>
      <p:ext uri="{BB962C8B-B14F-4D97-AF65-F5344CB8AC3E}">
        <p14:creationId xmlns:p14="http://schemas.microsoft.com/office/powerpoint/2010/main" val="1010016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115888"/>
            <a:ext cx="7128147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Работа в режиме Командной строки </a:t>
            </a:r>
            <a:r>
              <a:rPr lang="en-US" sz="2800" b="1" dirty="0"/>
              <a:t>cmd.exe</a:t>
            </a:r>
            <a:r>
              <a:rPr lang="ru-RU" sz="2800" dirty="0"/>
              <a:t> (КС)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6300" cy="936625"/>
          </a:xfrm>
        </p:spPr>
        <p:txBody>
          <a:bodyPr rtlCol="0">
            <a:normAutofit fontScale="6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Для </a:t>
            </a:r>
            <a:r>
              <a:rPr lang="ru-RU" sz="2800" u="sng" dirty="0"/>
              <a:t>системных работ </a:t>
            </a:r>
            <a:r>
              <a:rPr lang="ru-RU" sz="2800" dirty="0"/>
              <a:t>на компьютере предусмотрен </a:t>
            </a:r>
            <a:r>
              <a:rPr lang="ru-RU" sz="2800" u="sng" dirty="0"/>
              <a:t>специальный</a:t>
            </a:r>
            <a:r>
              <a:rPr lang="ru-RU" sz="2800" dirty="0"/>
              <a:t> режим работы для исполнения команд ОС – </a:t>
            </a:r>
            <a:r>
              <a:rPr lang="ru-RU" sz="2800" u="sng" dirty="0"/>
              <a:t>Режим КОМАНДНОЙ СТРОКИ</a:t>
            </a:r>
            <a:r>
              <a:rPr lang="ru-RU" sz="2800" dirty="0"/>
              <a:t>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Окно ввода команд в этом режиме имеет вид ( </a:t>
            </a:r>
            <a:r>
              <a:rPr lang="ru-RU" sz="2900" b="1" dirty="0"/>
              <a:t>Пуск -</a:t>
            </a:r>
            <a:r>
              <a:rPr lang="en-US" sz="2900" b="1" dirty="0"/>
              <a:t>&gt; </a:t>
            </a:r>
            <a:r>
              <a:rPr lang="ru-RU" sz="2900" b="1" dirty="0"/>
              <a:t>выполнить-запуск </a:t>
            </a:r>
            <a:r>
              <a:rPr lang="en-US" sz="2800" b="1" dirty="0"/>
              <a:t>CMD.EXE</a:t>
            </a:r>
            <a:r>
              <a:rPr lang="ru-RU" sz="2800" dirty="0"/>
              <a:t>):</a:t>
            </a:r>
          </a:p>
        </p:txBody>
      </p:sp>
      <p:grpSp>
        <p:nvGrpSpPr>
          <p:cNvPr id="39941" name="Группа 14"/>
          <p:cNvGrpSpPr>
            <a:grpSpLocks/>
          </p:cNvGrpSpPr>
          <p:nvPr/>
        </p:nvGrpSpPr>
        <p:grpSpPr bwMode="auto">
          <a:xfrm>
            <a:off x="1254125" y="1557338"/>
            <a:ext cx="6438900" cy="3167062"/>
            <a:chOff x="1253844" y="1909167"/>
            <a:chExt cx="6438900" cy="3248025"/>
          </a:xfrm>
        </p:grpSpPr>
        <p:pic>
          <p:nvPicPr>
            <p:cNvPr id="39949" name="Рисунок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844" y="1909167"/>
              <a:ext cx="6438900" cy="324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Прямоугольник 10"/>
            <p:cNvSpPr/>
            <p:nvPr/>
          </p:nvSpPr>
          <p:spPr>
            <a:xfrm>
              <a:off x="2349219" y="2903925"/>
              <a:ext cx="576263" cy="288171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325282" y="2540863"/>
              <a:ext cx="2093912" cy="240956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39942" name="TextBox 15"/>
          <p:cNvSpPr txBox="1">
            <a:spLocks noChangeArrowheads="1"/>
          </p:cNvSpPr>
          <p:nvPr/>
        </p:nvSpPr>
        <p:spPr bwMode="auto">
          <a:xfrm>
            <a:off x="468313" y="4598988"/>
            <a:ext cx="792003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На рисунке показан ввод команды </a:t>
            </a:r>
            <a:r>
              <a:rPr lang="en-US" altLang="ru-RU" sz="2000" b="1"/>
              <a:t>date</a:t>
            </a:r>
            <a:r>
              <a:rPr lang="en-US" altLang="ru-RU" sz="2000"/>
              <a:t> </a:t>
            </a:r>
            <a:r>
              <a:rPr lang="ru-RU" altLang="ru-RU" sz="2000"/>
              <a:t>, для вывода и ввода текущей даты ОС и</a:t>
            </a:r>
            <a:r>
              <a:rPr lang="en-US" altLang="ru-RU" sz="2000"/>
              <a:t> </a:t>
            </a:r>
            <a:r>
              <a:rPr lang="ru-RU" altLang="ru-RU" sz="2000"/>
              <a:t>команды </a:t>
            </a:r>
            <a:r>
              <a:rPr lang="en-US" altLang="ru-RU" sz="2000" b="1"/>
              <a:t>exit</a:t>
            </a:r>
            <a:r>
              <a:rPr lang="en-US" altLang="ru-RU" sz="2000"/>
              <a:t> </a:t>
            </a:r>
            <a:r>
              <a:rPr lang="ru-RU" altLang="ru-RU" sz="2000"/>
              <a:t>вызывает завершение режима командной строки (КС). </a:t>
            </a:r>
            <a:r>
              <a:rPr lang="ru-RU" altLang="ru-RU" sz="2000" u="sng"/>
              <a:t>Системное меню </a:t>
            </a:r>
            <a:r>
              <a:rPr lang="ru-RU" altLang="ru-RU" sz="2000"/>
              <a:t>используется для настройки свойств КС, русификации и пометки текста для копирования (</a:t>
            </a:r>
            <a:r>
              <a:rPr lang="en-US" altLang="ru-RU" sz="2000" b="1"/>
              <a:t>Enter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  <a:r>
              <a:rPr lang="ru-RU" altLang="ru-RU" sz="2000"/>
              <a:t>Запуск в расширенном режиме (</a:t>
            </a:r>
            <a:r>
              <a:rPr lang="en-US" altLang="ru-RU" sz="2000" b="1"/>
              <a:t>CMD.EXE /E:ON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 b="1">
                <a:solidFill>
                  <a:srgbClr val="00B0F0"/>
                </a:solidFill>
              </a:rPr>
              <a:t>ЗАМЕТКА!!!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492500" y="1543050"/>
            <a:ext cx="576263" cy="31908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116013" y="1522413"/>
            <a:ext cx="50482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/>
          </a:p>
        </p:txBody>
      </p:sp>
      <p:cxnSp>
        <p:nvCxnSpPr>
          <p:cNvPr id="12" name="Прямая со стрелкой 11"/>
          <p:cNvCxnSpPr>
            <a:stCxn id="39942" idx="0"/>
            <a:endCxn id="14" idx="3"/>
          </p:cNvCxnSpPr>
          <p:nvPr/>
        </p:nvCxnSpPr>
        <p:spPr bwMode="auto">
          <a:xfrm flipH="1" flipV="1">
            <a:off x="3419475" y="2290763"/>
            <a:ext cx="1008063" cy="23082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19" idx="3"/>
          </p:cNvCxnSpPr>
          <p:nvPr/>
        </p:nvCxnSpPr>
        <p:spPr bwMode="auto">
          <a:xfrm flipH="1">
            <a:off x="4068763" y="1412875"/>
            <a:ext cx="4211637" cy="2905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1" idx="2"/>
          </p:cNvCxnSpPr>
          <p:nvPr/>
        </p:nvCxnSpPr>
        <p:spPr bwMode="auto">
          <a:xfrm flipH="1" flipV="1">
            <a:off x="2638425" y="2808288"/>
            <a:ext cx="287338" cy="22050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20" idx="2"/>
          </p:cNvCxnSpPr>
          <p:nvPr/>
        </p:nvCxnSpPr>
        <p:spPr bwMode="auto">
          <a:xfrm flipH="1" flipV="1">
            <a:off x="1368425" y="1841500"/>
            <a:ext cx="981075" cy="3459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Почасовой состав дисциплины - СП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179388" y="908050"/>
            <a:ext cx="8675687" cy="5113338"/>
          </a:xfrm>
        </p:spPr>
        <p:txBody>
          <a:bodyPr/>
          <a:lstStyle/>
          <a:p>
            <a:pPr eaLnBrk="1" hangingPunct="1"/>
            <a:r>
              <a:rPr lang="ru-RU" altLang="ru-RU" sz="2800" dirty="0">
                <a:hlinkClick r:id="rId3" action="ppaction://hlinksldjump"/>
              </a:rPr>
              <a:t>Лабораторные работы СП</a:t>
            </a:r>
            <a:r>
              <a:rPr lang="ru-RU" altLang="ru-RU" sz="2800" dirty="0"/>
              <a:t> – 8ЛР – </a:t>
            </a:r>
            <a:r>
              <a:rPr lang="ru-RU" altLang="ru-RU" sz="2800" b="1" dirty="0"/>
              <a:t>34 час</a:t>
            </a:r>
          </a:p>
          <a:p>
            <a:pPr eaLnBrk="1" hangingPunct="1"/>
            <a:r>
              <a:rPr lang="ru-RU" altLang="ru-RU" sz="2800" dirty="0">
                <a:hlinkClick r:id="rId4" action="ppaction://hlinksldjump"/>
              </a:rPr>
              <a:t>Лекции СП</a:t>
            </a:r>
            <a:r>
              <a:rPr lang="ru-RU" altLang="ru-RU" sz="2800" dirty="0"/>
              <a:t> – 1 раз в неделю.</a:t>
            </a:r>
          </a:p>
          <a:p>
            <a:pPr eaLnBrk="1" hangingPunct="1"/>
            <a:r>
              <a:rPr lang="ru-RU" altLang="ru-RU" sz="2800" dirty="0">
                <a:hlinkClick r:id="rId5" action="ppaction://hlinksldjump"/>
              </a:rPr>
              <a:t>Курсовая работа СП (КР СП</a:t>
            </a:r>
            <a:r>
              <a:rPr lang="ru-RU" altLang="ru-RU" sz="2800" dirty="0"/>
              <a:t>) – </a:t>
            </a:r>
            <a:r>
              <a:rPr lang="ru-RU" altLang="ru-RU" sz="2800" b="1" dirty="0"/>
              <a:t>51 час – </a:t>
            </a:r>
            <a:r>
              <a:rPr lang="ru-RU" altLang="ru-RU" sz="2800" b="1" dirty="0" err="1"/>
              <a:t>Самост</a:t>
            </a:r>
            <a:r>
              <a:rPr lang="ru-RU" altLang="ru-RU" sz="2800" b="1" dirty="0"/>
              <a:t>. Раб.</a:t>
            </a:r>
          </a:p>
          <a:p>
            <a:pPr eaLnBrk="1" hangingPunct="1"/>
            <a:r>
              <a:rPr lang="ru-RU" altLang="ru-RU" sz="2800" dirty="0"/>
              <a:t>Рубежный контроль – 2 раза в семестр на ЛК</a:t>
            </a:r>
          </a:p>
          <a:p>
            <a:pPr eaLnBrk="1" hangingPunct="1"/>
            <a:r>
              <a:rPr lang="ru-RU" altLang="ru-RU" sz="2800" dirty="0">
                <a:solidFill>
                  <a:schemeClr val="tx2"/>
                </a:solidFill>
                <a:hlinkClick r:id="rId6" action="ppaction://hlinksldjump"/>
              </a:rPr>
              <a:t>Сайт по дисциплине СП</a:t>
            </a:r>
            <a:r>
              <a:rPr lang="ru-RU" altLang="ru-RU" sz="2800" dirty="0">
                <a:solidFill>
                  <a:schemeClr val="tx2"/>
                </a:solidFill>
              </a:rPr>
              <a:t> (</a:t>
            </a:r>
            <a:r>
              <a:rPr lang="ru-RU" altLang="ru-RU" sz="2800" u="sng" dirty="0">
                <a:solidFill>
                  <a:srgbClr val="0070C0"/>
                </a:solidFill>
              </a:rPr>
              <a:t>: </a:t>
            </a:r>
            <a:r>
              <a:rPr lang="en-US" altLang="ru-RU" sz="2800" u="sng" dirty="0" err="1">
                <a:solidFill>
                  <a:srgbClr val="0070C0"/>
                </a:solidFill>
              </a:rPr>
              <a:t>sergebolshakov</a:t>
            </a:r>
            <a:r>
              <a:rPr lang="ru-RU" altLang="ru-RU" sz="2800" u="sng" dirty="0">
                <a:solidFill>
                  <a:srgbClr val="0070C0"/>
                </a:solidFill>
              </a:rPr>
              <a:t>.</a:t>
            </a:r>
            <a:r>
              <a:rPr lang="en-US" altLang="ru-RU" sz="2800" u="sng" dirty="0" err="1">
                <a:solidFill>
                  <a:srgbClr val="0070C0"/>
                </a:solidFill>
              </a:rPr>
              <a:t>ru</a:t>
            </a:r>
            <a:r>
              <a:rPr lang="ru-RU" altLang="ru-RU" sz="2800" u="sng" dirty="0">
                <a:solidFill>
                  <a:srgbClr val="0070C0"/>
                </a:solidFill>
              </a:rPr>
              <a:t> (</a:t>
            </a:r>
            <a:r>
              <a:rPr lang="ru-RU" altLang="ru-RU" sz="2800" u="sng" dirty="0">
                <a:solidFill>
                  <a:srgbClr val="0070C0"/>
                </a:solidFill>
                <a:hlinkClick r:id="rId7"/>
              </a:rPr>
              <a:t>ссылка</a:t>
            </a:r>
            <a:r>
              <a:rPr lang="ru-RU" altLang="ru-RU" sz="2800" u="sng" dirty="0">
                <a:solidFill>
                  <a:srgbClr val="0070C0"/>
                </a:solidFill>
              </a:rPr>
              <a:t>)</a:t>
            </a:r>
            <a:endParaRPr lang="ru-RU" altLang="ru-RU" sz="2800" dirty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800" dirty="0">
                <a:hlinkClick r:id="rId8" action="ppaction://hlinksldjump"/>
              </a:rPr>
              <a:t>Пособия и литература  СП</a:t>
            </a:r>
            <a:r>
              <a:rPr lang="ru-RU" altLang="ru-RU" sz="2800" dirty="0"/>
              <a:t>(уже есть на сайте)</a:t>
            </a:r>
          </a:p>
          <a:p>
            <a:pPr eaLnBrk="1" hangingPunct="1"/>
            <a:r>
              <a:rPr lang="ru-RU" altLang="ru-RU" sz="2800" dirty="0"/>
              <a:t>Самостоятельная работа (Это - Отчеты ЛР, КР СП, Подготовка с РК, сдача зачета, самостоятельное изучение литературы)</a:t>
            </a:r>
            <a:endParaRPr lang="en-US" altLang="ru-RU" sz="2800" dirty="0"/>
          </a:p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Общие МУ по ЛР и КР по курсу СП!!!!!</a:t>
            </a:r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1691679" y="188640"/>
            <a:ext cx="5328593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Работа в режиме КС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388" y="765175"/>
            <a:ext cx="8856662" cy="482441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/>
              <a:t>В режим </a:t>
            </a:r>
            <a:r>
              <a:rPr lang="ru-RU" sz="2200" u="sng" dirty="0"/>
              <a:t>командной строки</a:t>
            </a:r>
            <a:r>
              <a:rPr lang="ru-RU" sz="2200" dirty="0"/>
              <a:t> (КС), помимо рассмотренного  выше, можно переключиться разными способами. В частности,  любым их перечисленных </a:t>
            </a:r>
            <a:r>
              <a:rPr lang="ru-RU" sz="2200" u="sng" dirty="0"/>
              <a:t>ниже</a:t>
            </a:r>
            <a:r>
              <a:rPr lang="ru-RU" sz="2200" dirty="0"/>
              <a:t>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Запуском </a:t>
            </a:r>
            <a:r>
              <a:rPr lang="ru-RU" sz="2200" u="sng" dirty="0">
                <a:hlinkClick r:id="rId2" action="ppaction://hlinksldjump"/>
              </a:rPr>
              <a:t>командных интерпретаторов </a:t>
            </a:r>
            <a:r>
              <a:rPr lang="ru-RU" sz="2200" dirty="0"/>
              <a:t>( -  </a:t>
            </a:r>
            <a:r>
              <a:rPr lang="en-US" sz="2200" b="1" dirty="0">
                <a:hlinkClick r:id="rId2" action="ppaction://hlinksldjump"/>
              </a:rPr>
              <a:t>CMD.EXE</a:t>
            </a:r>
            <a:r>
              <a:rPr lang="ru-RU" sz="2200" b="1" dirty="0"/>
              <a:t> </a:t>
            </a:r>
            <a:r>
              <a:rPr lang="ru-RU" sz="2200" dirty="0"/>
              <a:t>, или </a:t>
            </a:r>
            <a:r>
              <a:rPr lang="en-US" sz="2200" dirty="0"/>
              <a:t> </a:t>
            </a:r>
            <a:r>
              <a:rPr lang="ru-RU" sz="2200" dirty="0"/>
              <a:t>его устаревшей версии  - для х86 - </a:t>
            </a:r>
            <a:r>
              <a:rPr lang="en-US" sz="2200" b="1" dirty="0">
                <a:hlinkClick r:id="rId3" action="ppaction://hlinksldjump"/>
              </a:rPr>
              <a:t>command.com</a:t>
            </a:r>
            <a:r>
              <a:rPr lang="ru-RU" sz="2200" b="1" dirty="0"/>
              <a:t> – </a:t>
            </a:r>
            <a:r>
              <a:rPr lang="ru-RU" sz="2200" dirty="0"/>
              <a:t>16-ти разрядный)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Использованием </a:t>
            </a:r>
            <a:r>
              <a:rPr lang="ru-RU" sz="2200" u="sng" dirty="0">
                <a:hlinkClick r:id="rId4" action="ppaction://hlinksldjump"/>
              </a:rPr>
              <a:t>эмулятора ДО</a:t>
            </a:r>
            <a:r>
              <a:rPr lang="ru-RU" sz="2200" dirty="0">
                <a:hlinkClick r:id="rId4" action="ppaction://hlinksldjump"/>
              </a:rPr>
              <a:t>С </a:t>
            </a:r>
            <a:r>
              <a:rPr lang="ru-RU" sz="2200" dirty="0">
                <a:hlinkClick r:id="rId5" action="ppaction://hlinksldjump"/>
              </a:rPr>
              <a:t>– </a:t>
            </a:r>
            <a:r>
              <a:rPr lang="en-US" sz="2200" b="1" dirty="0">
                <a:hlinkClick r:id="rId5" action="ppaction://hlinksldjump"/>
              </a:rPr>
              <a:t>DOSBox  </a:t>
            </a:r>
            <a:r>
              <a:rPr lang="en-US" sz="2200" b="1" dirty="0"/>
              <a:t>(v.7.4)</a:t>
            </a:r>
            <a:r>
              <a:rPr lang="ru-RU" sz="2200" b="1" dirty="0"/>
              <a:t> – на сайте есть</a:t>
            </a:r>
            <a:r>
              <a:rPr lang="ru-RU" sz="2200" dirty="0"/>
              <a:t>,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Запуском нового командного интерпретатора для </a:t>
            </a:r>
            <a:r>
              <a:rPr lang="en-US" sz="2200" b="1" dirty="0"/>
              <a:t>Windows</a:t>
            </a:r>
            <a:r>
              <a:rPr lang="ru-RU" sz="2200" dirty="0"/>
              <a:t> -</a:t>
            </a:r>
            <a:r>
              <a:rPr lang="en-US" sz="2200" b="1" dirty="0">
                <a:hlinkClick r:id="rId6" action="ppaction://hlinksldjump"/>
              </a:rPr>
              <a:t>PowerShell </a:t>
            </a:r>
            <a:r>
              <a:rPr lang="ru-RU" sz="2200" b="1" dirty="0"/>
              <a:t>, </a:t>
            </a:r>
            <a:r>
              <a:rPr lang="ru-RU" sz="2200" dirty="0"/>
              <a:t>или оболочки отладки командных файлов </a:t>
            </a:r>
            <a:r>
              <a:rPr lang="en-US" sz="2200" b="1" dirty="0"/>
              <a:t>PowerShell</a:t>
            </a:r>
            <a:r>
              <a:rPr lang="ru-RU" sz="2200" b="1" dirty="0"/>
              <a:t> </a:t>
            </a:r>
            <a:r>
              <a:rPr lang="en-US" sz="2200" b="1" dirty="0"/>
              <a:t>ISE</a:t>
            </a:r>
            <a:endParaRPr lang="ru-RU" sz="22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Использовать режим командной строки в доступном </a:t>
            </a:r>
            <a:r>
              <a:rPr lang="ru-RU" sz="2200" dirty="0">
                <a:hlinkClick r:id="rId7" action="ppaction://hlinksldjump"/>
              </a:rPr>
              <a:t>файл-менеджере</a:t>
            </a:r>
            <a:r>
              <a:rPr lang="ru-RU" sz="2200" dirty="0"/>
              <a:t> ( </a:t>
            </a:r>
            <a:r>
              <a:rPr lang="en-US" sz="2200" b="1" dirty="0"/>
              <a:t>Far</a:t>
            </a:r>
            <a:r>
              <a:rPr lang="en-US" sz="2200" dirty="0"/>
              <a:t>, </a:t>
            </a:r>
            <a:r>
              <a:rPr lang="en-US" sz="2200" b="1" dirty="0"/>
              <a:t>Windows</a:t>
            </a:r>
            <a:r>
              <a:rPr lang="en-US" sz="2200" dirty="0"/>
              <a:t> </a:t>
            </a:r>
            <a:r>
              <a:rPr lang="en-US" sz="2200" b="1" dirty="0"/>
              <a:t>Commander, Total Commander</a:t>
            </a:r>
            <a:r>
              <a:rPr lang="ru-RU" sz="2200" dirty="0"/>
              <a:t> и других).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Выполнить команду или программу из </a:t>
            </a:r>
            <a:r>
              <a:rPr lang="ru-RU" sz="2200" u="sng" dirty="0"/>
              <a:t>меню</a:t>
            </a:r>
            <a:r>
              <a:rPr lang="ru-RU" sz="2200" dirty="0"/>
              <a:t> </a:t>
            </a:r>
            <a:r>
              <a:rPr lang="ru-RU" sz="2200" b="1" dirty="0"/>
              <a:t>Пуск</a:t>
            </a:r>
            <a:r>
              <a:rPr lang="ru-RU" sz="2200" dirty="0"/>
              <a:t> </a:t>
            </a:r>
            <a:r>
              <a:rPr lang="en-US" sz="2200" dirty="0"/>
              <a:t>→</a:t>
            </a:r>
            <a:r>
              <a:rPr lang="ru-RU" sz="2200" dirty="0"/>
              <a:t> </a:t>
            </a:r>
            <a:r>
              <a:rPr lang="en-US" sz="2200" b="1" dirty="0">
                <a:solidFill>
                  <a:srgbClr val="FF0000"/>
                </a:solidFill>
              </a:rPr>
              <a:t>CMD.EXE /E:ON</a:t>
            </a:r>
            <a:endParaRPr lang="ru-RU" sz="2200" b="1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b="1" dirty="0"/>
              <a:t>Выполнить</a:t>
            </a:r>
            <a:r>
              <a:rPr lang="ru-RU" sz="2200" dirty="0"/>
              <a:t>) для </a:t>
            </a:r>
            <a:r>
              <a:rPr lang="en-US" sz="2200" dirty="0"/>
              <a:t>Windows</a:t>
            </a:r>
            <a:r>
              <a:rPr lang="ru-RU" sz="2200" dirty="0"/>
              <a:t> (не во всех ОС это есть). </a:t>
            </a:r>
            <a:r>
              <a:rPr lang="ru-RU" sz="2200" b="1" dirty="0">
                <a:solidFill>
                  <a:srgbClr val="00B0F0"/>
                </a:solidFill>
              </a:rPr>
              <a:t>Показать!</a:t>
            </a:r>
            <a:r>
              <a:rPr lang="ru-RU" sz="2200" dirty="0"/>
              <a:t>.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6682506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Исполнение команд в КС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064" y="620713"/>
            <a:ext cx="8280400" cy="50629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В режиме командной строки команды вводятся  с клавиатуры после специального </a:t>
            </a:r>
            <a:r>
              <a:rPr lang="ru-RU" sz="1900" u="sng" dirty="0">
                <a:latin typeface="+mn-lt"/>
                <a:cs typeface="+mn-cs"/>
              </a:rPr>
              <a:t>приглашения</a:t>
            </a:r>
            <a:r>
              <a:rPr lang="ru-RU" sz="1900" dirty="0">
                <a:latin typeface="+mn-lt"/>
                <a:cs typeface="+mn-cs"/>
              </a:rPr>
              <a:t> в окне командной строки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). Вид стандартного приглашения </a:t>
            </a:r>
            <a:r>
              <a:rPr lang="ru-RU" sz="1900" u="sng" dirty="0">
                <a:latin typeface="+mn-lt"/>
                <a:cs typeface="+mn-cs"/>
              </a:rPr>
              <a:t>может быть изменен </a:t>
            </a:r>
            <a:r>
              <a:rPr lang="ru-RU" sz="1900" dirty="0">
                <a:latin typeface="+mn-lt"/>
                <a:cs typeface="+mn-cs"/>
              </a:rPr>
              <a:t>специальной командой ОС (</a:t>
            </a:r>
            <a:r>
              <a:rPr lang="en-US" sz="1900" b="1" dirty="0">
                <a:latin typeface="+mn-lt"/>
                <a:cs typeface="+mn-cs"/>
              </a:rPr>
              <a:t>PROMPT</a:t>
            </a:r>
            <a:r>
              <a:rPr lang="ru-RU" sz="1900" dirty="0">
                <a:latin typeface="+mn-lt"/>
                <a:cs typeface="+mn-cs"/>
              </a:rPr>
              <a:t>). Результат выполнения команды помещается в это же окно со сдвигом всей информации </a:t>
            </a:r>
            <a:r>
              <a:rPr lang="ru-RU" sz="1900" u="sng" dirty="0">
                <a:latin typeface="+mn-lt"/>
                <a:cs typeface="+mn-cs"/>
              </a:rPr>
              <a:t>вверх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ru-RU" sz="1900" dirty="0">
                <a:latin typeface="+mn-lt"/>
                <a:cs typeface="+mn-cs"/>
              </a:rPr>
              <a:t>бегущая строка</a:t>
            </a:r>
            <a:r>
              <a:rPr lang="en-US" sz="1900" dirty="0">
                <a:latin typeface="+mn-lt"/>
                <a:cs typeface="+mn-cs"/>
              </a:rPr>
              <a:t>” – “</a:t>
            </a:r>
            <a:r>
              <a:rPr lang="ru-RU" sz="1900" dirty="0">
                <a:latin typeface="+mn-lt"/>
                <a:cs typeface="+mn-cs"/>
              </a:rPr>
              <a:t>полотно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Если при вводе команды допущена </a:t>
            </a:r>
            <a:r>
              <a:rPr lang="ru-RU" sz="1900" u="sng" dirty="0">
                <a:latin typeface="+mn-lt"/>
                <a:cs typeface="+mn-cs"/>
              </a:rPr>
              <a:t>ошибка</a:t>
            </a:r>
            <a:r>
              <a:rPr lang="ru-RU" sz="1900" dirty="0">
                <a:latin typeface="+mn-lt"/>
                <a:cs typeface="+mn-cs"/>
              </a:rPr>
              <a:t>, то выдается сообщение и команда не выполняется.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Исполняемые команды </a:t>
            </a:r>
            <a:r>
              <a:rPr lang="ru-RU" sz="1900" u="sng" dirty="0">
                <a:latin typeface="+mn-lt"/>
                <a:cs typeface="+mn-cs"/>
              </a:rPr>
              <a:t>должны быть доступны </a:t>
            </a:r>
            <a:r>
              <a:rPr lang="ru-RU" sz="1900" dirty="0">
                <a:latin typeface="+mn-lt"/>
                <a:cs typeface="+mn-cs"/>
              </a:rPr>
              <a:t>в данной версии ОС, что может быть проверено командой </a:t>
            </a:r>
            <a:r>
              <a:rPr lang="en-US" sz="1900" b="1" dirty="0">
                <a:latin typeface="+mn-lt"/>
                <a:cs typeface="+mn-cs"/>
              </a:rPr>
              <a:t>help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Помимо команд в режиме КС могут быть запущены любые программы доступные в данной версии ОС. </a:t>
            </a:r>
            <a:r>
              <a:rPr lang="ru-RU" sz="1900" u="sng" dirty="0">
                <a:latin typeface="+mn-lt"/>
                <a:cs typeface="+mn-cs"/>
              </a:rPr>
              <a:t>Например ввод команды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ru-RU" sz="1900" dirty="0">
                <a:latin typeface="+mn-lt"/>
                <a:cs typeface="+mn-cs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en-US" sz="1900" b="1" dirty="0">
                <a:latin typeface="+mn-lt"/>
                <a:cs typeface="+mn-cs"/>
              </a:rPr>
              <a:t>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endParaRPr lang="ru-RU" sz="19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Текущая дата: Сб.  21.02.2009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Введите новую дату (</a:t>
            </a:r>
            <a:r>
              <a:rPr lang="ru-RU" sz="1900" b="1" dirty="0" err="1">
                <a:latin typeface="+mn-lt"/>
                <a:cs typeface="+mn-cs"/>
              </a:rPr>
              <a:t>дд</a:t>
            </a:r>
            <a:r>
              <a:rPr lang="ru-RU" sz="1900" b="1" dirty="0">
                <a:latin typeface="+mn-lt"/>
                <a:cs typeface="+mn-cs"/>
              </a:rPr>
              <a:t>-мм-</a:t>
            </a:r>
            <a:r>
              <a:rPr lang="ru-RU" sz="1900" b="1" dirty="0" err="1">
                <a:latin typeface="+mn-lt"/>
                <a:cs typeface="+mn-cs"/>
              </a:rPr>
              <a:t>гг</a:t>
            </a:r>
            <a:r>
              <a:rPr lang="ru-RU" sz="1900" b="1" dirty="0">
                <a:latin typeface="+mn-lt"/>
                <a:cs typeface="+mn-cs"/>
              </a:rPr>
              <a:t>):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latin typeface="+mn-lt"/>
                <a:cs typeface="+mn-cs"/>
              </a:rPr>
              <a:t>1</a:t>
            </a:r>
            <a:r>
              <a:rPr lang="ru-RU" sz="1900" b="1" dirty="0">
                <a:latin typeface="+mn-lt"/>
                <a:cs typeface="+mn-cs"/>
              </a:rPr>
              <a:t>2-02-20</a:t>
            </a:r>
            <a:r>
              <a:rPr lang="en-US" sz="1900" b="1" dirty="0">
                <a:latin typeface="+mn-lt"/>
                <a:cs typeface="+mn-cs"/>
              </a:rPr>
              <a:t>17</a:t>
            </a:r>
            <a:endParaRPr lang="en-US" sz="1900" b="1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  <a:sym typeface="Symbol"/>
              </a:rPr>
              <a:t>Где </a:t>
            </a:r>
            <a:r>
              <a:rPr lang="en-US" sz="1900" b="1" dirty="0">
                <a:latin typeface="+mn-lt"/>
                <a:cs typeface="+mn-cs"/>
                <a:sym typeface="Symbol"/>
              </a:rPr>
              <a:t>“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r>
              <a:rPr lang="en-US" sz="1900" b="1" dirty="0">
                <a:latin typeface="+mn-lt"/>
                <a:cs typeface="+mn-cs"/>
                <a:sym typeface="Symbol"/>
              </a:rPr>
              <a:t>”</a:t>
            </a:r>
            <a:r>
              <a:rPr lang="ru-RU" sz="1900" b="1" dirty="0">
                <a:latin typeface="+mn-lt"/>
                <a:cs typeface="+mn-cs"/>
                <a:sym typeface="Symbol"/>
              </a:rPr>
              <a:t> – </a:t>
            </a:r>
            <a:r>
              <a:rPr lang="ru-RU" sz="1900" dirty="0">
                <a:latin typeface="+mn-lt"/>
                <a:cs typeface="+mn-cs"/>
                <a:sym typeface="Symbol"/>
              </a:rPr>
              <a:t>Нажатие Клавиши ввода – </a:t>
            </a:r>
            <a:r>
              <a:rPr lang="en-US" sz="1900" dirty="0">
                <a:latin typeface="+mn-lt"/>
                <a:cs typeface="+mn-cs"/>
                <a:sym typeface="Symbol"/>
              </a:rPr>
              <a:t>( Enter ).</a:t>
            </a:r>
            <a:endParaRPr lang="ru-RU" sz="1900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  <a:sym typeface="Symbol"/>
              </a:rPr>
              <a:t>Допускается повторный запуск режима командной строки (запуск 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&gt;</a:t>
            </a:r>
            <a:r>
              <a:rPr lang="en-US" sz="1900" b="1" dirty="0">
                <a:latin typeface="+mn-lt"/>
                <a:cs typeface="+mn-cs"/>
                <a:sym typeface="Symbol"/>
              </a:rPr>
              <a:t>cmd.exe</a:t>
            </a:r>
            <a:r>
              <a:rPr lang="ru-RU" sz="1900" dirty="0">
                <a:latin typeface="+mn-lt"/>
                <a:cs typeface="+mn-cs"/>
                <a:sym typeface="Symbol"/>
              </a:rPr>
              <a:t>)</a:t>
            </a:r>
            <a:endParaRPr lang="ru-RU" sz="19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523155" y="6396335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en-US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  <a:endParaRPr lang="ru-RU" sz="2400" b="1" cap="none" spc="100" baseline="-250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885765" y="164489"/>
            <a:ext cx="6469087" cy="7191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Запуск </a:t>
            </a:r>
            <a:r>
              <a:rPr lang="en-US" altLang="ru-RU" sz="3600" dirty="0"/>
              <a:t>command.com </a:t>
            </a:r>
            <a:endParaRPr lang="ru-RU" altLang="ru-RU" sz="3600" dirty="0"/>
          </a:p>
        </p:txBody>
      </p: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682625" y="908050"/>
            <a:ext cx="5976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/>
              <a:t>Запуск: Пуск-</a:t>
            </a:r>
            <a:r>
              <a:rPr lang="en-US" altLang="ru-RU" sz="2400"/>
              <a:t>&gt; </a:t>
            </a:r>
            <a:r>
              <a:rPr lang="ru-RU" altLang="ru-RU" sz="2400"/>
              <a:t>Выполнить-</a:t>
            </a:r>
            <a:r>
              <a:rPr lang="en-US" altLang="ru-RU" sz="2400"/>
              <a:t>&gt;</a:t>
            </a:r>
            <a:r>
              <a:rPr lang="en-US" altLang="ru-RU" sz="2400" b="1"/>
              <a:t>command.com</a:t>
            </a:r>
            <a:endParaRPr lang="ru-RU" altLang="ru-RU" sz="2400" b="1"/>
          </a:p>
        </p:txBody>
      </p:sp>
      <p:grpSp>
        <p:nvGrpSpPr>
          <p:cNvPr id="43013" name="Группа 32"/>
          <p:cNvGrpSpPr>
            <a:grpSpLocks/>
          </p:cNvGrpSpPr>
          <p:nvPr/>
        </p:nvGrpSpPr>
        <p:grpSpPr bwMode="auto">
          <a:xfrm>
            <a:off x="520700" y="1292225"/>
            <a:ext cx="8372475" cy="4128475"/>
            <a:chOff x="827584" y="1259468"/>
            <a:chExt cx="8371503" cy="4127394"/>
          </a:xfrm>
        </p:grpSpPr>
        <p:sp>
          <p:nvSpPr>
            <p:cNvPr id="43015" name="TextBox 5"/>
            <p:cNvSpPr txBox="1">
              <a:spLocks noChangeArrowheads="1"/>
            </p:cNvSpPr>
            <p:nvPr/>
          </p:nvSpPr>
          <p:spPr bwMode="auto">
            <a:xfrm>
              <a:off x="6970432" y="1259468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pic>
          <p:nvPicPr>
            <p:cNvPr id="43016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628800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5076829" y="1916521"/>
              <a:ext cx="574608" cy="31900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8061" y="2675147"/>
              <a:ext cx="4446071" cy="212193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3019" name="TextBox 9"/>
            <p:cNvSpPr txBox="1">
              <a:spLocks noChangeArrowheads="1"/>
            </p:cNvSpPr>
            <p:nvPr/>
          </p:nvSpPr>
          <p:spPr bwMode="auto">
            <a:xfrm>
              <a:off x="4661955" y="5017627"/>
              <a:ext cx="4482056" cy="369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Результаты выполнения команды ОС</a:t>
              </a:r>
              <a:r>
                <a:rPr lang="en-US" altLang="ru-RU" sz="1800" dirty="0"/>
                <a:t> (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DIR</a:t>
              </a:r>
              <a:r>
                <a:rPr lang="en-US" altLang="ru-RU" sz="1800" dirty="0"/>
                <a:t>)</a:t>
              </a:r>
              <a:endParaRPr lang="ru-RU" altLang="ru-RU" sz="1800" dirty="0"/>
            </a:p>
          </p:txBody>
        </p:sp>
        <p:cxnSp>
          <p:nvCxnSpPr>
            <p:cNvPr id="12" name="Прямая со стрелкой 11"/>
            <p:cNvCxnSpPr>
              <a:stCxn id="43019" idx="0"/>
              <a:endCxn id="9" idx="3"/>
            </p:cNvCxnSpPr>
            <p:nvPr/>
          </p:nvCxnSpPr>
          <p:spPr>
            <a:xfrm flipH="1" flipV="1">
              <a:off x="5364132" y="3736113"/>
              <a:ext cx="1538850" cy="12815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>
              <a:stCxn id="43015" idx="2"/>
              <a:endCxn id="8" idx="3"/>
            </p:cNvCxnSpPr>
            <p:nvPr/>
          </p:nvCxnSpPr>
          <p:spPr>
            <a:xfrm flipH="1">
              <a:off x="5651437" y="1629259"/>
              <a:ext cx="2336529" cy="44755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flipV="1">
              <a:off x="7453040" y="2057772"/>
              <a:ext cx="0" cy="22012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3" name="TextBox 28"/>
            <p:cNvSpPr txBox="1">
              <a:spLocks noChangeArrowheads="1"/>
            </p:cNvSpPr>
            <p:nvPr/>
          </p:nvSpPr>
          <p:spPr bwMode="auto">
            <a:xfrm>
              <a:off x="7649111" y="2616226"/>
              <a:ext cx="154997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Направление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сдвига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/>
                <a:t>“</a:t>
              </a:r>
              <a:r>
                <a:rPr lang="ru-RU" altLang="ru-RU" sz="1800"/>
                <a:t>Полотна</a:t>
              </a:r>
              <a:r>
                <a:rPr lang="en-US" altLang="ru-RU" sz="1800"/>
                <a:t>”</a:t>
              </a:r>
              <a:endParaRPr lang="ru-RU" altLang="ru-RU" sz="1800"/>
            </a:p>
          </p:txBody>
        </p:sp>
      </p:grpSp>
      <p:sp>
        <p:nvSpPr>
          <p:cNvPr id="43014" name="TextBox 33"/>
          <p:cNvSpPr txBox="1">
            <a:spLocks noChangeArrowheads="1"/>
          </p:cNvSpPr>
          <p:nvPr/>
        </p:nvSpPr>
        <p:spPr bwMode="auto">
          <a:xfrm>
            <a:off x="611188" y="5517232"/>
            <a:ext cx="750888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При работе в КС </a:t>
            </a:r>
            <a:r>
              <a:rPr lang="en-US" altLang="ru-RU" sz="1800" b="1" dirty="0"/>
              <a:t>command.com</a:t>
            </a:r>
            <a:r>
              <a:rPr lang="ru-RU" altLang="ru-RU" sz="1800" b="1" dirty="0"/>
              <a:t> </a:t>
            </a:r>
            <a:r>
              <a:rPr lang="ru-RU" altLang="ru-RU" sz="1800" dirty="0"/>
              <a:t> возможности программиста ограничены, доступные команды модно проверить командой </a:t>
            </a:r>
            <a:r>
              <a:rPr lang="en-US" altLang="ru-RU" sz="1800" b="1" dirty="0"/>
              <a:t>help</a:t>
            </a:r>
            <a:r>
              <a:rPr lang="en-US" altLang="ru-RU" sz="1800" dirty="0"/>
              <a:t>.</a:t>
            </a:r>
            <a:r>
              <a:rPr lang="ru-RU" altLang="ru-RU" sz="1800" dirty="0"/>
              <a:t> </a:t>
            </a:r>
          </a:p>
        </p:txBody>
      </p: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984826" cy="5762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Запуск </a:t>
            </a:r>
            <a:r>
              <a:rPr lang="en-US" sz="3600" dirty="0"/>
              <a:t>Windows –PowerShell </a:t>
            </a:r>
            <a:r>
              <a:rPr lang="ru-RU" sz="3600" dirty="0"/>
              <a:t> 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827088" y="692150"/>
            <a:ext cx="770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Запуск интерпретатора </a:t>
            </a:r>
            <a:r>
              <a:rPr lang="en-US" altLang="ru-RU" sz="1800"/>
              <a:t>powershell</a:t>
            </a:r>
            <a:r>
              <a:rPr lang="ru-RU" altLang="ru-RU" sz="1800"/>
              <a:t> выполняется из меню ПУСК или по следующему пути: </a:t>
            </a:r>
            <a:r>
              <a:rPr lang="en-US" altLang="ru-RU" sz="1800"/>
              <a:t>system32\WindowsPowerShell\v1.0\</a:t>
            </a:r>
            <a:r>
              <a:rPr lang="en-US" altLang="ru-RU" sz="1800" b="1"/>
              <a:t>powershell.exe</a:t>
            </a:r>
            <a:r>
              <a:rPr lang="ru-RU" altLang="ru-RU" sz="1800" b="1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Здесь продемонстрировано выполнение команды </a:t>
            </a:r>
            <a:r>
              <a:rPr lang="en-US" altLang="ru-RU" sz="1800"/>
              <a:t>DIR (</a:t>
            </a:r>
            <a:r>
              <a:rPr lang="ru-RU" altLang="ru-RU" sz="1800"/>
              <a:t>выделено красным</a:t>
            </a:r>
            <a:r>
              <a:rPr lang="en-US" altLang="ru-RU" sz="1800"/>
              <a:t>)</a:t>
            </a:r>
            <a:r>
              <a:rPr lang="ru-RU" altLang="ru-RU" sz="18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 b="1"/>
          </a:p>
        </p:txBody>
      </p:sp>
      <p:sp>
        <p:nvSpPr>
          <p:cNvPr id="8" name="Прямоугольник 7"/>
          <p:cNvSpPr/>
          <p:nvPr/>
        </p:nvSpPr>
        <p:spPr>
          <a:xfrm>
            <a:off x="1670050" y="2636838"/>
            <a:ext cx="57467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44038" name="Группа 22"/>
          <p:cNvGrpSpPr>
            <a:grpSpLocks/>
          </p:cNvGrpSpPr>
          <p:nvPr/>
        </p:nvGrpSpPr>
        <p:grpSpPr bwMode="auto">
          <a:xfrm>
            <a:off x="1042988" y="1524000"/>
            <a:ext cx="8099425" cy="4281488"/>
            <a:chOff x="1043608" y="1820483"/>
            <a:chExt cx="8099579" cy="4282105"/>
          </a:xfrm>
        </p:grpSpPr>
        <p:pic>
          <p:nvPicPr>
            <p:cNvPr id="44041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420888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2" name="TextBox 6"/>
            <p:cNvSpPr txBox="1">
              <a:spLocks noChangeArrowheads="1"/>
            </p:cNvSpPr>
            <p:nvPr/>
          </p:nvSpPr>
          <p:spPr bwMode="auto">
            <a:xfrm>
              <a:off x="6804248" y="1820483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cxnSp>
          <p:nvCxnSpPr>
            <p:cNvPr id="9" name="Прямая со стрелкой 8"/>
            <p:cNvCxnSpPr>
              <a:stCxn id="44042" idx="2"/>
              <a:endCxn id="29" idx="3"/>
            </p:cNvCxnSpPr>
            <p:nvPr/>
          </p:nvCxnSpPr>
          <p:spPr>
            <a:xfrm flipH="1">
              <a:off x="2267593" y="2190424"/>
              <a:ext cx="5553181" cy="5985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44" name="TextBox 12"/>
            <p:cNvSpPr txBox="1">
              <a:spLocks noChangeArrowheads="1"/>
            </p:cNvSpPr>
            <p:nvPr/>
          </p:nvSpPr>
          <p:spPr bwMode="auto">
            <a:xfrm>
              <a:off x="5254755" y="5733256"/>
              <a:ext cx="38884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Результаты выполнения команды ОС</a:t>
              </a:r>
            </a:p>
          </p:txBody>
        </p:sp>
        <p:cxnSp>
          <p:nvCxnSpPr>
            <p:cNvPr id="14" name="Прямая со стрелкой 13"/>
            <p:cNvCxnSpPr>
              <a:stCxn id="44044" idx="0"/>
              <a:endCxn id="16" idx="3"/>
            </p:cNvCxnSpPr>
            <p:nvPr/>
          </p:nvCxnSpPr>
          <p:spPr>
            <a:xfrm flipH="1" flipV="1">
              <a:off x="6771417" y="4400543"/>
              <a:ext cx="427045" cy="13321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Прямоугольник 15"/>
            <p:cNvSpPr/>
            <p:nvPr/>
          </p:nvSpPr>
          <p:spPr>
            <a:xfrm>
              <a:off x="1178548" y="3438379"/>
              <a:ext cx="5592869" cy="192591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4039" name="TextBox 21"/>
          <p:cNvSpPr txBox="1">
            <a:spLocks noChangeArrowheads="1"/>
          </p:cNvSpPr>
          <p:nvPr/>
        </p:nvSpPr>
        <p:spPr bwMode="auto">
          <a:xfrm>
            <a:off x="1055439" y="5805488"/>
            <a:ext cx="6553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Завершение работы  </a:t>
            </a:r>
            <a:r>
              <a:rPr lang="en-US" altLang="ru-RU" sz="1800" b="1" dirty="0" err="1"/>
              <a:t>powershell</a:t>
            </a:r>
            <a:r>
              <a:rPr lang="ru-RU" altLang="ru-RU" sz="1800" b="1" dirty="0"/>
              <a:t> </a:t>
            </a:r>
            <a:r>
              <a:rPr lang="ru-RU" altLang="ru-RU" sz="1800" dirty="0"/>
              <a:t>выполняется командой </a:t>
            </a:r>
            <a:r>
              <a:rPr lang="en-US" altLang="ru-RU" sz="1800" b="1" dirty="0"/>
              <a:t>exit. </a:t>
            </a:r>
            <a:endParaRPr lang="ru-RU" altLang="ru-RU" sz="18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692275" y="2349500"/>
            <a:ext cx="576263" cy="28733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043608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12796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Windows -PowerShell ISE</a:t>
            </a:r>
            <a:endParaRPr lang="ru-RU" dirty="0"/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1043310" y="765175"/>
            <a:ext cx="7777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dirty="0"/>
              <a:t>Windows\system32\</a:t>
            </a:r>
            <a:r>
              <a:rPr lang="en-US" altLang="ru-RU" sz="1800" dirty="0" err="1"/>
              <a:t>WindowsPowerShell</a:t>
            </a:r>
            <a:r>
              <a:rPr lang="en-US" altLang="ru-RU" sz="1800" dirty="0"/>
              <a:t>\v1.0\</a:t>
            </a:r>
            <a:r>
              <a:rPr lang="en-US" altLang="ru-RU" sz="1800" b="1" dirty="0"/>
              <a:t>PowerShell_ISE</a:t>
            </a:r>
            <a:r>
              <a:rPr lang="en-US" altLang="ru-RU" sz="1800" dirty="0"/>
              <a:t>.exe – </a:t>
            </a:r>
            <a:r>
              <a:rPr lang="ru-RU" altLang="ru-RU" sz="1800" dirty="0"/>
              <a:t>это среда (оболочка) для разработки и отладки командных файлов </a:t>
            </a:r>
            <a:r>
              <a:rPr lang="en-US" altLang="ru-RU" sz="1800" dirty="0"/>
              <a:t>ps1</a:t>
            </a:r>
            <a:r>
              <a:rPr lang="ru-RU" altLang="ru-RU" sz="1800" dirty="0"/>
              <a:t>.</a:t>
            </a:r>
          </a:p>
        </p:txBody>
      </p:sp>
      <p:grpSp>
        <p:nvGrpSpPr>
          <p:cNvPr id="45061" name="Группа 37"/>
          <p:cNvGrpSpPr>
            <a:grpSpLocks/>
          </p:cNvGrpSpPr>
          <p:nvPr/>
        </p:nvGrpSpPr>
        <p:grpSpPr bwMode="auto">
          <a:xfrm>
            <a:off x="827088" y="1411288"/>
            <a:ext cx="8209409" cy="3635375"/>
            <a:chOff x="827584" y="1411035"/>
            <a:chExt cx="8587625" cy="4322221"/>
          </a:xfrm>
        </p:grpSpPr>
        <p:pic>
          <p:nvPicPr>
            <p:cNvPr id="45063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1035"/>
              <a:ext cx="5544616" cy="4322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Прямая со стрелкой 5"/>
            <p:cNvCxnSpPr>
              <a:stCxn id="45065" idx="1"/>
            </p:cNvCxnSpPr>
            <p:nvPr/>
          </p:nvCxnSpPr>
          <p:spPr>
            <a:xfrm flipH="1">
              <a:off x="1691117" y="2085209"/>
              <a:ext cx="4969116" cy="5639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65" name="TextBox 8"/>
            <p:cNvSpPr txBox="1">
              <a:spLocks noChangeArrowheads="1"/>
            </p:cNvSpPr>
            <p:nvPr/>
          </p:nvSpPr>
          <p:spPr bwMode="auto">
            <a:xfrm>
              <a:off x="6660232" y="1536320"/>
              <a:ext cx="2754977" cy="109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ввода</a:t>
              </a:r>
              <a:r>
                <a:rPr lang="en-US" altLang="ru-RU" sz="1800" dirty="0"/>
                <a:t> </a:t>
              </a:r>
              <a:r>
                <a:rPr lang="ru-RU" altLang="ru-RU" sz="1800" u="sng" dirty="0"/>
                <a:t>текста</a:t>
              </a:r>
              <a:r>
                <a:rPr lang="ru-RU" altLang="ru-RU" sz="1800" dirty="0"/>
                <a:t> командных файлов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PS1</a:t>
              </a:r>
              <a:r>
                <a:rPr lang="en-US" altLang="ru-RU" sz="1800" dirty="0"/>
                <a:t> (</a:t>
              </a:r>
              <a:r>
                <a:rPr lang="ru-RU" altLang="ru-RU" sz="1800" dirty="0"/>
                <a:t>скриптов</a:t>
              </a:r>
              <a:r>
                <a:rPr lang="en-US" altLang="ru-RU" sz="1800" dirty="0"/>
                <a:t>)</a:t>
              </a:r>
              <a:r>
                <a:rPr lang="ru-RU" altLang="ru-RU" sz="1800" dirty="0"/>
                <a:t> и их </a:t>
              </a:r>
              <a:r>
                <a:rPr lang="ru-RU" altLang="ru-RU" sz="1800" u="sng" dirty="0"/>
                <a:t>отладки</a:t>
              </a:r>
              <a:r>
                <a:rPr lang="ru-RU" altLang="ru-RU" sz="1800" dirty="0"/>
                <a:t> </a:t>
              </a:r>
            </a:p>
          </p:txBody>
        </p:sp>
        <p:sp>
          <p:nvSpPr>
            <p:cNvPr id="45066" name="TextBox 9"/>
            <p:cNvSpPr txBox="1">
              <a:spLocks noChangeArrowheads="1"/>
            </p:cNvSpPr>
            <p:nvPr/>
          </p:nvSpPr>
          <p:spPr bwMode="auto">
            <a:xfrm>
              <a:off x="6831170" y="4723808"/>
              <a:ext cx="2034386" cy="768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Ввод отдельной </a:t>
              </a:r>
              <a:r>
                <a:rPr lang="ru-RU" altLang="ru-RU" sz="1800" u="sng" dirty="0"/>
                <a:t>команды</a:t>
              </a:r>
              <a:r>
                <a:rPr lang="ru-RU" altLang="ru-RU" sz="1800" dirty="0"/>
                <a:t> ОС в КС</a:t>
              </a:r>
            </a:p>
          </p:txBody>
        </p:sp>
        <p:sp>
          <p:nvSpPr>
            <p:cNvPr id="45067" name="TextBox 16"/>
            <p:cNvSpPr txBox="1">
              <a:spLocks noChangeArrowheads="1"/>
            </p:cNvSpPr>
            <p:nvPr/>
          </p:nvSpPr>
          <p:spPr bwMode="auto">
            <a:xfrm>
              <a:off x="6812632" y="2649687"/>
              <a:ext cx="2376263" cy="1097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вывода</a:t>
              </a:r>
              <a:r>
                <a:rPr lang="ru-RU" altLang="ru-RU" sz="1800" dirty="0"/>
                <a:t> </a:t>
              </a:r>
              <a:r>
                <a:rPr lang="ru-RU" altLang="ru-RU" sz="1800" u="sng" dirty="0"/>
                <a:t>результатов</a:t>
              </a:r>
              <a:r>
                <a:rPr lang="ru-RU" altLang="ru-RU" sz="1800" dirty="0"/>
                <a:t> работы скриптов и команд</a:t>
              </a:r>
            </a:p>
          </p:txBody>
        </p:sp>
        <p:cxnSp>
          <p:nvCxnSpPr>
            <p:cNvPr id="18" name="Прямая со стрелкой 17"/>
            <p:cNvCxnSpPr>
              <a:stCxn id="45067" idx="1"/>
              <a:endCxn id="25" idx="3"/>
            </p:cNvCxnSpPr>
            <p:nvPr/>
          </p:nvCxnSpPr>
          <p:spPr>
            <a:xfrm flipH="1">
              <a:off x="5307985" y="3198582"/>
              <a:ext cx="1504647" cy="10489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stCxn id="45066" idx="1"/>
              <a:endCxn id="29" idx="3"/>
            </p:cNvCxnSpPr>
            <p:nvPr/>
          </p:nvCxnSpPr>
          <p:spPr>
            <a:xfrm flipH="1">
              <a:off x="1584835" y="5108515"/>
              <a:ext cx="5245954" cy="11135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/>
            <p:cNvSpPr/>
            <p:nvPr/>
          </p:nvSpPr>
          <p:spPr>
            <a:xfrm>
              <a:off x="862457" y="3572144"/>
              <a:ext cx="4445528" cy="135078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008593" y="5061330"/>
              <a:ext cx="576242" cy="318976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5062" name="TextBox 36"/>
          <p:cNvSpPr txBox="1">
            <a:spLocks noChangeArrowheads="1"/>
          </p:cNvSpPr>
          <p:nvPr/>
        </p:nvSpPr>
        <p:spPr bwMode="auto">
          <a:xfrm>
            <a:off x="815974" y="5046663"/>
            <a:ext cx="80041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Для запуска командных </a:t>
            </a:r>
            <a:r>
              <a:rPr lang="en-US" altLang="ru-RU" sz="1500" dirty="0"/>
              <a:t>PS (PS1)</a:t>
            </a:r>
            <a:r>
              <a:rPr lang="ru-RU" altLang="ru-RU" sz="1500" dirty="0"/>
              <a:t>необходимо специальной командой разрешить выполнение процессов, команд и скриптов: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500" dirty="0"/>
              <a:t>&gt;</a:t>
            </a: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  <a:r>
              <a:rPr lang="ru-RU" altLang="ru-RU" sz="1500" dirty="0"/>
              <a:t>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ru-RU" altLang="ru-RU" sz="1500" b="1" u="sng" dirty="0">
                <a:solidFill>
                  <a:srgbClr val="FF0000"/>
                </a:solidFill>
              </a:rPr>
              <a:t>Завершение работы  </a:t>
            </a:r>
            <a:r>
              <a:rPr lang="en-US" altLang="ru-RU" sz="1500" b="1" dirty="0" err="1"/>
              <a:t>powershell</a:t>
            </a:r>
            <a:r>
              <a:rPr lang="ru-RU" altLang="ru-RU" sz="1500" b="1" dirty="0"/>
              <a:t> </a:t>
            </a:r>
            <a:r>
              <a:rPr lang="ru-RU" altLang="ru-RU" sz="1500" dirty="0"/>
              <a:t>выполняется командой </a:t>
            </a:r>
            <a:r>
              <a:rPr lang="en-US" altLang="ru-RU" sz="1500" b="1" dirty="0"/>
              <a:t>exit. </a:t>
            </a:r>
            <a:endParaRPr lang="ru-RU" altLang="ru-RU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Данная среда присутствует во всех версиях начиная с </a:t>
            </a:r>
            <a:r>
              <a:rPr lang="en-US" altLang="ru-RU" sz="1500" b="1" dirty="0"/>
              <a:t>Win7</a:t>
            </a:r>
            <a:r>
              <a:rPr lang="en-US" altLang="ru-RU" sz="1500" dirty="0"/>
              <a:t> </a:t>
            </a:r>
            <a:r>
              <a:rPr lang="ru-RU" altLang="ru-RU" sz="1500" dirty="0"/>
              <a:t>и </a:t>
            </a:r>
            <a:r>
              <a:rPr lang="ru-RU" altLang="ru-RU" sz="1500" u="sng" dirty="0"/>
              <a:t>старше</a:t>
            </a:r>
            <a:r>
              <a:rPr lang="ru-RU" altLang="ru-RU" sz="1500" dirty="0"/>
              <a:t>.</a:t>
            </a:r>
          </a:p>
        </p:txBody>
      </p: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936625" y="6293158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</a:t>
            </a:r>
            <a:r>
              <a:rPr lang="ru-RU" altLang="ru-RU" sz="2000" b="1" dirty="0">
                <a:solidFill>
                  <a:srgbClr val="FF0000"/>
                </a:solidFill>
              </a:rPr>
              <a:t>!!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1000125" y="44450"/>
            <a:ext cx="6884243" cy="70643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Файл-менеджеры</a:t>
            </a:r>
            <a:r>
              <a:rPr lang="en-US" altLang="ru-RU" sz="3200" dirty="0"/>
              <a:t> (</a:t>
            </a:r>
            <a:r>
              <a:rPr lang="ru-RU" altLang="ru-RU" sz="3200" dirty="0"/>
              <a:t>ввод команд</a:t>
            </a:r>
            <a:r>
              <a:rPr lang="en-US" altLang="ru-RU" sz="3200" dirty="0"/>
              <a:t>)</a:t>
            </a:r>
            <a:endParaRPr lang="ru-RU" altLang="ru-RU" sz="3200" dirty="0"/>
          </a:p>
        </p:txBody>
      </p:sp>
      <p:sp>
        <p:nvSpPr>
          <p:cNvPr id="46084" name="Прямоугольник 4"/>
          <p:cNvSpPr>
            <a:spLocks noChangeArrowheads="1"/>
          </p:cNvSpPr>
          <p:nvPr/>
        </p:nvSpPr>
        <p:spPr bwMode="auto">
          <a:xfrm>
            <a:off x="395288" y="620713"/>
            <a:ext cx="81375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использовать режим </a:t>
            </a:r>
            <a:r>
              <a:rPr lang="ru-RU" altLang="ru-RU" sz="2400"/>
              <a:t>командной</a:t>
            </a:r>
            <a:r>
              <a:rPr lang="ru-RU" altLang="ru-RU" sz="1800"/>
              <a:t> строки в любом доступном файл-менеджере ( </a:t>
            </a:r>
            <a:r>
              <a:rPr lang="en-US" altLang="ru-RU" sz="1800" b="1"/>
              <a:t>Far</a:t>
            </a:r>
            <a:r>
              <a:rPr lang="en-US" altLang="ru-RU" sz="1800"/>
              <a:t>, DN, </a:t>
            </a:r>
            <a:r>
              <a:rPr lang="en-US" altLang="ru-RU" sz="1800" b="1"/>
              <a:t>Windows</a:t>
            </a:r>
            <a:r>
              <a:rPr lang="en-US" altLang="ru-RU" sz="1800"/>
              <a:t> </a:t>
            </a:r>
            <a:r>
              <a:rPr lang="en-US" altLang="ru-RU" sz="1800" b="1"/>
              <a:t>Commander, Total Commander</a:t>
            </a:r>
            <a:r>
              <a:rPr lang="ru-RU" altLang="ru-RU" sz="1800"/>
              <a:t> и других).</a:t>
            </a:r>
          </a:p>
        </p:txBody>
      </p:sp>
      <p:grpSp>
        <p:nvGrpSpPr>
          <p:cNvPr id="46085" name="Группа 8"/>
          <p:cNvGrpSpPr>
            <a:grpSpLocks/>
          </p:cNvGrpSpPr>
          <p:nvPr/>
        </p:nvGrpSpPr>
        <p:grpSpPr bwMode="auto">
          <a:xfrm>
            <a:off x="477838" y="1412875"/>
            <a:ext cx="8305800" cy="2676525"/>
            <a:chOff x="477124" y="1412776"/>
            <a:chExt cx="8305800" cy="2676525"/>
          </a:xfrm>
        </p:grpSpPr>
        <p:pic>
          <p:nvPicPr>
            <p:cNvPr id="46090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24" y="1412776"/>
              <a:ext cx="8305800" cy="2676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/>
            <p:cNvSpPr/>
            <p:nvPr/>
          </p:nvSpPr>
          <p:spPr>
            <a:xfrm>
              <a:off x="2339261" y="3452714"/>
              <a:ext cx="1081088" cy="31908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573897" y="4149080"/>
            <a:ext cx="81708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/>
              <a:t>На рисунке </a:t>
            </a:r>
            <a:r>
              <a:rPr lang="ru-RU" altLang="ru-RU" sz="1600" u="sng" dirty="0"/>
              <a:t>показана нижняя часть окна файл-менеджера </a:t>
            </a:r>
            <a:r>
              <a:rPr lang="en-US" altLang="ru-RU" sz="1600" b="1" dirty="0"/>
              <a:t>Total </a:t>
            </a:r>
            <a:r>
              <a:rPr lang="ru-RU" altLang="ru-RU" sz="1600" b="1" dirty="0"/>
              <a:t> </a:t>
            </a:r>
            <a:r>
              <a:rPr lang="en-US" altLang="ru-RU" sz="1600" b="1" dirty="0"/>
              <a:t>Commander</a:t>
            </a:r>
            <a:r>
              <a:rPr lang="ru-RU" altLang="ru-RU" sz="1600" b="1" dirty="0"/>
              <a:t>. </a:t>
            </a:r>
            <a:r>
              <a:rPr lang="ru-RU" altLang="ru-RU" sz="1600" dirty="0">
                <a:solidFill>
                  <a:srgbClr val="00B050"/>
                </a:solidFill>
              </a:rPr>
              <a:t>Зеленым цветом   </a:t>
            </a:r>
            <a:r>
              <a:rPr lang="ru-RU" altLang="ru-RU" sz="1600" dirty="0"/>
              <a:t>на рисунке выделена область подсказки и ввода команд ОС. </a:t>
            </a:r>
            <a:r>
              <a:rPr lang="ru-RU" altLang="ru-RU" sz="1600" dirty="0">
                <a:solidFill>
                  <a:srgbClr val="FF0000"/>
                </a:solidFill>
              </a:rPr>
              <a:t>Красным</a:t>
            </a:r>
            <a:r>
              <a:rPr lang="ru-RU" altLang="ru-RU" sz="1600" dirty="0"/>
              <a:t> выделен текст введенной команды (команда </a:t>
            </a:r>
            <a:r>
              <a:rPr lang="en-US" altLang="ru-RU" sz="1600" dirty="0"/>
              <a:t>DIR..</a:t>
            </a:r>
            <a:r>
              <a:rPr lang="ru-RU" altLang="ru-RU" sz="1600" dirty="0"/>
              <a:t>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b="1" u="sng" dirty="0"/>
              <a:t>Примечание</a:t>
            </a:r>
            <a:r>
              <a:rPr lang="ru-RU" altLang="ru-RU" sz="1600" dirty="0"/>
              <a:t>: При выполнении команд в этом случае результат</a:t>
            </a:r>
            <a:r>
              <a:rPr lang="en-US" altLang="ru-RU" sz="1600" dirty="0"/>
              <a:t> </a:t>
            </a:r>
            <a:r>
              <a:rPr lang="ru-RU" altLang="ru-RU" sz="1600" dirty="0"/>
              <a:t>ее работы не всегда будет показан на экране (в </a:t>
            </a:r>
            <a:r>
              <a:rPr lang="en-US" altLang="ru-RU" sz="1600" b="1" dirty="0"/>
              <a:t>Windows</a:t>
            </a:r>
            <a:r>
              <a:rPr lang="en-US" altLang="ru-RU" sz="1600" dirty="0"/>
              <a:t> </a:t>
            </a:r>
            <a:r>
              <a:rPr lang="en-US" altLang="ru-RU" sz="1600" b="1" dirty="0"/>
              <a:t>Commander, Total Commander</a:t>
            </a:r>
            <a:r>
              <a:rPr lang="ru-RU" altLang="ru-RU" sz="1600" dirty="0"/>
              <a:t>  не увидим, но можно вывести результат в текстовый файл (</a:t>
            </a:r>
            <a:r>
              <a:rPr lang="en-US" altLang="ru-RU" sz="1600" dirty="0"/>
              <a:t>&gt;&gt; </a:t>
            </a:r>
            <a:r>
              <a:rPr lang="en-US" altLang="ru-RU" sz="1600" b="1" dirty="0">
                <a:solidFill>
                  <a:srgbClr val="FF0000"/>
                </a:solidFill>
              </a:rPr>
              <a:t>dir.txt</a:t>
            </a:r>
            <a:r>
              <a:rPr lang="ru-RU" altLang="ru-RU" sz="1600" dirty="0"/>
              <a:t>)</a:t>
            </a:r>
            <a:r>
              <a:rPr lang="en-US" altLang="ru-RU" sz="1600" dirty="0"/>
              <a:t>, </a:t>
            </a:r>
            <a:r>
              <a:rPr lang="ru-RU" altLang="ru-RU" sz="1600" dirty="0"/>
              <a:t>в </a:t>
            </a:r>
            <a:r>
              <a:rPr lang="en-US" altLang="ru-RU" sz="1600" b="1" dirty="0"/>
              <a:t>FAR</a:t>
            </a:r>
            <a:r>
              <a:rPr lang="en-US" altLang="ru-RU" sz="1600" dirty="0"/>
              <a:t> </a:t>
            </a:r>
            <a:r>
              <a:rPr lang="ru-RU" altLang="ru-RU" sz="1600" dirty="0"/>
              <a:t>и </a:t>
            </a:r>
            <a:r>
              <a:rPr lang="en-US" altLang="ru-RU" sz="1600" b="1" dirty="0"/>
              <a:t>DN</a:t>
            </a:r>
            <a:r>
              <a:rPr lang="ru-RU" altLang="ru-RU" sz="1600" dirty="0"/>
              <a:t> и др. можно переключиться в режим просмотра комбинацией </a:t>
            </a:r>
            <a:r>
              <a:rPr lang="en-US" altLang="ru-RU" sz="1600" b="1" dirty="0" err="1"/>
              <a:t>Ctrl+”O</a:t>
            </a:r>
            <a:r>
              <a:rPr lang="en-US" altLang="ru-RU" sz="1600" b="1" dirty="0"/>
              <a:t>” </a:t>
            </a:r>
            <a:r>
              <a:rPr lang="ru-RU" altLang="ru-RU" sz="1600" dirty="0"/>
              <a:t>)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63650" y="3500438"/>
            <a:ext cx="7489825" cy="223837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755650" y="1512888"/>
            <a:ext cx="2033588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</a:t>
            </a:r>
          </a:p>
        </p:txBody>
      </p:sp>
      <p:cxnSp>
        <p:nvCxnSpPr>
          <p:cNvPr id="11" name="Прямая со стрелкой 10"/>
          <p:cNvCxnSpPr>
            <a:stCxn id="46088" idx="2"/>
          </p:cNvCxnSpPr>
          <p:nvPr/>
        </p:nvCxnSpPr>
        <p:spPr>
          <a:xfrm>
            <a:off x="1773238" y="1882775"/>
            <a:ext cx="1016000" cy="15700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188913"/>
            <a:ext cx="860425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/>
              <a:t>DOSBox</a:t>
            </a:r>
            <a:r>
              <a:rPr lang="ru-RU" dirty="0"/>
              <a:t> установка, настройка и работа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93662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На сайте дисциплины можно скачать </a:t>
            </a:r>
            <a:r>
              <a:rPr lang="ru-RU" sz="2400" u="sng" dirty="0"/>
              <a:t>эмулятор</a:t>
            </a:r>
            <a:r>
              <a:rPr lang="ru-RU" sz="2400" dirty="0"/>
              <a:t> режима командной строки и ОС ДОС – </a:t>
            </a:r>
            <a:r>
              <a:rPr lang="en-US" sz="2400" b="1" dirty="0" err="1"/>
              <a:t>DOSBox</a:t>
            </a:r>
            <a:r>
              <a:rPr lang="en-US" sz="2400" dirty="0"/>
              <a:t> v 0.74, </a:t>
            </a:r>
            <a:r>
              <a:rPr lang="ru-RU" sz="2400" dirty="0"/>
              <a:t>после установки на рабочем столе появиться иконка программы, а после запуска получим </a:t>
            </a:r>
            <a:r>
              <a:rPr lang="ru-RU" sz="2400" u="sng" dirty="0"/>
              <a:t>окно</a:t>
            </a:r>
            <a:r>
              <a:rPr lang="ru-RU" sz="2400" dirty="0"/>
              <a:t> вида: </a:t>
            </a:r>
          </a:p>
        </p:txBody>
      </p:sp>
      <p:pic>
        <p:nvPicPr>
          <p:cNvPr id="5325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5087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0825" y="4797425"/>
            <a:ext cx="8066088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В данном случае уже выполнено </a:t>
            </a:r>
            <a:r>
              <a:rPr lang="ru-RU" sz="1600" u="sng" dirty="0">
                <a:latin typeface="+mn-lt"/>
                <a:cs typeface="+mn-cs"/>
              </a:rPr>
              <a:t>монтирование</a:t>
            </a:r>
            <a:r>
              <a:rPr lang="ru-RU" sz="1600" dirty="0">
                <a:latin typeface="+mn-lt"/>
                <a:cs typeface="+mn-cs"/>
              </a:rPr>
              <a:t> (команда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MOUNT</a:t>
            </a:r>
            <a:r>
              <a:rPr lang="ru-RU" sz="1600" dirty="0">
                <a:latin typeface="+mn-lt"/>
                <a:cs typeface="+mn-cs"/>
              </a:rPr>
              <a:t>) каталога (</a:t>
            </a:r>
            <a:r>
              <a:rPr lang="en-US" sz="1600" dirty="0">
                <a:latin typeface="+mn-lt"/>
                <a:cs typeface="+mn-cs"/>
              </a:rPr>
              <a:t>c:\SP_2017</a:t>
            </a:r>
            <a:r>
              <a:rPr lang="ru-RU" sz="1600" u="sng" dirty="0">
                <a:latin typeface="+mn-lt"/>
                <a:cs typeface="+mn-cs"/>
              </a:rPr>
              <a:t>)русификация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DOSBox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keyb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ru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866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 и запуск русификатора ДОС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rkm.com</a:t>
            </a:r>
            <a:r>
              <a:rPr lang="ru-RU" sz="1600" dirty="0">
                <a:latin typeface="+mn-lt"/>
                <a:cs typeface="+mn-cs"/>
              </a:rPr>
              <a:t> 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Запуск программы выполнен с параметрами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dirty="0">
                <a:latin typeface="+mn-lt"/>
                <a:cs typeface="+mn-cs"/>
              </a:rPr>
              <a:t>см. свойства ярлыка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"C:\Program Files (x86)\DOSBox-0.74\DOSBox.exe" -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noconsole</a:t>
            </a:r>
            <a:r>
              <a:rPr lang="en-US" sz="1600" dirty="0">
                <a:latin typeface="+mn-lt"/>
                <a:cs typeface="+mn-cs"/>
              </a:rPr>
              <a:t> –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Параметры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600" dirty="0">
                <a:latin typeface="+mn-lt"/>
                <a:cs typeface="+mn-cs"/>
              </a:rPr>
              <a:t>-</a:t>
            </a:r>
            <a:r>
              <a:rPr lang="en-US" sz="1600" b="1" dirty="0" err="1">
                <a:latin typeface="+mn-lt"/>
                <a:cs typeface="+mn-cs"/>
              </a:rPr>
              <a:t>noconsole</a:t>
            </a:r>
            <a:r>
              <a:rPr lang="ru-RU" sz="1600" b="1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нет консоли </a:t>
            </a:r>
            <a:r>
              <a:rPr lang="en-US" sz="1600" dirty="0" err="1">
                <a:latin typeface="+mn-lt"/>
                <a:cs typeface="+mn-cs"/>
              </a:rPr>
              <a:t>DOSBox</a:t>
            </a:r>
            <a:r>
              <a:rPr lang="ru-RU" sz="1600" dirty="0">
                <a:latin typeface="+mn-lt"/>
                <a:cs typeface="+mn-cs"/>
              </a:rPr>
              <a:t>,а  </a:t>
            </a:r>
            <a:r>
              <a:rPr lang="en-US" sz="1600" b="1" dirty="0" err="1"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файл настроек </a:t>
            </a:r>
            <a:r>
              <a:rPr lang="en-US" sz="1600" b="1" dirty="0">
                <a:latin typeface="+mn-lt"/>
                <a:cs typeface="+mn-cs"/>
              </a:rPr>
              <a:t>dosbox-0.74.conf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записывается в каталог пользователя: </a:t>
            </a:r>
            <a:r>
              <a:rPr lang="en-US" sz="1600" b="1" dirty="0">
                <a:latin typeface="+mn-lt"/>
                <a:cs typeface="+mn-cs"/>
              </a:rPr>
              <a:t>c:\User\AppData\Local\DOSBox</a:t>
            </a:r>
            <a:endParaRPr lang="ru-RU" sz="16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1908175" y="2420938"/>
            <a:ext cx="1943100" cy="2447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3635375" y="3573463"/>
            <a:ext cx="4060825" cy="15843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1692275" y="2997200"/>
            <a:ext cx="431800" cy="20875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38275"/>
            <a:ext cx="6248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Заголовок 1"/>
          <p:cNvSpPr>
            <a:spLocks noGrp="1"/>
          </p:cNvSpPr>
          <p:nvPr>
            <p:ph type="title"/>
          </p:nvPr>
        </p:nvSpPr>
        <p:spPr>
          <a:xfrm>
            <a:off x="1006475" y="93663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600"/>
              <a:t>Команда в </a:t>
            </a:r>
            <a:r>
              <a:rPr lang="en-US" altLang="ru-RU" sz="3600"/>
              <a:t>DOSBox</a:t>
            </a:r>
            <a:endParaRPr lang="ru-RU" altLang="ru-RU" sz="3600"/>
          </a:p>
        </p:txBody>
      </p:sp>
      <p:sp>
        <p:nvSpPr>
          <p:cNvPr id="54277" name="TextBox 5"/>
          <p:cNvSpPr txBox="1">
            <a:spLocks noChangeArrowheads="1"/>
          </p:cNvSpPr>
          <p:nvPr/>
        </p:nvSpPr>
        <p:spPr bwMode="auto">
          <a:xfrm>
            <a:off x="900113" y="1016000"/>
            <a:ext cx="5307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Выполнение команды </a:t>
            </a:r>
            <a:r>
              <a:rPr lang="en-US" altLang="ru-RU" sz="1800"/>
              <a:t>DIR </a:t>
            </a:r>
            <a:r>
              <a:rPr lang="ru-RU" altLang="ru-RU" sz="1800"/>
              <a:t>в </a:t>
            </a:r>
            <a:r>
              <a:rPr lang="en-US" altLang="ru-RU" sz="1800"/>
              <a:t>DOSBox </a:t>
            </a:r>
            <a:r>
              <a:rPr lang="ru-RU" altLang="ru-RU" sz="1800"/>
              <a:t>показано ниже:</a:t>
            </a:r>
          </a:p>
        </p:txBody>
      </p:sp>
      <p:sp>
        <p:nvSpPr>
          <p:cNvPr id="54278" name="TextBox 6"/>
          <p:cNvSpPr txBox="1">
            <a:spLocks noChangeArrowheads="1"/>
          </p:cNvSpPr>
          <p:nvPr/>
        </p:nvSpPr>
        <p:spPr bwMode="auto">
          <a:xfrm>
            <a:off x="6516688" y="815203"/>
            <a:ext cx="251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 (</a:t>
            </a:r>
            <a:r>
              <a:rPr lang="en-US" altLang="ru-RU" sz="1800">
                <a:solidFill>
                  <a:srgbClr val="FF0000"/>
                </a:solidFill>
              </a:rPr>
              <a:t>dir</a:t>
            </a:r>
            <a:r>
              <a:rPr lang="ru-RU" altLang="ru-RU" sz="1800"/>
              <a:t>)</a:t>
            </a:r>
          </a:p>
        </p:txBody>
      </p:sp>
      <p:cxnSp>
        <p:nvCxnSpPr>
          <p:cNvPr id="9" name="Прямая со стрелкой 8"/>
          <p:cNvCxnSpPr>
            <a:stCxn id="54278" idx="1"/>
            <a:endCxn id="32" idx="0"/>
          </p:cNvCxnSpPr>
          <p:nvPr/>
        </p:nvCxnSpPr>
        <p:spPr>
          <a:xfrm flipH="1">
            <a:off x="1678782" y="1000147"/>
            <a:ext cx="4837906" cy="1843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7235825" y="3527425"/>
            <a:ext cx="203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команды ОС (</a:t>
            </a:r>
            <a:r>
              <a:rPr lang="en-US" altLang="ru-RU" sz="1800" b="1">
                <a:solidFill>
                  <a:srgbClr val="FF0000"/>
                </a:solidFill>
              </a:rPr>
              <a:t>dir</a:t>
            </a:r>
            <a:r>
              <a:rPr lang="ru-RU" altLang="ru-RU" sz="1800"/>
              <a:t>) 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365750" y="3506788"/>
            <a:ext cx="1870075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1403350" y="2843213"/>
            <a:ext cx="550863" cy="13335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1116013" y="3143250"/>
            <a:ext cx="4249737" cy="149542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4284" name="TextBox 44"/>
          <p:cNvSpPr txBox="1">
            <a:spLocks noChangeArrowheads="1"/>
          </p:cNvSpPr>
          <p:nvPr/>
        </p:nvSpPr>
        <p:spPr bwMode="auto">
          <a:xfrm>
            <a:off x="684213" y="4646613"/>
            <a:ext cx="80899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Монтирование</a:t>
            </a:r>
            <a:r>
              <a:rPr lang="ru-RU" altLang="ru-RU" sz="1800"/>
              <a:t> каталога </a:t>
            </a:r>
            <a:r>
              <a:rPr lang="en-US" altLang="ru-RU" sz="1800"/>
              <a:t>(</a:t>
            </a:r>
            <a:r>
              <a:rPr lang="en-US" altLang="ru-RU" sz="1800" b="1"/>
              <a:t>c:\SP_2017 </a:t>
            </a:r>
            <a:r>
              <a:rPr lang="en-US" altLang="ru-RU" sz="1800"/>
              <a:t>) </a:t>
            </a:r>
            <a:r>
              <a:rPr lang="ru-RU" altLang="ru-RU" sz="1800"/>
              <a:t>как диска (</a:t>
            </a:r>
            <a:r>
              <a:rPr lang="en-US" altLang="ru-RU" sz="1800" b="1"/>
              <a:t>v</a:t>
            </a:r>
            <a:r>
              <a:rPr lang="ru-RU" altLang="ru-RU" sz="1800"/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mount v c:\SP_2017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/>
              <a:t>v:</a:t>
            </a:r>
            <a:r>
              <a:rPr lang="ru-RU" altLang="ru-RU" sz="1800"/>
              <a:t> - новый диск текущий</a:t>
            </a:r>
            <a:endParaRPr lang="en-US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exit</a:t>
            </a:r>
            <a:r>
              <a:rPr lang="en-US" altLang="ru-RU" sz="1800">
                <a:solidFill>
                  <a:srgbClr val="FF0000"/>
                </a:solidFill>
              </a:rPr>
              <a:t> </a:t>
            </a:r>
            <a:r>
              <a:rPr lang="en-US" altLang="ru-RU" sz="1800"/>
              <a:t>– </a:t>
            </a:r>
            <a:r>
              <a:rPr lang="ru-RU" altLang="ru-RU" sz="1800"/>
              <a:t>Выход из </a:t>
            </a:r>
            <a:r>
              <a:rPr lang="en-US" altLang="ru-RU" sz="1800" b="1">
                <a:solidFill>
                  <a:srgbClr val="FF0000"/>
                </a:solidFill>
              </a:rPr>
              <a:t>dosbox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Это можно сделать </a:t>
            </a:r>
            <a:r>
              <a:rPr lang="ru-RU" altLang="ru-RU" sz="1800" u="sng"/>
              <a:t>вручную</a:t>
            </a:r>
            <a:r>
              <a:rPr lang="ru-RU" altLang="ru-RU" sz="1800"/>
              <a:t> или записать в конце конфигурационного файла </a:t>
            </a:r>
            <a:r>
              <a:rPr lang="en-US" altLang="ru-RU" sz="1800" b="1"/>
              <a:t>DOSBox</a:t>
            </a:r>
            <a:r>
              <a:rPr lang="ru-RU" altLang="ru-RU" sz="1800"/>
              <a:t> - </a:t>
            </a:r>
            <a:r>
              <a:rPr lang="en-US" altLang="ru-RU" sz="1800" b="1"/>
              <a:t>dosbox-0.74.conf (</a:t>
            </a:r>
            <a:r>
              <a:rPr lang="ru-RU" altLang="ru-RU" sz="1800" b="1">
                <a:solidFill>
                  <a:srgbClr val="00B0F0"/>
                </a:solidFill>
              </a:rPr>
              <a:t>Заметка!!!</a:t>
            </a:r>
            <a:r>
              <a:rPr lang="en-US" altLang="ru-RU" sz="1800" b="1"/>
              <a:t>)</a:t>
            </a:r>
            <a:endParaRPr lang="ru-RU" altLang="ru-RU" sz="1800" b="1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44450"/>
            <a:ext cx="7848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Получение справки в Режиме командной строки (КС)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229600" cy="7921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600" dirty="0"/>
              <a:t>Справка</a:t>
            </a:r>
            <a:r>
              <a:rPr lang="ru-RU" sz="2400" dirty="0"/>
              <a:t> на экран </a:t>
            </a:r>
            <a:r>
              <a:rPr lang="en-US" sz="2400" dirty="0">
                <a:solidFill>
                  <a:srgbClr val="FF0000"/>
                </a:solidFill>
              </a:rPr>
              <a:t>– </a:t>
            </a:r>
            <a:r>
              <a:rPr lang="en-US" sz="2400" b="1" dirty="0" err="1">
                <a:solidFill>
                  <a:srgbClr val="FF0000"/>
                </a:solidFill>
              </a:rPr>
              <a:t>tlink</a:t>
            </a:r>
            <a:r>
              <a:rPr lang="en-US" sz="2400" b="1" dirty="0">
                <a:solidFill>
                  <a:srgbClr val="FF0000"/>
                </a:solidFill>
              </a:rPr>
              <a:t> /?</a:t>
            </a:r>
            <a:r>
              <a:rPr lang="en-US" sz="2400" dirty="0">
                <a:solidFill>
                  <a:srgbClr val="FF0000"/>
                </a:solidFill>
              </a:rPr>
              <a:t> 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b="1" dirty="0"/>
              <a:t>Ctrl + F5 </a:t>
            </a:r>
            <a:r>
              <a:rPr lang="ru-RU" sz="2400" dirty="0"/>
              <a:t>в скриншот в </a:t>
            </a:r>
            <a:r>
              <a:rPr lang="en-US" sz="2400" dirty="0"/>
              <a:t>DosBox</a:t>
            </a:r>
            <a:r>
              <a:rPr lang="ru-RU" sz="2400" dirty="0"/>
              <a:t>):</a:t>
            </a:r>
          </a:p>
        </p:txBody>
      </p:sp>
      <p:sp>
        <p:nvSpPr>
          <p:cNvPr id="55301" name="Объект 2"/>
          <p:cNvSpPr txBox="1">
            <a:spLocks/>
          </p:cNvSpPr>
          <p:nvPr/>
        </p:nvSpPr>
        <p:spPr bwMode="auto">
          <a:xfrm>
            <a:off x="369888" y="4941888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/>
              <a:t>Справка в файл - </a:t>
            </a:r>
            <a:r>
              <a:rPr lang="en-US" altLang="ru-RU" sz="2000">
                <a:solidFill>
                  <a:srgbClr val="FF0000"/>
                </a:solidFill>
              </a:rPr>
              <a:t>– </a:t>
            </a:r>
            <a:r>
              <a:rPr lang="en-US" altLang="ru-RU" sz="2000" b="1">
                <a:solidFill>
                  <a:srgbClr val="FF0000"/>
                </a:solidFill>
              </a:rPr>
              <a:t>tlink /?&gt;&gt; </a:t>
            </a:r>
            <a:r>
              <a:rPr lang="ru-RU" altLang="ru-RU" sz="2000"/>
              <a:t> (</a:t>
            </a:r>
            <a:r>
              <a:rPr lang="en-US" altLang="ru-RU" sz="2000"/>
              <a:t> </a:t>
            </a:r>
            <a:r>
              <a:rPr lang="en-US" altLang="ru-RU" sz="2000" b="1">
                <a:solidFill>
                  <a:srgbClr val="FF0000"/>
                </a:solidFill>
              </a:rPr>
              <a:t>tlink.txt – </a:t>
            </a:r>
            <a:r>
              <a:rPr lang="ru-RU" altLang="ru-RU" sz="2000" b="1">
                <a:solidFill>
                  <a:srgbClr val="FF0000"/>
                </a:solidFill>
              </a:rPr>
              <a:t>в текстовом формате копия экрана – см. выше</a:t>
            </a:r>
            <a:r>
              <a:rPr lang="ru-RU" altLang="ru-RU" sz="2000"/>
              <a:t>):</a:t>
            </a:r>
          </a:p>
        </p:txBody>
      </p:sp>
      <p:grpSp>
        <p:nvGrpSpPr>
          <p:cNvPr id="55302" name="Группа 13"/>
          <p:cNvGrpSpPr>
            <a:grpSpLocks/>
          </p:cNvGrpSpPr>
          <p:nvPr/>
        </p:nvGrpSpPr>
        <p:grpSpPr bwMode="auto">
          <a:xfrm>
            <a:off x="1384300" y="1628775"/>
            <a:ext cx="6086475" cy="3240088"/>
            <a:chOff x="1384122" y="1628800"/>
            <a:chExt cx="6086475" cy="3240360"/>
          </a:xfrm>
        </p:grpSpPr>
        <p:pic>
          <p:nvPicPr>
            <p:cNvPr id="5530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2" y="1628800"/>
              <a:ext cx="6086475" cy="324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1979435" y="1628800"/>
              <a:ext cx="1512887" cy="287362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55303" name="Группа 12"/>
          <p:cNvGrpSpPr>
            <a:grpSpLocks/>
          </p:cNvGrpSpPr>
          <p:nvPr/>
        </p:nvGrpSpPr>
        <p:grpSpPr bwMode="auto">
          <a:xfrm>
            <a:off x="1373188" y="5718175"/>
            <a:ext cx="6086475" cy="590550"/>
            <a:chOff x="1355972" y="5790778"/>
            <a:chExt cx="6086475" cy="590550"/>
          </a:xfrm>
        </p:grpSpPr>
        <p:pic>
          <p:nvPicPr>
            <p:cNvPr id="55304" name="Рисунок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972" y="5790778"/>
              <a:ext cx="6086475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Прямоугольник 11"/>
            <p:cNvSpPr/>
            <p:nvPr/>
          </p:nvSpPr>
          <p:spPr>
            <a:xfrm>
              <a:off x="2051297" y="5876503"/>
              <a:ext cx="1711325" cy="288925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Русификация КС и </a:t>
            </a:r>
            <a:r>
              <a:rPr lang="en-US" altLang="ru-RU" dirty="0"/>
              <a:t>DosBox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2763" y="366712"/>
            <a:ext cx="585787" cy="365125"/>
          </a:xfrm>
        </p:spPr>
        <p:txBody>
          <a:bodyPr/>
          <a:lstStyle/>
          <a:p>
            <a:pPr algn="l">
              <a:defRPr/>
            </a:pPr>
            <a:fld id="{3EC2129A-1F66-4468-B681-7D28AB6F69F6}" type="slidenum">
              <a:rPr/>
              <a:pPr algn="l">
                <a:defRPr/>
              </a:pPr>
              <a:t>99</a:t>
            </a:fld>
            <a:endParaRPr dirty="0"/>
          </a:p>
        </p:txBody>
      </p:sp>
      <p:sp>
        <p:nvSpPr>
          <p:cNvPr id="56324" name="TextBox 1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2781300" y="6194425"/>
            <a:ext cx="3744913" cy="46037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>
                <a:solidFill>
                  <a:srgbClr val="FF0000"/>
                </a:solidFill>
              </a:rPr>
              <a:t>Общие МУ по курсу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388" y="549275"/>
            <a:ext cx="7077075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u="sng" dirty="0"/>
              <a:t>Вопросы русификации возникают </a:t>
            </a:r>
            <a:r>
              <a:rPr lang="ru-RU" sz="2000" dirty="0"/>
              <a:t>при: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Выводе</a:t>
            </a:r>
            <a:r>
              <a:rPr lang="ru-RU" sz="2000" dirty="0"/>
              <a:t> символов на экран (русификация отображения)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вводе </a:t>
            </a:r>
            <a:r>
              <a:rPr lang="ru-RU" sz="2000" dirty="0"/>
              <a:t>символов с клавиатуры (русификация )</a:t>
            </a:r>
          </a:p>
        </p:txBody>
      </p:sp>
      <p:sp>
        <p:nvSpPr>
          <p:cNvPr id="56326" name="TextBox 4"/>
          <p:cNvSpPr txBox="1">
            <a:spLocks noChangeArrowheads="1"/>
          </p:cNvSpPr>
          <p:nvPr/>
        </p:nvSpPr>
        <p:spPr bwMode="auto">
          <a:xfrm>
            <a:off x="563563" y="5270500"/>
            <a:ext cx="817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Для </a:t>
            </a:r>
            <a:r>
              <a:rPr lang="ru-RU" altLang="ru-RU" u="sng" dirty="0"/>
              <a:t>русификации</a:t>
            </a:r>
            <a:r>
              <a:rPr lang="ru-RU" altLang="ru-RU" dirty="0"/>
              <a:t> ввода/вывода одновременно </a:t>
            </a:r>
          </a:p>
          <a:p>
            <a:pPr eaLnBrk="1" hangingPunct="1"/>
            <a:r>
              <a:rPr lang="ru-RU" altLang="ru-RU" dirty="0"/>
              <a:t>используются  специальные драйверы – русификаторы, </a:t>
            </a:r>
          </a:p>
          <a:p>
            <a:pPr eaLnBrk="1" hangingPunct="1"/>
            <a:r>
              <a:rPr lang="ru-RU" altLang="ru-RU" dirty="0"/>
              <a:t>например </a:t>
            </a:r>
            <a:r>
              <a:rPr lang="en-US" altLang="ru-RU" b="1" dirty="0"/>
              <a:t>RKM.COM</a:t>
            </a:r>
            <a:r>
              <a:rPr lang="en-US" altLang="ru-RU" dirty="0"/>
              <a:t> (</a:t>
            </a:r>
            <a:r>
              <a:rPr lang="ru-RU" altLang="ru-RU" dirty="0"/>
              <a:t>есть на сайте отдельно и в архиве </a:t>
            </a:r>
            <a:r>
              <a:rPr lang="en-US" altLang="ru-RU" dirty="0"/>
              <a:t>tasm3.zip)</a:t>
            </a:r>
            <a:r>
              <a:rPr lang="ru-RU" altLang="ru-RU" dirty="0"/>
              <a:t> – </a:t>
            </a:r>
            <a:r>
              <a:rPr lang="en-US" altLang="ru-RU" b="1" dirty="0">
                <a:solidFill>
                  <a:srgbClr val="FF0000"/>
                </a:solidFill>
              </a:rPr>
              <a:t>RIGTH SHIFT!!</a:t>
            </a:r>
            <a:endParaRPr lang="ru-RU" altLang="ru-RU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25" y="1484313"/>
            <a:ext cx="9001125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000" u="sng" dirty="0"/>
              <a:t>Вопрос русификации возникают </a:t>
            </a:r>
            <a:r>
              <a:rPr lang="en-US" sz="2000" dirty="0"/>
              <a:t> </a:t>
            </a:r>
            <a:r>
              <a:rPr lang="ru-RU" sz="2000" dirty="0"/>
              <a:t>из-за того, что кодировка символов 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в среде </a:t>
            </a:r>
            <a:r>
              <a:rPr lang="en-US" sz="2000" dirty="0"/>
              <a:t>Windows </a:t>
            </a:r>
            <a:r>
              <a:rPr lang="ru-RU" sz="2000" dirty="0"/>
              <a:t>и режиме командной строки </a:t>
            </a:r>
            <a:r>
              <a:rPr lang="en-US" sz="2000" dirty="0"/>
              <a:t>DOS </a:t>
            </a:r>
            <a:r>
              <a:rPr lang="ru-RU" sz="2000" dirty="0"/>
              <a:t>не совпадают! </a:t>
            </a:r>
          </a:p>
          <a:p>
            <a:pPr>
              <a:defRPr/>
            </a:pPr>
            <a:r>
              <a:rPr lang="ru-RU" sz="2000" dirty="0"/>
              <a:t>Вторая часть таблицы кодов различна.</a:t>
            </a:r>
          </a:p>
          <a:p>
            <a:pPr>
              <a:defRPr/>
            </a:pPr>
            <a:r>
              <a:rPr lang="ru-RU" sz="2000" dirty="0"/>
              <a:t>Для достижения правильного отображения символов на </a:t>
            </a:r>
            <a:r>
              <a:rPr lang="ru-RU" sz="2000" u="sng" dirty="0"/>
              <a:t>должны совпадать</a:t>
            </a:r>
            <a:r>
              <a:rPr lang="ru-RU" sz="20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Кодировка </a:t>
            </a:r>
            <a:r>
              <a:rPr lang="ru-RU" sz="2000" u="sng" dirty="0"/>
              <a:t>текстового документа </a:t>
            </a:r>
            <a:r>
              <a:rPr lang="ru-RU" sz="2000" dirty="0"/>
              <a:t>и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Текущий режим </a:t>
            </a:r>
            <a:r>
              <a:rPr lang="ru-RU" sz="2000" u="sng" dirty="0"/>
              <a:t>кодовой</a:t>
            </a:r>
            <a:r>
              <a:rPr lang="ru-RU" sz="2000" dirty="0"/>
              <a:t> страницы (см. </a:t>
            </a:r>
            <a:r>
              <a:rPr lang="en-US" sz="2000" dirty="0" err="1"/>
              <a:t>cphp</a:t>
            </a:r>
            <a:r>
              <a:rPr lang="ru-RU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Русская </a:t>
            </a:r>
            <a:r>
              <a:rPr lang="ru-RU" sz="2000" u="sng" dirty="0"/>
              <a:t>кодовая</a:t>
            </a:r>
            <a:r>
              <a:rPr lang="ru-RU" sz="2000" dirty="0"/>
              <a:t> страница ДОС – 866, в</a:t>
            </a:r>
            <a:r>
              <a:rPr lang="en-US" sz="2000" dirty="0"/>
              <a:t> </a:t>
            </a:r>
            <a:r>
              <a:rPr lang="ru-RU" sz="2000" dirty="0"/>
              <a:t> </a:t>
            </a:r>
            <a:r>
              <a:rPr lang="en-US" sz="2000" dirty="0"/>
              <a:t>Windows 1251.</a:t>
            </a:r>
          </a:p>
          <a:p>
            <a:pPr>
              <a:defRPr/>
            </a:pPr>
            <a:r>
              <a:rPr lang="ru-RU" sz="2000" u="sng" dirty="0"/>
              <a:t>ВСПОМНИТЕ </a:t>
            </a:r>
            <a:r>
              <a:rPr lang="ru-RU" sz="2000" dirty="0"/>
              <a:t> оператор: </a:t>
            </a:r>
            <a:r>
              <a:rPr lang="en-US" sz="2000" dirty="0">
                <a:solidFill>
                  <a:srgbClr val="FF0000"/>
                </a:solidFill>
              </a:rPr>
              <a:t>system(" </a:t>
            </a:r>
            <a:r>
              <a:rPr lang="en-US" sz="2000" dirty="0" err="1">
                <a:solidFill>
                  <a:srgbClr val="FF0000"/>
                </a:solidFill>
              </a:rPr>
              <a:t>chcp</a:t>
            </a:r>
            <a:r>
              <a:rPr lang="en-US" sz="2000" dirty="0">
                <a:solidFill>
                  <a:srgbClr val="FF0000"/>
                </a:solidFill>
              </a:rPr>
              <a:t> 1251 &gt; </a:t>
            </a:r>
            <a:r>
              <a:rPr lang="en-US" sz="2000" dirty="0" err="1">
                <a:solidFill>
                  <a:srgbClr val="FF0000"/>
                </a:solidFill>
              </a:rPr>
              <a:t>nul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в прошлом семестре!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Решение проблемы заключается в том, что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С помощью перекодировки (</a:t>
            </a:r>
            <a:r>
              <a:rPr lang="en-US" sz="2000" dirty="0"/>
              <a:t>trans.exe asm.ed.exe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установить нужную кодировку документа (</a:t>
            </a:r>
            <a:r>
              <a:rPr lang="ru-RU" sz="2000" dirty="0" err="1"/>
              <a:t>мб</a:t>
            </a:r>
            <a:r>
              <a:rPr lang="ru-RU" sz="2000" dirty="0"/>
              <a:t>. Перекодировать, но только один раз!!!).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Во время работы запустить в среде </a:t>
            </a:r>
            <a:r>
              <a:rPr lang="en-US" sz="2000" dirty="0"/>
              <a:t>DOS </a:t>
            </a:r>
            <a:r>
              <a:rPr lang="ru-RU" sz="2000" u="sng" dirty="0"/>
              <a:t>русификатор (или </a:t>
            </a:r>
            <a:r>
              <a:rPr lang="ru-RU" sz="2000" u="sng" dirty="0">
                <a:solidFill>
                  <a:srgbClr val="FF0000"/>
                </a:solidFill>
                <a:hlinkClick r:id="rId3" action="ppaction://hlinksldjump"/>
              </a:rPr>
              <a:t>настроить</a:t>
            </a:r>
            <a:r>
              <a:rPr lang="ru-RU" sz="2000" u="sng" dirty="0">
                <a:hlinkClick r:id="rId3" action="ppaction://hlinksldjump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sz="2000" u="sng" dirty="0"/>
              <a:t>)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scene3d>
          <a:camera prst="orthographicFront"/>
          <a:lightRig rig="threePt" dir="t"/>
        </a:scene3d>
        <a:sp3d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2400" dirty="0">
            <a:latin typeface="+mn-lt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1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42922</TotalTime>
  <Words>62072</Words>
  <Application>Microsoft Office PowerPoint</Application>
  <PresentationFormat>Экран (4:3)</PresentationFormat>
  <Paragraphs>7964</Paragraphs>
  <Slides>514</Slides>
  <Notes>226</Notes>
  <HiddenSlides>16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514</vt:i4>
      </vt:variant>
    </vt:vector>
  </HeadingPairs>
  <TitlesOfParts>
    <vt:vector size="521" baseType="lpstr">
      <vt:lpstr>Arial</vt:lpstr>
      <vt:lpstr>Calibri</vt:lpstr>
      <vt:lpstr>Times New Roman</vt:lpstr>
      <vt:lpstr>Wingdings</vt:lpstr>
      <vt:lpstr>Тема Office</vt:lpstr>
      <vt:lpstr>Специальное оформление</vt:lpstr>
      <vt:lpstr>Visio</vt:lpstr>
      <vt:lpstr>СИСТЕМНОЕ ПРОГРАММИРОВАНИЕ (СП)</vt:lpstr>
      <vt:lpstr>Почасовой состав дисциплины - СП</vt:lpstr>
      <vt:lpstr>Системное программирование</vt:lpstr>
      <vt:lpstr>Лекции по дисциплине  Системное программирование</vt:lpstr>
      <vt:lpstr>Введение (ЛК № 1)</vt:lpstr>
      <vt:lpstr>Общее по курсу</vt:lpstr>
      <vt:lpstr>Общие понятия ЯП и ИТ</vt:lpstr>
      <vt:lpstr>Язык программирования</vt:lpstr>
      <vt:lpstr>Почасовой состав дисциплины - СП</vt:lpstr>
      <vt:lpstr>“Зачем изучать Ассемблер (СП)”?</vt:lpstr>
      <vt:lpstr>Вступление в СП </vt:lpstr>
      <vt:lpstr>Актуальные темы (2019 -1)</vt:lpstr>
      <vt:lpstr>Актуальные темы (2018 -1)</vt:lpstr>
      <vt:lpstr>Актуальные темы (2018 -3)</vt:lpstr>
      <vt:lpstr>Важные Темы (2019 -1)</vt:lpstr>
      <vt:lpstr>Софт дисциплины СП</vt:lpstr>
      <vt:lpstr>Софт для СП на сайте (Tasm3.zip)</vt:lpstr>
      <vt:lpstr>Актуальные темы (на сегодня)</vt:lpstr>
      <vt:lpstr>Актуальные темы (на сегодня)</vt:lpstr>
      <vt:lpstr>Актуальные темы (ЛК4)</vt:lpstr>
      <vt:lpstr>Актуальные темы (ЛК5)</vt:lpstr>
      <vt:lpstr>Лекции СП</vt:lpstr>
      <vt:lpstr>Что означает Аббревиатура СП ?</vt:lpstr>
      <vt:lpstr>Языки СП</vt:lpstr>
      <vt:lpstr>Сайт и софт СП работа с ним</vt:lpstr>
      <vt:lpstr>Софт для СП на сайте (Tasm3.zip)</vt:lpstr>
      <vt:lpstr>ЛР курса СП</vt:lpstr>
      <vt:lpstr>Общие требования к ЛР по СП</vt:lpstr>
      <vt:lpstr>Контроль ЛР №1</vt:lpstr>
      <vt:lpstr>Контроль ЛР №2</vt:lpstr>
      <vt:lpstr>Контроль параметров для ЛР №2 (1)</vt:lpstr>
      <vt:lpstr>Выдача справки по КФ ЛР №2 (2)</vt:lpstr>
      <vt:lpstr>Вывод меню по КФ ЛР №2 (3)</vt:lpstr>
      <vt:lpstr>Переключатель по КФ ЛР №2 (4)</vt:lpstr>
      <vt:lpstr>Процедуры переключателя по КФ 2 (5)</vt:lpstr>
      <vt:lpstr>Проверка параметров по КФ 2 (6)</vt:lpstr>
      <vt:lpstr>Контроль ЛР №3</vt:lpstr>
      <vt:lpstr>Презентация PowerPoint</vt:lpstr>
      <vt:lpstr>ЛР № 3 Сегмент Стека</vt:lpstr>
      <vt:lpstr>Стек в ОП (Команда PUSH)</vt:lpstr>
      <vt:lpstr>Стек (Команда POP)</vt:lpstr>
      <vt:lpstr>Контроль ЛР №4</vt:lpstr>
      <vt:lpstr>Контроль ЛР №5</vt:lpstr>
      <vt:lpstr>Контроль ЛР №6</vt:lpstr>
      <vt:lpstr>Контроль ЛР №7</vt:lpstr>
      <vt:lpstr>Контроль ЛР №8</vt:lpstr>
      <vt:lpstr>РАЗДЕЛИТЕЛЬ ЛР</vt:lpstr>
      <vt:lpstr>КР СП (общее)</vt:lpstr>
      <vt:lpstr>ТЗ КР (1)</vt:lpstr>
      <vt:lpstr>ТЗ КР (2)</vt:lpstr>
      <vt:lpstr>5.1 Технические требования (3)</vt:lpstr>
      <vt:lpstr>Листы КР по СП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Консультации по курсу СП и КР</vt:lpstr>
      <vt:lpstr>Цели и Состав курса СП (ЛК, ЛР, КР, РК)</vt:lpstr>
      <vt:lpstr>Литература курса (1)</vt:lpstr>
      <vt:lpstr>Литература курса (2)</vt:lpstr>
      <vt:lpstr>Литература курса (3)</vt:lpstr>
      <vt:lpstr>ЛР № 1 Справочники  Общее (1) </vt:lpstr>
      <vt:lpstr>ЛР №1 Справочники  Общее (2) </vt:lpstr>
      <vt:lpstr>ЛР № 1  Электронные справочники Общее (3)</vt:lpstr>
      <vt:lpstr>ЛР № 1 Справочники  Общее (4) </vt:lpstr>
      <vt:lpstr>ЛР № 1 Tech Help 4</vt:lpstr>
      <vt:lpstr>ЛР № 1 Tech Help 5</vt:lpstr>
      <vt:lpstr>ЛР № 1 Tech Help 6</vt:lpstr>
      <vt:lpstr>ЛР № 1 Задание</vt:lpstr>
      <vt:lpstr>ЛР №1 Справочники  Общее (2) </vt:lpstr>
      <vt:lpstr>ЛР №1 Справочники  Команды ОС (1)</vt:lpstr>
      <vt:lpstr>ЛР №1 Справочники Команды ОС (2)</vt:lpstr>
      <vt:lpstr>ЛР №1 Справочники Команды ОС(3)</vt:lpstr>
      <vt:lpstr>ЛР №1 Справочники Команды ОС (4)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№1 Справочники Управляющие Блоки (4)</vt:lpstr>
      <vt:lpstr>ЛР №1 Справочники Управляющие Блоки (5)</vt:lpstr>
      <vt:lpstr>ЛР №1 Справочники Прерывания (1)</vt:lpstr>
      <vt:lpstr>ЛР №1 Справочники Прерывания (2)</vt:lpstr>
      <vt:lpstr>ЛР №1 Справочники Прерывания (3)</vt:lpstr>
      <vt:lpstr>ЛР №1 Справочники Прерывания (4)</vt:lpstr>
      <vt:lpstr>ЛР № 1 Справочники  Общее (1) </vt:lpstr>
      <vt:lpstr>ЛР № 1  Электронные справочники Общее (2)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 1 Справочники  Общее (1) </vt:lpstr>
      <vt:lpstr>Работа в режиме Командной строки cmd.exe (КС) </vt:lpstr>
      <vt:lpstr>Работа в режиме КС (2)</vt:lpstr>
      <vt:lpstr>Исполнение команд в КС</vt:lpstr>
      <vt:lpstr>Запуск command.com </vt:lpstr>
      <vt:lpstr>Запуск Windows –PowerShell   </vt:lpstr>
      <vt:lpstr>Windows -PowerShell ISE</vt:lpstr>
      <vt:lpstr>Файл-менеджеры (ввод команд)</vt:lpstr>
      <vt:lpstr>DOSBox установка, настройка и работа</vt:lpstr>
      <vt:lpstr>Команда в DOSBox</vt:lpstr>
      <vt:lpstr>Получение справки в Режиме командной строки (КС)</vt:lpstr>
      <vt:lpstr>Русификация КС и DosBox</vt:lpstr>
      <vt:lpstr>РУСИФИКАЦИЯ ввода/вывода </vt:lpstr>
      <vt:lpstr>Коды DOS и Windows</vt:lpstr>
      <vt:lpstr>ЛР №1 Справочники Управляющие Блоки (2)</vt:lpstr>
      <vt:lpstr>ЛР №1 Справочники Управляющие Блоки (3)</vt:lpstr>
      <vt:lpstr>Файл менеджеры (ФМ)</vt:lpstr>
      <vt:lpstr>FAR</vt:lpstr>
      <vt:lpstr>VC – Volkov Commander</vt:lpstr>
      <vt:lpstr>Total Commander</vt:lpstr>
      <vt:lpstr>ЛР № 2 Разработка КФ для режима КС</vt:lpstr>
      <vt:lpstr>ЛР № 2 Разработка КФ для режима КС</vt:lpstr>
      <vt:lpstr>Командная строка и КФ</vt:lpstr>
      <vt:lpstr>Задание ЛР №2 (1)</vt:lpstr>
      <vt:lpstr>ЛР № 2 Разработка КФ для режима КС</vt:lpstr>
      <vt:lpstr>Задание ЛР №2 (2)</vt:lpstr>
      <vt:lpstr>ЛР №2 Язык КФ (2)</vt:lpstr>
      <vt:lpstr>Пример для ЛР №2 (1)</vt:lpstr>
      <vt:lpstr>Блок схема примера КФ для ЛР №2 (2)</vt:lpstr>
      <vt:lpstr>Пример простого КФ</vt:lpstr>
      <vt:lpstr>ЛР № 2 Язык КФ</vt:lpstr>
      <vt:lpstr>Язык управления заданиями - ЯУЗА</vt:lpstr>
      <vt:lpstr>Директивы языка КФ (1)</vt:lpstr>
      <vt:lpstr>Директивы КФ (2)</vt:lpstr>
      <vt:lpstr>Ввод КФ</vt:lpstr>
      <vt:lpstr>Метки КФ</vt:lpstr>
      <vt:lpstr>Переменные КФ и присваивание (1)</vt:lpstr>
      <vt:lpstr>Переменные КФ и присваивание SET (2)</vt:lpstr>
      <vt:lpstr>Параметры КФ (1)</vt:lpstr>
      <vt:lpstr>Параметры КФ (2)</vt:lpstr>
      <vt:lpstr>Завершение КФ</vt:lpstr>
      <vt:lpstr>Ввод и вывод в КФ</vt:lpstr>
      <vt:lpstr>Пример реального КФ Для копирования и архивирования  БД (Структура). Запуск</vt:lpstr>
      <vt:lpstr>Пример реального КФ Для копирования и архивирования  БД</vt:lpstr>
      <vt:lpstr>Планировщик заданий (ПЗ)</vt:lpstr>
      <vt:lpstr>Файл менеджеры (ФМ)</vt:lpstr>
      <vt:lpstr>Пример простого КФ (six.bat)</vt:lpstr>
      <vt:lpstr>БНФ для ЛР № 2</vt:lpstr>
      <vt:lpstr>Вложенные КФ</vt:lpstr>
      <vt:lpstr>Утилиты для КФ (BE, CHOICE)</vt:lpstr>
      <vt:lpstr>Отладка КФ </vt:lpstr>
      <vt:lpstr>Специальные символы КФ %%</vt:lpstr>
      <vt:lpstr>РАЗДЕЛИТЕЛЬ ТЕМ</vt:lpstr>
      <vt:lpstr>FAR</vt:lpstr>
      <vt:lpstr>VC – Volkov Commander</vt:lpstr>
      <vt:lpstr>Total Commander</vt:lpstr>
      <vt:lpstr>Модели для программирования</vt:lpstr>
      <vt:lpstr>ЛР курса СП</vt:lpstr>
      <vt:lpstr>ЛР № 3 Задание</vt:lpstr>
      <vt:lpstr>ЛР № 3 Общие вопросы </vt:lpstr>
      <vt:lpstr>ЛР № 3 Процедуры</vt:lpstr>
      <vt:lpstr>ЛР № 3 Процедуры (Примеры)</vt:lpstr>
      <vt:lpstr>ЛР № 3 Ввод вывод ЛР</vt:lpstr>
      <vt:lpstr>ЛР №3 Результат работы программы</vt:lpstr>
      <vt:lpstr>ЛР № 3 Начало и Завершение программы</vt:lpstr>
      <vt:lpstr>ЛР № 3 Явные Сегменты программы</vt:lpstr>
      <vt:lpstr>ЛР № 3 Сегмент Стека</vt:lpstr>
      <vt:lpstr>Стек в ОП (Команда PUSH)</vt:lpstr>
      <vt:lpstr>Стек (Команда POP)</vt:lpstr>
      <vt:lpstr>Стек в ОП (Командs PUSHF и POPF)</vt:lpstr>
      <vt:lpstr>Длинные (far) и короткие адреса(near).</vt:lpstr>
      <vt:lpstr>Стек (Команды CALL и RETN - NEAR)</vt:lpstr>
      <vt:lpstr>Стек (Команды CALL и RETF - FAR)</vt:lpstr>
      <vt:lpstr>Стек (Команды INT и IRET)</vt:lpstr>
      <vt:lpstr>ЛР № 3 Задание значения сегмента DS</vt:lpstr>
      <vt:lpstr>ЛР №4 Циклы</vt:lpstr>
      <vt:lpstr>ЛР № 3 Отладка программы на Ассемблере</vt:lpstr>
      <vt:lpstr>ЛР № 4 Задание</vt:lpstr>
      <vt:lpstr>Вывод/ввод приглашения (строк) </vt:lpstr>
      <vt:lpstr>Результат работы ЛР №4 (1)</vt:lpstr>
      <vt:lpstr>Результат работы ЛР №4 (2)</vt:lpstr>
      <vt:lpstr>ЛР № 4 Общие вопросы </vt:lpstr>
      <vt:lpstr>ЛР №4 Команда XLAT (1) </vt:lpstr>
      <vt:lpstr>ЛР №4 Команда XLAT (2) </vt:lpstr>
      <vt:lpstr>ЛР №4 Перевод в HEX (XLAT)</vt:lpstr>
      <vt:lpstr>Процедура перевода и печати НЕХ</vt:lpstr>
      <vt:lpstr>ЛР №4 (1)Сдвиг вправо на 4р (SHR):</vt:lpstr>
      <vt:lpstr>ЛР №4 Обнуление/Очистка экрана: варианты</vt:lpstr>
      <vt:lpstr>Вывод Рамки таблицы</vt:lpstr>
      <vt:lpstr>ЛР №4 Циклы</vt:lpstr>
      <vt:lpstr>ЛР №4 Команда LOOP</vt:lpstr>
      <vt:lpstr>ЛР №4 Блок-схема цикла</vt:lpstr>
      <vt:lpstr>Циклы</vt:lpstr>
      <vt:lpstr>ЛР №4 Вложенные циклы</vt:lpstr>
      <vt:lpstr>ЛР №4 (2)Маскирование (AND ‘0Fh’):</vt:lpstr>
      <vt:lpstr>ЛР № 4 Теория</vt:lpstr>
      <vt:lpstr>ЛР № 5 Задание</vt:lpstr>
      <vt:lpstr>ЛР № 5 Теория</vt:lpstr>
      <vt:lpstr>Буферизация ввода символов (в буфер)</vt:lpstr>
      <vt:lpstr>Символы из буфера</vt:lpstr>
      <vt:lpstr>ЛР № 6 Задание</vt:lpstr>
      <vt:lpstr>ЛР № 6 Теория</vt:lpstr>
      <vt:lpstr>ЛР № 7 Задание</vt:lpstr>
      <vt:lpstr>ЛР № 7 Теория</vt:lpstr>
      <vt:lpstr>ЛР № 7 Схема Горнера</vt:lpstr>
      <vt:lpstr>ЛР № 7 Пример 1 (Ш-&gt; М)</vt:lpstr>
      <vt:lpstr>ЛР № 7 Пример 2 (М-&gt; D)</vt:lpstr>
      <vt:lpstr>PSP - Program Segment Prefix </vt:lpstr>
      <vt:lpstr>COM и EXE Программы</vt:lpstr>
      <vt:lpstr>Сегменты программы СОМ</vt:lpstr>
      <vt:lpstr>Сегменты программы ЕХЕ</vt:lpstr>
      <vt:lpstr>ЛР № 3 Явные Сегменты программы</vt:lpstr>
      <vt:lpstr>Буферизация ввода символов (в буфер)</vt:lpstr>
      <vt:lpstr>ЛР № 8 Задание</vt:lpstr>
      <vt:lpstr>ЛР № 8 Теория</vt:lpstr>
      <vt:lpstr>ЛР № 9 Задание</vt:lpstr>
      <vt:lpstr>ЛР № 9 Теория</vt:lpstr>
      <vt:lpstr>Физическая модель Темы</vt:lpstr>
      <vt:lpstr>Периферийные устройства. Порты в/в</vt:lpstr>
      <vt:lpstr>Периферийные устройства, разновидности</vt:lpstr>
      <vt:lpstr>Модель ЭВМ (Структура)</vt:lpstr>
      <vt:lpstr>Структура современной ЭВМ</vt:lpstr>
      <vt:lpstr>Модель ЭВМ (Принципы построения)</vt:lpstr>
      <vt:lpstr>Машина Тьюринга</vt:lpstr>
      <vt:lpstr>Модель программы</vt:lpstr>
      <vt:lpstr>FAR - менеджер</vt:lpstr>
      <vt:lpstr>VC – Volkov Commander (для DosBox)</vt:lpstr>
      <vt:lpstr>Total Commander</vt:lpstr>
      <vt:lpstr>Пример Блок-схемы программы ЛР №2 (3)</vt:lpstr>
      <vt:lpstr>Микропроцессор (МП)</vt:lpstr>
      <vt:lpstr>Регистры МП </vt:lpstr>
      <vt:lpstr>Регистры МП (РОН) </vt:lpstr>
      <vt:lpstr>Назначение Регистров МП</vt:lpstr>
      <vt:lpstr>Регистр Флагов (Flags) (1)</vt:lpstr>
      <vt:lpstr>Основные флаги МП - значения (2)</vt:lpstr>
      <vt:lpstr>Флаги и стек в отладчике</vt:lpstr>
      <vt:lpstr>Регистры 32 разрядные</vt:lpstr>
      <vt:lpstr>Сегменты МП </vt:lpstr>
      <vt:lpstr>Распределение регистров по сегментам</vt:lpstr>
      <vt:lpstr>Сегменты МП (совмещение)</vt:lpstr>
      <vt:lpstr>Сегменты МП (Единый)</vt:lpstr>
      <vt:lpstr>Сегмент. Понятие</vt:lpstr>
      <vt:lpstr>Формирование исполнительного адреса</vt:lpstr>
      <vt:lpstr>Формирование исполнительного адреса (2)</vt:lpstr>
      <vt:lpstr>Стек(неявно)  - Процедуры и прерывания</vt:lpstr>
      <vt:lpstr>Оперативная память (1)</vt:lpstr>
      <vt:lpstr>Оперативная память (2)</vt:lpstr>
      <vt:lpstr>Форматы данных и команд в ОП</vt:lpstr>
      <vt:lpstr>Форматы команд (МП 8086)</vt:lpstr>
      <vt:lpstr>Листинг программы и Форматы команд</vt:lpstr>
      <vt:lpstr>Постбайт – байт адресации</vt:lpstr>
      <vt:lpstr>Однобайтовый формат команд</vt:lpstr>
      <vt:lpstr>Расшифровка формата (1 байт)</vt:lpstr>
      <vt:lpstr>Коды регистров РОН</vt:lpstr>
      <vt:lpstr>Двухбайтовый формат команд</vt:lpstr>
      <vt:lpstr>Трехбайтовый формат команд</vt:lpstr>
      <vt:lpstr>Четырехбайтовый формат команд</vt:lpstr>
      <vt:lpstr>Пятибайтовый формат команд</vt:lpstr>
      <vt:lpstr>Шестибайтовый формат команд</vt:lpstr>
      <vt:lpstr>Способы Адресации в МП</vt:lpstr>
      <vt:lpstr>Регистровая адресация</vt:lpstr>
      <vt:lpstr>Непосредственная адресация</vt:lpstr>
      <vt:lpstr>Прямая адресация </vt:lpstr>
      <vt:lpstr>Косвенная адресация</vt:lpstr>
      <vt:lpstr>Базовая адресация</vt:lpstr>
      <vt:lpstr>Прямая индексная адресация</vt:lpstr>
      <vt:lpstr>Базово-индексная адресация</vt:lpstr>
      <vt:lpstr>Относительная адресация</vt:lpstr>
      <vt:lpstr>Адресация портов ввода/вывода</vt:lpstr>
      <vt:lpstr>Адресация команд цепочек</vt:lpstr>
      <vt:lpstr>Флаги и Регистр флагов</vt:lpstr>
      <vt:lpstr>Классификация команд МП</vt:lpstr>
      <vt:lpstr>Пересылка данных</vt:lpstr>
      <vt:lpstr>Арифметика двоичная</vt:lpstr>
      <vt:lpstr>Десятичная арифметика</vt:lpstr>
      <vt:lpstr>Логические команды</vt:lpstr>
      <vt:lpstr>Команды Передачи управления</vt:lpstr>
      <vt:lpstr>Команды цепочек</vt:lpstr>
      <vt:lpstr>Работа с флагами</vt:lpstr>
      <vt:lpstr>Команды Сдвига</vt:lpstr>
      <vt:lpstr>Команды Циклов</vt:lpstr>
      <vt:lpstr>Команда Преобразования данных</vt:lpstr>
      <vt:lpstr>Команды Управления состоянием МП</vt:lpstr>
      <vt:lpstr>Работа с битами</vt:lpstr>
      <vt:lpstr>Работа с процедурами</vt:lpstr>
      <vt:lpstr>Команды ввода вывода</vt:lpstr>
      <vt:lpstr>Работа с прерываниями</vt:lpstr>
      <vt:lpstr>Работа с адресами</vt:lpstr>
      <vt:lpstr>***</vt:lpstr>
      <vt:lpstr>Специальные команды</vt:lpstr>
      <vt:lpstr>Форматы данных</vt:lpstr>
      <vt:lpstr>Двоично-десятичные данные</vt:lpstr>
      <vt:lpstr>РАЗДЕЛИТЕЛЬ ЛЕКЦИЙ</vt:lpstr>
      <vt:lpstr>Модель процесса разработки программ</vt:lpstr>
      <vt:lpstr>Модели для программирования</vt:lpstr>
      <vt:lpstr>Модель процесса разработки программ</vt:lpstr>
      <vt:lpstr>Микропроцессор (МП)</vt:lpstr>
      <vt:lpstr>Машина Тьюринга</vt:lpstr>
      <vt:lpstr>Модель программы</vt:lpstr>
      <vt:lpstr>Модель ЭВМ (Принципы построения)</vt:lpstr>
      <vt:lpstr>Структура современной ЭВМ</vt:lpstr>
      <vt:lpstr>Представление программ в виде блок-схем (1)</vt:lpstr>
      <vt:lpstr>Представление программ в виде блок-схем (2)</vt:lpstr>
      <vt:lpstr>Пример Блок-схемы программы ЛР №2 (3)</vt:lpstr>
      <vt:lpstr>Микропроцессор (МП)</vt:lpstr>
      <vt:lpstr>Микропроцессор (МП)</vt:lpstr>
      <vt:lpstr>Форматы команд и данных в ОП (общее)</vt:lpstr>
      <vt:lpstr>Физическая модель</vt:lpstr>
      <vt:lpstr>Регистр Флагов (Flags)</vt:lpstr>
      <vt:lpstr>Стек в ОП </vt:lpstr>
      <vt:lpstr>Стек в ОП </vt:lpstr>
      <vt:lpstr>  Команда в памяти (ОП)</vt:lpstr>
      <vt:lpstr>Регистр Флагов (Flags) (1)</vt:lpstr>
      <vt:lpstr>Основные флаги МП - значения (2)</vt:lpstr>
      <vt:lpstr>Флаги в отладчике</vt:lpstr>
      <vt:lpstr>Язык Ассемблера</vt:lpstr>
      <vt:lpstr>Введение в Ассемблер</vt:lpstr>
      <vt:lpstr>Программа на Ассемблере</vt:lpstr>
      <vt:lpstr>Комментарии в тексте программы Ассемблера</vt:lpstr>
      <vt:lpstr>Константы Ассемблера</vt:lpstr>
      <vt:lpstr>Алфавит языка Ассемблера</vt:lpstr>
      <vt:lpstr>Команды Ассемблера</vt:lpstr>
      <vt:lpstr>Директивы Ассемблера</vt:lpstr>
      <vt:lpstr>Операнды команд и директив Ассемблера</vt:lpstr>
      <vt:lpstr>Описание переменных Ассемблера</vt:lpstr>
      <vt:lpstr>Скалярные переменные (1) </vt:lpstr>
      <vt:lpstr>Скалярные переменные (2)</vt:lpstr>
      <vt:lpstr>Записи и битовые поля (1) </vt:lpstr>
      <vt:lpstr>Записи и битовые поля описания (2)</vt:lpstr>
      <vt:lpstr>Записи и битовые поля - выборка (3)</vt:lpstr>
      <vt:lpstr>Записи и битовые поля – вставка (4)</vt:lpstr>
      <vt:lpstr>Структуры в Ассемблере (1)</vt:lpstr>
      <vt:lpstr>Метки в Ассемблере</vt:lpstr>
      <vt:lpstr>Выражения и операции ( Классификация) -1</vt:lpstr>
      <vt:lpstr>Выражения и операции ( 2)</vt:lpstr>
      <vt:lpstr>Специальные Выражения и операции ( 2)</vt:lpstr>
      <vt:lpstr>Специальные операции</vt:lpstr>
      <vt:lpstr>Выражения (Приоритет операций)</vt:lpstr>
      <vt:lpstr>Специальные директивы</vt:lpstr>
      <vt:lpstr>Модули и связи модулей (1)</vt:lpstr>
      <vt:lpstr>Модули и связи модулей (2)</vt:lpstr>
      <vt:lpstr>Процедуры и прерывания</vt:lpstr>
      <vt:lpstr>Директивы сегментации</vt:lpstr>
      <vt:lpstr>Макрокоманды Ассемблера</vt:lpstr>
      <vt:lpstr>Макрокоманды Ассемблера</vt:lpstr>
      <vt:lpstr>Макрокоманды и процедуры</vt:lpstr>
      <vt:lpstr>Макрокоманды - Описания</vt:lpstr>
      <vt:lpstr>Директивы макроассемблера</vt:lpstr>
      <vt:lpstr>Макрокоманды – Вызов и параметры</vt:lpstr>
      <vt:lpstr>Макрокоманды – Макрогенерация</vt:lpstr>
      <vt:lpstr>Макрокоманды – Пример макроса печати символа(1)</vt:lpstr>
      <vt:lpstr>Макрокоманды – Примеры вызова макроса печати символа - print</vt:lpstr>
      <vt:lpstr>РАЗДЕЛИТЕЛЬ ЛЕКЦИЙ</vt:lpstr>
      <vt:lpstr>Форматы команд и данных в ОП (общее)</vt:lpstr>
      <vt:lpstr>Физическая модель</vt:lpstr>
      <vt:lpstr>Регистр Флагов (Flags) (1)</vt:lpstr>
      <vt:lpstr>Основные флаги МП - значения (2)</vt:lpstr>
      <vt:lpstr>Флаги в отладчике</vt:lpstr>
      <vt:lpstr>Стек в ОП </vt:lpstr>
      <vt:lpstr>Сегменты</vt:lpstr>
      <vt:lpstr>РАЗДЕЛИТЕЛЬ ТЕМ</vt:lpstr>
      <vt:lpstr>РАЗДЕЛИТЕЛЬ ЛЕКЦИЙ</vt:lpstr>
      <vt:lpstr>  Команда в памяти (ОП)</vt:lpstr>
      <vt:lpstr>Первая программа на Ассемблере</vt:lpstr>
      <vt:lpstr>Технология обработки программ</vt:lpstr>
      <vt:lpstr>Компоненты СП и стадии обработки программ</vt:lpstr>
      <vt:lpstr>Текст программы на Ассемблере (1)</vt:lpstr>
      <vt:lpstr>Текст программы Комментарии(2)</vt:lpstr>
      <vt:lpstr>Листинг программы на Ассемблере</vt:lpstr>
      <vt:lpstr>Модули при программировании</vt:lpstr>
      <vt:lpstr>Компоненты СП и стадии обработки программ</vt:lpstr>
      <vt:lpstr>Использование QC25 для изучения Ассемблера </vt:lpstr>
      <vt:lpstr>QC25  Редактор (1)</vt:lpstr>
      <vt:lpstr>QC25  Листинг программы (2)</vt:lpstr>
      <vt:lpstr>QC25 Отладчик (3)</vt:lpstr>
      <vt:lpstr>QC25 Результат работы программы (4)</vt:lpstr>
      <vt:lpstr>QC25 справочник (меню Help) алфавитный каталог  (5)</vt:lpstr>
      <vt:lpstr>QC25 справочник (меню Help) общий каталог  (6)</vt:lpstr>
      <vt:lpstr>Фазы подготовки и создания программ на Ассемблере</vt:lpstr>
      <vt:lpstr>Технология обработки программ</vt:lpstr>
      <vt:lpstr>TASM Компиляция Программы</vt:lpstr>
      <vt:lpstr>TASM Редактирование связей между модулями</vt:lpstr>
      <vt:lpstr>TASM Запуск на выполнение (Результат работы)</vt:lpstr>
      <vt:lpstr>TASM Запуск отладчика (Ошибка кода)</vt:lpstr>
      <vt:lpstr>TASM Запуск отладчика (Правильно)</vt:lpstr>
      <vt:lpstr>TASM Результат работы в отладчике</vt:lpstr>
      <vt:lpstr>РАЗДЕЛИТЕЛЬ ТЕМ</vt:lpstr>
      <vt:lpstr>РАЗДЕЛИТЕЛЬ ТЕМ</vt:lpstr>
      <vt:lpstr>Руссификация</vt:lpstr>
      <vt:lpstr>Фазы обработки программ (1)</vt:lpstr>
      <vt:lpstr>Отладка программы на Ассемблере</vt:lpstr>
      <vt:lpstr>Командные файлы</vt:lpstr>
      <vt:lpstr>Литература курса (основная)</vt:lpstr>
      <vt:lpstr>Литература курса (доп.)</vt:lpstr>
      <vt:lpstr>Литература курса (доп.)</vt:lpstr>
      <vt:lpstr>БОЛВАНКА НОВОГО СЛАЙДА</vt:lpstr>
      <vt:lpstr>РАЗДЕЛИТЕЛЬ ЛЕКЦИЙ</vt:lpstr>
      <vt:lpstr>КР СП</vt:lpstr>
      <vt:lpstr>КР СП, ОБЩЕЕ, ТЕМЫ</vt:lpstr>
      <vt:lpstr>Испытания и сдача КР</vt:lpstr>
      <vt:lpstr>КР Общие Вопросы (орг.)</vt:lpstr>
      <vt:lpstr>Основы TSR (РП)</vt:lpstr>
      <vt:lpstr>Понятие прерывания</vt:lpstr>
      <vt:lpstr>Разновидности прерываний</vt:lpstr>
      <vt:lpstr>Вектор прерываний (ВП)</vt:lpstr>
      <vt:lpstr>Распределение ОП в реальном режиме</vt:lpstr>
      <vt:lpstr>Схема работы Резидента (Темы)</vt:lpstr>
      <vt:lpstr>Обработка аппаратных прерываний (1) (шаги) </vt:lpstr>
      <vt:lpstr>Обработка аппаратных прерываний (2) (шаги) </vt:lpstr>
      <vt:lpstr>Обработка Программных прерываний (1) (шаги)</vt:lpstr>
      <vt:lpstr>Обработка Программных прерываний (2) (шаги)</vt:lpstr>
      <vt:lpstr>Резидентные программы. Темы (1)</vt:lpstr>
      <vt:lpstr>Резидентные программы. Темы (2)</vt:lpstr>
      <vt:lpstr>Структура резидента</vt:lpstr>
      <vt:lpstr>Установка резидента и расчет размера</vt:lpstr>
      <vt:lpstr>Описание данных и процедур резидента</vt:lpstr>
      <vt:lpstr>Вызов обработчиков и их завершение (Темы)</vt:lpstr>
      <vt:lpstr>Запуск части инициализации (Темы)</vt:lpstr>
      <vt:lpstr>Определение и запоминание старого обработчика (Темы)</vt:lpstr>
      <vt:lpstr>Задание нового обработчика прерывания (Темы)</vt:lpstr>
      <vt:lpstr>Вывод строк и символов из резидентных процедур (Темы)</vt:lpstr>
      <vt:lpstr>Пример простейшего резидента (Темы)</vt:lpstr>
      <vt:lpstr>Работа с вектором прерываний напрямую</vt:lpstr>
      <vt:lpstr>Связь с резидентом из других программ</vt:lpstr>
      <vt:lpstr>Выгрузка резидента</vt:lpstr>
      <vt:lpstr>Разбор параметров командной строки</vt:lpstr>
      <vt:lpstr>Контроль наличия резидента (другой способ) </vt:lpstr>
      <vt:lpstr>Связь с резидентом с помощью клавиатуры </vt:lpstr>
      <vt:lpstr>Использование Порта клавиатуры </vt:lpstr>
      <vt:lpstr>Использование Буфера клавиатуры </vt:lpstr>
      <vt:lpstr>Выгрузка резидента отдельной программой</vt:lpstr>
      <vt:lpstr>Основные требования. Общее</vt:lpstr>
      <vt:lpstr>Русификация сообщений резидента  </vt:lpstr>
      <vt:lpstr>Групповые требования КР (2018)</vt:lpstr>
      <vt:lpstr>Загрузка в ОП. (1)</vt:lpstr>
      <vt:lpstr>Шаги при загрузке РП</vt:lpstr>
      <vt:lpstr>Сохранение и восстановление ВП. (2)</vt:lpstr>
      <vt:lpstr>Установка нового обработчика в ВП. </vt:lpstr>
      <vt:lpstr>Проверка выгрузки и восстановления старого  обработчика в ВП. </vt:lpstr>
      <vt:lpstr>Выдача справки и сообщений(2)</vt:lpstr>
      <vt:lpstr>Выгрузка TSR. (3)</vt:lpstr>
      <vt:lpstr>Проверка повторности. </vt:lpstr>
      <vt:lpstr>Сообщения резидента. (5)</vt:lpstr>
      <vt:lpstr>Параметры резидента (КС)</vt:lpstr>
      <vt:lpstr>Создание COM программы. (6)</vt:lpstr>
      <vt:lpstr>Документы на ПО. (7)</vt:lpstr>
      <vt:lpstr>Вариантные требования. Общее</vt:lpstr>
      <vt:lpstr>Вывод сообщения. (1)</vt:lpstr>
      <vt:lpstr>Модификация в курсив. (2)</vt:lpstr>
      <vt:lpstr>Русификация. (3)</vt:lpstr>
      <vt:lpstr>Запрет ввода. (4)</vt:lpstr>
      <vt:lpstr>Замена/Блокировка букв. (5)</vt:lpstr>
      <vt:lpstr>Схема работы Резидента</vt:lpstr>
      <vt:lpstr>Обработка прерываний</vt:lpstr>
      <vt:lpstr>Листы КР СП</vt:lpstr>
      <vt:lpstr>Работа резидента, демонстрация</vt:lpstr>
      <vt:lpstr>Тексты программ КР СП</vt:lpstr>
      <vt:lpstr>Особенности защиты КР СП</vt:lpstr>
      <vt:lpstr>Сдача КР СП</vt:lpstr>
      <vt:lpstr>ТЗ КР</vt:lpstr>
      <vt:lpstr>Листы КР по СП</vt:lpstr>
      <vt:lpstr>Документы на ПО КР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ЛР № 2 Разработка КФ для режима КС</vt:lpstr>
      <vt:lpstr>Системное программирование</vt:lpstr>
      <vt:lpstr>FAR</vt:lpstr>
      <vt:lpstr>БОЛВАНКА НОВОГО СЛАЙДА</vt:lpstr>
      <vt:lpstr>РАЗДЕЛИТЕЛЬ ТЕМ</vt:lpstr>
      <vt:lpstr>РАЗДЕЛИТЕЛЬ ЛЕКЦИЙ</vt:lpstr>
      <vt:lpstr>РАЗДЕЛИТЕЛЬ ЛЕКЦИЙ</vt:lpstr>
      <vt:lpstr>РАЗДЕЛИТЕЛЬ ТЕМ</vt:lpstr>
      <vt:lpstr>РАЗДЕЛИТЕЛЬ ТЕМ</vt:lpstr>
      <vt:lpstr>БОЛВАНКА НОВОГО СЛАЙДА</vt:lpstr>
      <vt:lpstr>РАЗДЕЛИТЕЛЬ ЛЕКЦИЙ</vt:lpstr>
      <vt:lpstr>TEST</vt:lpstr>
      <vt:lpstr>Темы лекций 1</vt:lpstr>
      <vt:lpstr>Темы лекций 2</vt:lpstr>
      <vt:lpstr>Темы лекций 3</vt:lpstr>
      <vt:lpstr>Темы лекций 4</vt:lpstr>
      <vt:lpstr>Актуальные темы (на сегодня 3 ЛК)</vt:lpstr>
      <vt:lpstr>Актуальные темы (на сегодня 2 ЛК)</vt:lpstr>
      <vt:lpstr>Актуальные темы (на сегодня 1ЛК)</vt:lpstr>
      <vt:lpstr>Актуальные темы (ЛК4)</vt:lpstr>
      <vt:lpstr>Актуальные темы (ЛК5)</vt:lpstr>
      <vt:lpstr>Рубежный контроль по СП</vt:lpstr>
      <vt:lpstr>РК №1 по СП</vt:lpstr>
      <vt:lpstr>Особые условия вып. и оценки по РК №2 СП </vt:lpstr>
      <vt:lpstr>Форма листа для ответов ПО РК № 1</vt:lpstr>
      <vt:lpstr>Форма листа для ответов ПО РК № 2</vt:lpstr>
      <vt:lpstr>Сдача работ по РК №2</vt:lpstr>
      <vt:lpstr>Общее Задание по КР (РК №1)</vt:lpstr>
      <vt:lpstr>Общее Задание по КР (РК №2)</vt:lpstr>
      <vt:lpstr>РК №2 по ЛР СП и КР СП</vt:lpstr>
      <vt:lpstr>Таблица для общих вопросов по КР СП</vt:lpstr>
      <vt:lpstr>Список вопросов по КР СП для РК КР СП (1 часть 1-9)</vt:lpstr>
      <vt:lpstr>Список вопросов по КР СП для РК КР СП (2 часть 10-19)</vt:lpstr>
      <vt:lpstr>Список вопросов по КР СП для РК КР СП (3 часть 20-29)</vt:lpstr>
      <vt:lpstr>Список вопросов по КР СП для РК КР СП (4 часть 30-33)</vt:lpstr>
      <vt:lpstr>Выдача сообщения по времени (1)</vt:lpstr>
      <vt:lpstr>Выдача сообщения по времени (Меню КР)</vt:lpstr>
      <vt:lpstr>Курсив заданной буквы(Меню КР)</vt:lpstr>
      <vt:lpstr>Курсив заданной буквы(2)</vt:lpstr>
      <vt:lpstr>Русификация набора букв</vt:lpstr>
      <vt:lpstr>Замена/блокировка/русификация (Меню КР)</vt:lpstr>
      <vt:lpstr>Замена/блокировка/русификация(Меню КР)</vt:lpstr>
      <vt:lpstr>Блокировка и замена набора букв</vt:lpstr>
      <vt:lpstr>ЛР № 1  Электронные справочники Общее (2)</vt:lpstr>
      <vt:lpstr>ЛР №1 Справочники Управляющие Блоки (2)</vt:lpstr>
      <vt:lpstr>???</vt:lpstr>
      <vt:lpstr>Составляющие ФМ</vt:lpstr>
      <vt:lpstr>Литература для лекций</vt:lpstr>
      <vt:lpstr>Стек в ОП (PUSH)</vt:lpstr>
      <vt:lpstr>Стек (POP)</vt:lpstr>
      <vt:lpstr>Отладка программ</vt:lpstr>
      <vt:lpstr>Отладчик СП VS</vt:lpstr>
      <vt:lpstr>Общие понятия ЯП и ИТ</vt:lpstr>
      <vt:lpstr>Файл Менеджеры. Возможности</vt:lpstr>
      <vt:lpstr>Язык и языки программирования</vt:lpstr>
      <vt:lpstr>Системы программирования</vt:lpstr>
      <vt:lpstr>Основы программирования (Понятия)</vt:lpstr>
      <vt:lpstr>Общие понятия ЯП и ИТ</vt:lpstr>
      <vt:lpstr>Файл (1)</vt:lpstr>
      <vt:lpstr>Файл (2)</vt:lpstr>
      <vt:lpstr>Общие понятия Ассемблер и МП</vt:lpstr>
      <vt:lpstr>Тема письма по почте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Сергей Большаков</cp:lastModifiedBy>
  <cp:revision>1979</cp:revision>
  <cp:lastPrinted>2017-05-24T06:54:42Z</cp:lastPrinted>
  <dcterms:created xsi:type="dcterms:W3CDTF">2016-12-13T08:08:39Z</dcterms:created>
  <dcterms:modified xsi:type="dcterms:W3CDTF">2024-01-26T07:42:42Z</dcterms:modified>
</cp:coreProperties>
</file>